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99" d="100"/>
          <a:sy n="99" d="100"/>
        </p:scale>
        <p:origin x="183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EA8C15-8BF3-4944-AF6A-9B39BDCE2D09}" type="datetimeFigureOut">
              <a:rPr lang="en-US" smtClean="0"/>
              <a:t>7/9/2016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6F87E3-19EE-447C-B74B-D6AD63ABA38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398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F87E3-19EE-447C-B74B-D6AD63ABA38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912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F87E3-19EE-447C-B74B-D6AD63ABA38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6774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F87E3-19EE-447C-B74B-D6AD63ABA38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3075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F87E3-19EE-447C-B74B-D6AD63ABA38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4837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F87E3-19EE-447C-B74B-D6AD63ABA38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4505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F87E3-19EE-447C-B74B-D6AD63ABA38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464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F87E3-19EE-447C-B74B-D6AD63ABA386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108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9A9EB-C4BE-4B48-9AD8-D4DBBF3FC355}" type="datetime1">
              <a:rPr lang="en-US" smtClean="0"/>
              <a:t>7/9/2016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0461-B6A1-485B-96DF-604ABE59B1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629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F4CA7-8177-4152-83AB-485EF8C6BDC9}" type="datetime1">
              <a:rPr lang="en-US" smtClean="0"/>
              <a:t>7/9/2016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0461-B6A1-485B-96DF-604ABE59B1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359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F743F-17F7-4A84-9741-7EF356E916EE}" type="datetime1">
              <a:rPr lang="en-US" smtClean="0"/>
              <a:t>7/9/2016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0461-B6A1-485B-96DF-604ABE59B1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183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CA3E-9CED-4C34-817F-213C7DB6C72D}" type="datetime1">
              <a:rPr lang="en-US" smtClean="0"/>
              <a:t>7/9/2016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0461-B6A1-485B-96DF-604ABE59B1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01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58E7B-AC48-4F9A-BA7B-C332CAD45B54}" type="datetime1">
              <a:rPr lang="en-US" smtClean="0"/>
              <a:t>7/9/2016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0461-B6A1-485B-96DF-604ABE59B1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396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AD59D-FFBE-493C-AE46-9479639A1EC2}" type="datetime1">
              <a:rPr lang="en-US" smtClean="0"/>
              <a:t>7/9/2016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0461-B6A1-485B-96DF-604ABE59B1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504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FD001-CD19-4F6F-A62E-A0F0EA3777A6}" type="datetime1">
              <a:rPr lang="en-US" smtClean="0"/>
              <a:t>7/9/2016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0461-B6A1-485B-96DF-604ABE59B1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058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A4BBB-8C91-4E00-909F-655BEE37FE17}" type="datetime1">
              <a:rPr lang="en-US" smtClean="0"/>
              <a:t>7/9/2016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0461-B6A1-485B-96DF-604ABE59B1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935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7559C-5F82-4B84-B9E8-6D1D4C9F37EF}" type="datetime1">
              <a:rPr lang="en-US" smtClean="0"/>
              <a:t>7/9/2016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0461-B6A1-485B-96DF-604ABE59B1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213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8B187-1615-46F5-BA0C-F763B65301F8}" type="datetime1">
              <a:rPr lang="en-US" smtClean="0"/>
              <a:t>7/9/2016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0461-B6A1-485B-96DF-604ABE59B1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327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ED858-DC4F-4D40-A076-921BFF9306F6}" type="datetime1">
              <a:rPr lang="en-US" smtClean="0"/>
              <a:t>7/9/2016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0461-B6A1-485B-96DF-604ABE59B14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70434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21B40-F7AB-428F-BC53-2BC6C55AB56D}" type="datetime1">
              <a:rPr lang="en-US" smtClean="0"/>
              <a:t>7/9/2016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0461-B6A1-485B-96DF-604ABE59B1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6439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41612-37D8-4A68-8DDB-71D11D3C6FE6}" type="datetime1">
              <a:rPr lang="en-US" smtClean="0"/>
              <a:t>7/9/2016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0461-B6A1-485B-96DF-604ABE59B14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14466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583BF-709E-41E6-A5C2-12F4002D7F32}" type="datetime1">
              <a:rPr lang="en-US" smtClean="0"/>
              <a:t>7/9/2016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0461-B6A1-485B-96DF-604ABE59B1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8938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1A18-1AA5-4988-AB9B-32E084710567}" type="datetime1">
              <a:rPr lang="en-US" smtClean="0"/>
              <a:t>7/9/2016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0461-B6A1-485B-96DF-604ABE59B1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0589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54385-E427-45E2-9DE5-A6D5AD3769EA}" type="datetime1">
              <a:rPr lang="en-US" smtClean="0"/>
              <a:t>7/9/2016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0461-B6A1-485B-96DF-604ABE59B1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009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49342-A039-4813-ADA3-61B340628DFC}" type="datetime1">
              <a:rPr lang="en-US" smtClean="0"/>
              <a:t>7/9/2016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Athanasius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7660461-B6A1-485B-96DF-604ABE59B1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663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.png"/><Relationship Id="rId5" Type="http://schemas.openxmlformats.org/officeDocument/2006/relationships/image" Target="../media/image2.jp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.png"/><Relationship Id="rId5" Type="http://schemas.openxmlformats.org/officeDocument/2006/relationships/image" Target="../media/image3.jp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.png"/><Relationship Id="rId5" Type="http://schemas.openxmlformats.org/officeDocument/2006/relationships/image" Target="../media/image5.jp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.png"/><Relationship Id="rId5" Type="http://schemas.openxmlformats.org/officeDocument/2006/relationships/image" Target="../media/image6.jpg"/><Relationship Id="rId4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Athanasius the Great</a:t>
            </a:r>
            <a:br>
              <a:rPr lang="en-US" dirty="0" smtClean="0"/>
            </a:br>
            <a:r>
              <a:rPr lang="en-US" dirty="0" smtClean="0">
                <a:solidFill>
                  <a:srgbClr val="FF0000"/>
                </a:solidFill>
              </a:rPr>
              <a:t>Alexandria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Module 2B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St. </a:t>
            </a:r>
            <a:r>
              <a:rPr lang="en-US" dirty="0" smtClean="0"/>
              <a:t>Mary’s Byzantine Catholic Church</a:t>
            </a:r>
            <a:endParaRPr lang="en-US" dirty="0" smtClean="0"/>
          </a:p>
          <a:p>
            <a:r>
              <a:rPr lang="en-US" dirty="0" smtClean="0"/>
              <a:t>Adult Education Series</a:t>
            </a:r>
            <a:endParaRPr lang="en-US" dirty="0" smtClean="0"/>
          </a:p>
          <a:p>
            <a:r>
              <a:rPr lang="en-US" dirty="0" smtClean="0"/>
              <a:t>Rev. Deacon Mark Koscinski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99910-83F5-4EDE-97B6-429FDA5B9FA9}" type="datetime1">
              <a:rPr lang="en-US" smtClean="0"/>
              <a:t>7/9/2016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0461-B6A1-485B-96DF-604ABE59B14F}" type="slidenum">
              <a:rPr lang="en-US" smtClean="0"/>
              <a:t>1</a:t>
            </a:fld>
            <a:endParaRPr lang="en-US" dirty="0"/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122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548"/>
    </mc:Choice>
    <mc:Fallback xmlns="">
      <p:transition spd="slow" advTm="435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Alexandria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Founded by Alexander the Great in 331 B.C. </a:t>
            </a:r>
          </a:p>
          <a:p>
            <a:r>
              <a:rPr lang="en-US" dirty="0" smtClean="0"/>
              <a:t>It was one of several cities to bear his name, but certainly became the most famous</a:t>
            </a:r>
          </a:p>
          <a:p>
            <a:r>
              <a:rPr lang="en-US" dirty="0" smtClean="0"/>
              <a:t>Continued as capital of Egypt through the Roman era, until 641 A.D when the capital was moved to a small city eventually subsumed into Cairo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F4CA7-8177-4152-83AB-485EF8C6BDC9}" type="datetime1">
              <a:rPr lang="en-US" smtClean="0"/>
              <a:t>7/9/2016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0461-B6A1-485B-96DF-604ABE59B14F}" type="slidenum">
              <a:rPr lang="en-US" smtClean="0"/>
              <a:t>2</a:t>
            </a:fld>
            <a:endParaRPr lang="en-US" dirty="0"/>
          </a:p>
        </p:txBody>
      </p:sp>
      <p:pic>
        <p:nvPicPr>
          <p:cNvPr id="17" name="Content Placeholder 16"/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25401" y="2160588"/>
            <a:ext cx="2912898" cy="388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143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946"/>
    </mc:Choice>
    <mc:Fallback xmlns="">
      <p:transition spd="slow" advTm="469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Famous Landmarks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 Lighthouse is one of the Seven Wonders of the World. </a:t>
            </a:r>
          </a:p>
          <a:p>
            <a:r>
              <a:rPr lang="en-US" dirty="0" smtClean="0"/>
              <a:t>Built by the Ptolemies in the Third Century</a:t>
            </a:r>
          </a:p>
          <a:p>
            <a:r>
              <a:rPr lang="en-US" dirty="0" smtClean="0"/>
              <a:t>Was approximately 400-450 tall</a:t>
            </a:r>
          </a:p>
          <a:p>
            <a:r>
              <a:rPr lang="en-US" dirty="0" smtClean="0"/>
              <a:t>Damaged by earthquakes, it was abandoned in the 13</a:t>
            </a:r>
            <a:r>
              <a:rPr lang="en-US" baseline="30000" dirty="0" smtClean="0"/>
              <a:t>th</a:t>
            </a:r>
            <a:r>
              <a:rPr lang="en-US" dirty="0" smtClean="0"/>
              <a:t>/14 centuries</a:t>
            </a:r>
          </a:p>
          <a:p>
            <a:r>
              <a:rPr lang="en-US" dirty="0" smtClean="0"/>
              <a:t>A symbol of the grandeur of Alexandria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525" y="2521643"/>
            <a:ext cx="4184650" cy="3159327"/>
          </a:xfr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CA3E-9CED-4C34-817F-213C7DB6C72D}" type="datetime1">
              <a:rPr lang="en-US" smtClean="0"/>
              <a:t>7/9/2016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0461-B6A1-485B-96DF-604ABE59B14F}" type="slidenum">
              <a:rPr lang="en-US" smtClean="0"/>
              <a:t>3</a:t>
            </a:fld>
            <a:endParaRPr lang="en-US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68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214"/>
    </mc:Choice>
    <mc:Fallback xmlns="">
      <p:transition spd="slow" advTm="1112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Library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 myth was there were “burning of the library”</a:t>
            </a:r>
          </a:p>
          <a:p>
            <a:r>
              <a:rPr lang="en-US" dirty="0" smtClean="0"/>
              <a:t>In fact, there were probably several</a:t>
            </a:r>
          </a:p>
          <a:p>
            <a:pPr lvl="1"/>
            <a:r>
              <a:rPr lang="en-US" dirty="0" smtClean="0"/>
              <a:t>Julius Caesar 48 BC</a:t>
            </a:r>
          </a:p>
          <a:p>
            <a:pPr lvl="1"/>
            <a:r>
              <a:rPr lang="en-US" dirty="0" smtClean="0"/>
              <a:t>Aurelian 270-275 AD</a:t>
            </a:r>
          </a:p>
          <a:p>
            <a:pPr lvl="1"/>
            <a:r>
              <a:rPr lang="en-US" dirty="0" smtClean="0"/>
              <a:t>Burning of the Serapeum in 391</a:t>
            </a:r>
            <a:endParaRPr lang="en-US" dirty="0"/>
          </a:p>
          <a:p>
            <a:pPr lvl="2"/>
            <a:r>
              <a:rPr lang="en-US" dirty="0" smtClean="0"/>
              <a:t>Final portion of library destroyed.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CA3E-9CED-4C34-817F-213C7DB6C72D}" type="datetime1">
              <a:rPr lang="en-US" smtClean="0"/>
              <a:t>7/9/2016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0461-B6A1-485B-96DF-604ABE59B14F}" type="slidenum">
              <a:rPr lang="en-US" smtClean="0"/>
              <a:t>4</a:t>
            </a:fld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89525" y="2560553"/>
            <a:ext cx="4184650" cy="3081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51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8171"/>
    </mc:Choice>
    <mc:Fallback xmlns="">
      <p:transition spd="slow" advTm="128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Alexandria---The 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Becomes third largest city of the Empire after Rome and Constantinople.</a:t>
            </a:r>
          </a:p>
          <a:p>
            <a:r>
              <a:rPr lang="en-US" dirty="0" smtClean="0"/>
              <a:t>Outlet for annual grain shipments to Italy and Constantinople. </a:t>
            </a:r>
          </a:p>
          <a:p>
            <a:r>
              <a:rPr lang="en-US" dirty="0" smtClean="0"/>
              <a:t>Two harbors handled shipments coming down the Nile as well as from the Oriens.</a:t>
            </a:r>
          </a:p>
          <a:p>
            <a:r>
              <a:rPr lang="en-US" dirty="0" smtClean="0"/>
              <a:t>Laid out in a grid pattern.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Few remains are left</a:t>
            </a:r>
          </a:p>
          <a:p>
            <a:r>
              <a:rPr lang="en-US" dirty="0" smtClean="0"/>
              <a:t>Population was generally bilingual in Greek and Coptic. </a:t>
            </a:r>
          </a:p>
          <a:p>
            <a:r>
              <a:rPr lang="en-US" dirty="0" smtClean="0"/>
              <a:t>Large monasteries supported charity workers.</a:t>
            </a:r>
          </a:p>
          <a:p>
            <a:r>
              <a:rPr lang="en-US" dirty="0" smtClean="0"/>
              <a:t>Attracted the best minds.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CA3E-9CED-4C34-817F-213C7DB6C72D}" type="datetime1">
              <a:rPr lang="en-US" smtClean="0"/>
              <a:t>7/9/2016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0461-B6A1-485B-96DF-604ABE59B14F}" type="slidenum">
              <a:rPr lang="en-US" smtClean="0"/>
              <a:t>5</a:t>
            </a:fld>
            <a:endParaRPr lang="en-US" dirty="0"/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39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0469"/>
    </mc:Choice>
    <mc:Fallback xmlns="">
      <p:transition spd="slow" advTm="1804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Alexandria—The Patriarchate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In addition to using the term pope, the first use of the term archbishop could be here.</a:t>
            </a:r>
          </a:p>
          <a:p>
            <a:r>
              <a:rPr lang="en-US" dirty="0" smtClean="0"/>
              <a:t>Mentioned in the Council of Nicaea as the among the three Apostolic sees, its importance eventually gave way to Constantinople in 381.</a:t>
            </a:r>
          </a:p>
          <a:p>
            <a:r>
              <a:rPr lang="en-US" dirty="0" smtClean="0"/>
              <a:t>Monophysitism caused its humiliation in 451 at the Council of Chalcedon. </a:t>
            </a:r>
          </a:p>
          <a:p>
            <a:r>
              <a:rPr lang="en-US" dirty="0" smtClean="0"/>
              <a:t>The patriarchate split into two parties as a result. 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777" y="2160588"/>
            <a:ext cx="3036146" cy="3881437"/>
          </a:xfr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CA3E-9CED-4C34-817F-213C7DB6C72D}" type="datetime1">
              <a:rPr lang="en-US" smtClean="0"/>
              <a:t>7/9/2016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0461-B6A1-485B-96DF-604ABE59B14F}" type="slidenum">
              <a:rPr lang="en-US" smtClean="0"/>
              <a:t>6</a:t>
            </a:fld>
            <a:endParaRPr lang="en-US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691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3463"/>
    </mc:Choice>
    <mc:Fallback xmlns="">
      <p:transition spd="slow" advTm="173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Alexandria—The Theological School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ypified by Clement of Alexandria and Origen</a:t>
            </a:r>
          </a:p>
          <a:p>
            <a:r>
              <a:rPr lang="en-US" dirty="0" smtClean="0"/>
              <a:t>Based on Platonic tradition, the school focused on the allegorical meanings of the Bible. </a:t>
            </a:r>
          </a:p>
          <a:p>
            <a:r>
              <a:rPr lang="en-US" dirty="0" smtClean="0"/>
              <a:t>Focused on the Divinity of Christ rather than His Humanity</a:t>
            </a:r>
          </a:p>
          <a:p>
            <a:r>
              <a:rPr lang="en-US" dirty="0" smtClean="0"/>
              <a:t>Athanasius was a disruption and not a continuation of this school of thought. 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1398" y="2160588"/>
            <a:ext cx="2760903" cy="3881437"/>
          </a:xfr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CA3E-9CED-4C34-817F-213C7DB6C72D}" type="datetime1">
              <a:rPr lang="en-US" smtClean="0"/>
              <a:t>7/9/2016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Athanasius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0461-B6A1-485B-96DF-604ABE59B14F}" type="slidenum">
              <a:rPr lang="en-US" smtClean="0"/>
              <a:t>7</a:t>
            </a:fld>
            <a:endParaRPr lang="en-US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61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3281"/>
    </mc:Choice>
    <mc:Fallback xmlns="">
      <p:transition spd="slow" advTm="2232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121</TotalTime>
  <Words>370</Words>
  <Application>Microsoft Office PowerPoint</Application>
  <PresentationFormat>Widescreen</PresentationFormat>
  <Paragraphs>68</Paragraphs>
  <Slides>7</Slides>
  <Notes>7</Notes>
  <HiddenSlides>0</HiddenSlides>
  <MMClips>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Trebuchet MS</vt:lpstr>
      <vt:lpstr>Wingdings 3</vt:lpstr>
      <vt:lpstr>Facet</vt:lpstr>
      <vt:lpstr>Athanasius the Great Alexandria Module 2B</vt:lpstr>
      <vt:lpstr>Alexandria</vt:lpstr>
      <vt:lpstr>Famous Landmarks</vt:lpstr>
      <vt:lpstr>The Library</vt:lpstr>
      <vt:lpstr>Alexandria---The Port</vt:lpstr>
      <vt:lpstr>Alexandria—The Patriarchate</vt:lpstr>
      <vt:lpstr>Alexandria—The Theological School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Athanasius the Great Alexandria Module 2B</dc:title>
  <dc:creator>Mark Koscinski</dc:creator>
  <cp:lastModifiedBy>Mark Koscinski</cp:lastModifiedBy>
  <cp:revision>8</cp:revision>
  <dcterms:created xsi:type="dcterms:W3CDTF">2016-04-04T01:09:08Z</dcterms:created>
  <dcterms:modified xsi:type="dcterms:W3CDTF">2016-07-09T17:04:54Z</dcterms:modified>
</cp:coreProperties>
</file>