
<file path=[Content_Types].xml><?xml version="1.0" encoding="utf-8"?>
<Types xmlns="http://schemas.openxmlformats.org/package/2006/content-types">
  <Default Extension="png" ContentType="image/png"/>
  <Default Extension="m4a" ContentType="audio/mp4"/>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0"/>
  </p:notesMasterIdLst>
  <p:sldIdLst>
    <p:sldId id="256" r:id="rId2"/>
    <p:sldId id="266" r:id="rId3"/>
    <p:sldId id="265" r:id="rId4"/>
    <p:sldId id="262" r:id="rId5"/>
    <p:sldId id="263" r:id="rId6"/>
    <p:sldId id="264" r:id="rId7"/>
    <p:sldId id="267" r:id="rId8"/>
    <p:sldId id="268" r:id="rId9"/>
    <p:sldId id="269" r:id="rId10"/>
    <p:sldId id="270" r:id="rId11"/>
    <p:sldId id="260" r:id="rId12"/>
    <p:sldId id="261" r:id="rId13"/>
    <p:sldId id="257" r:id="rId14"/>
    <p:sldId id="271" r:id="rId15"/>
    <p:sldId id="272" r:id="rId16"/>
    <p:sldId id="273" r:id="rId17"/>
    <p:sldId id="259" r:id="rId18"/>
    <p:sldId id="258" r:id="rId19"/>
  </p:sldIdLst>
  <p:sldSz cx="12192000" cy="6858000"/>
  <p:notesSz cx="6858000" cy="931386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23" autoAdjust="0"/>
    <p:restoredTop sz="94660"/>
  </p:normalViewPr>
  <p:slideViewPr>
    <p:cSldViewPr snapToGrid="0">
      <p:cViewPr>
        <p:scale>
          <a:sx n="80" d="100"/>
          <a:sy n="80" d="100"/>
        </p:scale>
        <p:origin x="294" y="-36"/>
      </p:cViewPr>
      <p:guideLst/>
    </p:cSldViewPr>
  </p:slideViewPr>
  <p:notesTextViewPr>
    <p:cViewPr>
      <p:scale>
        <a:sx n="1" d="1"/>
        <a:sy n="1" d="1"/>
      </p:scale>
      <p:origin x="0" y="0"/>
    </p:cViewPr>
  </p:notesTextViewPr>
  <p:sorterViewPr>
    <p:cViewPr>
      <p:scale>
        <a:sx n="113" d="100"/>
        <a:sy n="113" d="100"/>
      </p:scale>
      <p:origin x="0" y="-2892"/>
    </p:cViewPr>
  </p:sorterViewPr>
  <p:notesViewPr>
    <p:cSldViewPr snapToGrid="0">
      <p:cViewPr>
        <p:scale>
          <a:sx n="176" d="100"/>
          <a:sy n="176" d="100"/>
        </p:scale>
        <p:origin x="270" y="-187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born</c:v>
                </c:pt>
              </c:strCache>
            </c:strRef>
          </c:tx>
          <c:spPr>
            <a:solidFill>
              <a:schemeClr val="accent1"/>
            </a:solidFill>
            <a:ln w="38100">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Sheet1!$A$2:$A$6</c:f>
              <c:strCache>
                <c:ptCount val="4"/>
                <c:pt idx="0">
                  <c:v>Gregory</c:v>
                </c:pt>
                <c:pt idx="1">
                  <c:v>Chrysosotom</c:v>
                </c:pt>
                <c:pt idx="2">
                  <c:v>Basil</c:v>
                </c:pt>
                <c:pt idx="3">
                  <c:v>Athanasius</c:v>
                </c:pt>
              </c:strCache>
            </c:strRef>
          </c:cat>
          <c:val>
            <c:numRef>
              <c:f>Sheet1!$B$2:$B$6</c:f>
              <c:numCache>
                <c:formatCode>General</c:formatCode>
                <c:ptCount val="5"/>
                <c:pt idx="0">
                  <c:v>329</c:v>
                </c:pt>
                <c:pt idx="1">
                  <c:v>347</c:v>
                </c:pt>
                <c:pt idx="2">
                  <c:v>330</c:v>
                </c:pt>
                <c:pt idx="3">
                  <c:v>295</c:v>
                </c:pt>
              </c:numCache>
            </c:numRef>
          </c:val>
        </c:ser>
        <c:ser>
          <c:idx val="1"/>
          <c:order val="1"/>
          <c:tx>
            <c:strRef>
              <c:f>Sheet1!$C$1</c:f>
              <c:strCache>
                <c:ptCount val="1"/>
                <c:pt idx="0">
                  <c:v>died</c:v>
                </c:pt>
              </c:strCache>
            </c:strRef>
          </c:tx>
          <c:spPr>
            <a:solidFill>
              <a:schemeClr val="accent2"/>
            </a:solidFill>
            <a:ln w="38100">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Sheet1!$A$2:$A$6</c:f>
              <c:strCache>
                <c:ptCount val="4"/>
                <c:pt idx="0">
                  <c:v>Gregory</c:v>
                </c:pt>
                <c:pt idx="1">
                  <c:v>Chrysosotom</c:v>
                </c:pt>
                <c:pt idx="2">
                  <c:v>Basil</c:v>
                </c:pt>
                <c:pt idx="3">
                  <c:v>Athanasius</c:v>
                </c:pt>
              </c:strCache>
            </c:strRef>
          </c:cat>
          <c:val>
            <c:numRef>
              <c:f>Sheet1!$C$2:$C$6</c:f>
              <c:numCache>
                <c:formatCode>General</c:formatCode>
                <c:ptCount val="5"/>
                <c:pt idx="0">
                  <c:v>390</c:v>
                </c:pt>
                <c:pt idx="1">
                  <c:v>407</c:v>
                </c:pt>
                <c:pt idx="2">
                  <c:v>379</c:v>
                </c:pt>
                <c:pt idx="3">
                  <c:v>373</c:v>
                </c:pt>
              </c:numCache>
            </c:numRef>
          </c:val>
        </c:ser>
        <c:ser>
          <c:idx val="2"/>
          <c:order val="2"/>
          <c:tx>
            <c:strRef>
              <c:f>Sheet1!#REF!</c:f>
              <c:strCache>
                <c:ptCount val="1"/>
                <c:pt idx="0">
                  <c:v>#REF!</c:v>
                </c:pt>
              </c:strCache>
            </c:strRef>
          </c:tx>
          <c:spPr>
            <a:solidFill>
              <a:schemeClr val="accent3"/>
            </a:solidFill>
            <a:ln w="25400">
              <a:noFill/>
            </a:ln>
            <a:effectLst/>
          </c:spPr>
          <c:invertIfNegative val="0"/>
          <c:cat>
            <c:strRef>
              <c:f>Sheet1!$A$2:$A$6</c:f>
              <c:strCache>
                <c:ptCount val="4"/>
                <c:pt idx="0">
                  <c:v>Gregory</c:v>
                </c:pt>
                <c:pt idx="1">
                  <c:v>Chrysosotom</c:v>
                </c:pt>
                <c:pt idx="2">
                  <c:v>Basil</c:v>
                </c:pt>
                <c:pt idx="3">
                  <c:v>Athanasius</c:v>
                </c:pt>
              </c:strCache>
            </c:strRef>
          </c:cat>
          <c:val>
            <c:numRef>
              <c:f>Sheet1!#REF!</c:f>
              <c:numCache>
                <c:formatCode>General</c:formatCode>
                <c:ptCount val="1"/>
                <c:pt idx="0">
                  <c:v>1</c:v>
                </c:pt>
              </c:numCache>
            </c:numRef>
          </c:val>
        </c:ser>
        <c:ser>
          <c:idx val="3"/>
          <c:order val="3"/>
          <c:tx>
            <c:strRef>
              <c:f>Sheet1!#REF!</c:f>
              <c:strCache>
                <c:ptCount val="1"/>
                <c:pt idx="0">
                  <c:v>#REF!</c:v>
                </c:pt>
              </c:strCache>
            </c:strRef>
          </c:tx>
          <c:spPr>
            <a:solidFill>
              <a:schemeClr val="accent4"/>
            </a:solidFill>
            <a:ln w="25400">
              <a:noFill/>
            </a:ln>
            <a:effectLst/>
          </c:spPr>
          <c:invertIfNegative val="0"/>
          <c:cat>
            <c:strRef>
              <c:f>Sheet1!$A$2:$A$6</c:f>
              <c:strCache>
                <c:ptCount val="4"/>
                <c:pt idx="0">
                  <c:v>Gregory</c:v>
                </c:pt>
                <c:pt idx="1">
                  <c:v>Chrysosotom</c:v>
                </c:pt>
                <c:pt idx="2">
                  <c:v>Basil</c:v>
                </c:pt>
                <c:pt idx="3">
                  <c:v>Athanasius</c:v>
                </c:pt>
              </c:strCache>
            </c:strRef>
          </c:cat>
          <c:val>
            <c:numRef>
              <c:f>Sheet1!#REF!</c:f>
              <c:numCache>
                <c:formatCode>General</c:formatCode>
                <c:ptCount val="1"/>
                <c:pt idx="0">
                  <c:v>1</c:v>
                </c:pt>
              </c:numCache>
            </c:numRef>
          </c:val>
        </c:ser>
        <c:dLbls>
          <c:showLegendKey val="0"/>
          <c:showVal val="0"/>
          <c:showCatName val="0"/>
          <c:showSerName val="0"/>
          <c:showPercent val="0"/>
          <c:showBubbleSize val="0"/>
        </c:dLbls>
        <c:gapWidth val="150"/>
        <c:axId val="-1024998224"/>
        <c:axId val="-1024995504"/>
      </c:barChart>
      <c:catAx>
        <c:axId val="-1024998224"/>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024995504"/>
        <c:crosses val="autoZero"/>
        <c:auto val="1"/>
        <c:lblAlgn val="ctr"/>
        <c:lblOffset val="100"/>
        <c:noMultiLvlLbl val="0"/>
      </c:catAx>
      <c:valAx>
        <c:axId val="-1024995504"/>
        <c:scaling>
          <c:orientation val="minMax"/>
          <c:min val="295"/>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024998224"/>
        <c:crosses val="autoZero"/>
        <c:crossBetween val="between"/>
      </c:valAx>
      <c:spPr>
        <a:noFill/>
        <a:ln>
          <a:noFill/>
        </a:ln>
        <a:effectLst/>
      </c:spPr>
    </c:plotArea>
    <c:legend>
      <c:legendPos val="b"/>
      <c:legendEntry>
        <c:idx val="2"/>
        <c:delete val="1"/>
      </c:legendEntry>
      <c:legendEntry>
        <c:idx val="3"/>
        <c:delete val="1"/>
      </c:legendEntry>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bonr</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Jeome</c:v>
                </c:pt>
                <c:pt idx="1">
                  <c:v>Ambrose</c:v>
                </c:pt>
                <c:pt idx="2">
                  <c:v>Augustine</c:v>
                </c:pt>
                <c:pt idx="3">
                  <c:v>Athansius</c:v>
                </c:pt>
              </c:strCache>
            </c:strRef>
          </c:cat>
          <c:val>
            <c:numRef>
              <c:f>Sheet1!$B$2:$B$5</c:f>
              <c:numCache>
                <c:formatCode>General</c:formatCode>
                <c:ptCount val="4"/>
                <c:pt idx="0">
                  <c:v>347</c:v>
                </c:pt>
                <c:pt idx="1">
                  <c:v>337</c:v>
                </c:pt>
                <c:pt idx="2">
                  <c:v>354</c:v>
                </c:pt>
                <c:pt idx="3">
                  <c:v>295</c:v>
                </c:pt>
              </c:numCache>
            </c:numRef>
          </c:val>
        </c:ser>
        <c:ser>
          <c:idx val="1"/>
          <c:order val="1"/>
          <c:tx>
            <c:strRef>
              <c:f>Sheet1!$C$1</c:f>
              <c:strCache>
                <c:ptCount val="1"/>
                <c:pt idx="0">
                  <c:v>died</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Jeome</c:v>
                </c:pt>
                <c:pt idx="1">
                  <c:v>Ambrose</c:v>
                </c:pt>
                <c:pt idx="2">
                  <c:v>Augustine</c:v>
                </c:pt>
                <c:pt idx="3">
                  <c:v>Athansius</c:v>
                </c:pt>
              </c:strCache>
            </c:strRef>
          </c:cat>
          <c:val>
            <c:numRef>
              <c:f>Sheet1!$C$2:$C$5</c:f>
              <c:numCache>
                <c:formatCode>General</c:formatCode>
                <c:ptCount val="4"/>
                <c:pt idx="0">
                  <c:v>420</c:v>
                </c:pt>
                <c:pt idx="1">
                  <c:v>397</c:v>
                </c:pt>
                <c:pt idx="2">
                  <c:v>430</c:v>
                </c:pt>
                <c:pt idx="3">
                  <c:v>373</c:v>
                </c:pt>
              </c:numCache>
            </c:numRef>
          </c:val>
        </c:ser>
        <c:dLbls>
          <c:showLegendKey val="0"/>
          <c:showVal val="0"/>
          <c:showCatName val="0"/>
          <c:showSerName val="0"/>
          <c:showPercent val="0"/>
          <c:showBubbleSize val="0"/>
        </c:dLbls>
        <c:gapWidth val="219"/>
        <c:overlap val="-27"/>
        <c:axId val="-1024994416"/>
        <c:axId val="-1024993328"/>
      </c:barChart>
      <c:catAx>
        <c:axId val="-10249944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024993328"/>
        <c:crosses val="autoZero"/>
        <c:auto val="1"/>
        <c:lblAlgn val="ctr"/>
        <c:lblOffset val="100"/>
        <c:noMultiLvlLbl val="0"/>
      </c:catAx>
      <c:valAx>
        <c:axId val="-1024993328"/>
        <c:scaling>
          <c:orientation val="minMax"/>
          <c:max val="440"/>
          <c:min val="295"/>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024994416"/>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2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7311"/>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67311"/>
          </a:xfrm>
          <a:prstGeom prst="rect">
            <a:avLst/>
          </a:prstGeom>
        </p:spPr>
        <p:txBody>
          <a:bodyPr vert="horz" lIns="91440" tIns="45720" rIns="91440" bIns="45720" rtlCol="0"/>
          <a:lstStyle>
            <a:lvl1pPr algn="r">
              <a:defRPr sz="1200"/>
            </a:lvl1pPr>
          </a:lstStyle>
          <a:p>
            <a:fld id="{461D8A62-3735-484B-810A-C8864FBA7DBE}" type="datetimeFigureOut">
              <a:rPr lang="en-US" smtClean="0"/>
              <a:t>4/3/2016</a:t>
            </a:fld>
            <a:endParaRPr lang="en-US"/>
          </a:p>
        </p:txBody>
      </p:sp>
      <p:sp>
        <p:nvSpPr>
          <p:cNvPr id="4" name="Slide Image Placeholder 3"/>
          <p:cNvSpPr>
            <a:spLocks noGrp="1" noRot="1" noChangeAspect="1"/>
          </p:cNvSpPr>
          <p:nvPr>
            <p:ph type="sldImg" idx="2"/>
          </p:nvPr>
        </p:nvSpPr>
        <p:spPr>
          <a:xfrm>
            <a:off x="635000" y="1163638"/>
            <a:ext cx="5588000" cy="31432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82296"/>
            <a:ext cx="5486400" cy="3667334"/>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46554"/>
            <a:ext cx="2971800" cy="46731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846554"/>
            <a:ext cx="2971800" cy="467310"/>
          </a:xfrm>
          <a:prstGeom prst="rect">
            <a:avLst/>
          </a:prstGeom>
        </p:spPr>
        <p:txBody>
          <a:bodyPr vert="horz" lIns="91440" tIns="45720" rIns="91440" bIns="45720" rtlCol="0" anchor="b"/>
          <a:lstStyle>
            <a:lvl1pPr algn="r">
              <a:defRPr sz="1200"/>
            </a:lvl1pPr>
          </a:lstStyle>
          <a:p>
            <a:fld id="{B3979FC4-1A7B-44B3-A05F-BEAAC271F13F}" type="slidenum">
              <a:rPr lang="en-US" smtClean="0"/>
              <a:t>‹#›</a:t>
            </a:fld>
            <a:endParaRPr lang="en-US"/>
          </a:p>
        </p:txBody>
      </p:sp>
    </p:spTree>
    <p:extLst>
      <p:ext uri="{BB962C8B-B14F-4D97-AF65-F5344CB8AC3E}">
        <p14:creationId xmlns:p14="http://schemas.microsoft.com/office/powerpoint/2010/main" val="3876661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If you are looking for the course on Athanasius the Great, you have found the right place.   This the St. Cyril and Methodius Byzantine Catholic Seminary course on Athanasius the Great, one of the most influential lights in the Eastern and Western Church. </a:t>
            </a:r>
            <a:endParaRPr lang="en-US" dirty="0"/>
          </a:p>
        </p:txBody>
      </p:sp>
      <p:sp>
        <p:nvSpPr>
          <p:cNvPr id="4" name="Slide Number Placeholder 3"/>
          <p:cNvSpPr>
            <a:spLocks noGrp="1"/>
          </p:cNvSpPr>
          <p:nvPr>
            <p:ph type="sldNum" sz="quarter" idx="10"/>
          </p:nvPr>
        </p:nvSpPr>
        <p:spPr/>
        <p:txBody>
          <a:bodyPr/>
          <a:lstStyle/>
          <a:p>
            <a:fld id="{B3979FC4-1A7B-44B3-A05F-BEAAC271F13F}" type="slidenum">
              <a:rPr lang="en-US" smtClean="0"/>
              <a:t>1</a:t>
            </a:fld>
            <a:endParaRPr lang="en-US"/>
          </a:p>
        </p:txBody>
      </p:sp>
    </p:spTree>
    <p:extLst>
      <p:ext uri="{BB962C8B-B14F-4D97-AF65-F5344CB8AC3E}">
        <p14:creationId xmlns:p14="http://schemas.microsoft.com/office/powerpoint/2010/main" val="29640264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 am Deacon Mark Koscinski.  I live in Northern NJ.  By way of education, I hold a bachelor’s degree in economics from Rutgers College in NJ with high honors; an MBA in professional accounting from Rutgers.   My worse mistake in education was obtaining a Masters degree in taxation.   Finally, I earned my M.Litt. and D.Litt. In Eastern Christianity from Drew University in Madison NJ.  For those of you that don’t know Drew University, it is a Methodist seminary with a college attached to it.   I would like to think that this allows me to take a little bit of a unique look at Eastern Christianity, sometimes through a Protestant lens. </a:t>
            </a:r>
            <a:endParaRPr lang="en-US" dirty="0"/>
          </a:p>
        </p:txBody>
      </p:sp>
      <p:sp>
        <p:nvSpPr>
          <p:cNvPr id="4" name="Slide Number Placeholder 3"/>
          <p:cNvSpPr>
            <a:spLocks noGrp="1"/>
          </p:cNvSpPr>
          <p:nvPr>
            <p:ph type="sldNum" sz="quarter" idx="10"/>
          </p:nvPr>
        </p:nvSpPr>
        <p:spPr/>
        <p:txBody>
          <a:bodyPr/>
          <a:lstStyle/>
          <a:p>
            <a:fld id="{B3979FC4-1A7B-44B3-A05F-BEAAC271F13F}" type="slidenum">
              <a:rPr lang="en-US" smtClean="0"/>
              <a:t>2</a:t>
            </a:fld>
            <a:endParaRPr lang="en-US"/>
          </a:p>
        </p:txBody>
      </p:sp>
    </p:spTree>
    <p:extLst>
      <p:ext uri="{BB962C8B-B14F-4D97-AF65-F5344CB8AC3E}">
        <p14:creationId xmlns:p14="http://schemas.microsoft.com/office/powerpoint/2010/main" val="11882204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 the Church front, I attended Deacon training for four years beginning in 2002.  I was tonsured into minor orders on December 6, 2005 by Bishop Andrew Pataki of Blessed memory.   I was ordained deacon on July 1, 2007.   Up until recently I was the second junior deacon in the diocese until recently.  </a:t>
            </a:r>
            <a:endParaRPr lang="en-US" dirty="0"/>
          </a:p>
          <a:p>
            <a:endParaRPr lang="en-US" dirty="0" smtClean="0"/>
          </a:p>
          <a:p>
            <a:r>
              <a:rPr lang="en-US" dirty="0" smtClean="0"/>
              <a:t>I have served at the eparchy of Passaic as the Finance Officer and as a parish administrator for eight months.  Currently, I am assigned to St. Mary’s Byzantine Catholic Church in Hillsborough NJ where Fr. Ed </a:t>
            </a:r>
            <a:r>
              <a:rPr lang="en-US" dirty="0" err="1" smtClean="0"/>
              <a:t>Cimbala</a:t>
            </a:r>
            <a:r>
              <a:rPr lang="en-US" dirty="0" smtClean="0"/>
              <a:t> is the pastor. </a:t>
            </a:r>
            <a:endParaRPr lang="en-US" dirty="0"/>
          </a:p>
        </p:txBody>
      </p:sp>
      <p:sp>
        <p:nvSpPr>
          <p:cNvPr id="4" name="Slide Number Placeholder 3"/>
          <p:cNvSpPr>
            <a:spLocks noGrp="1"/>
          </p:cNvSpPr>
          <p:nvPr>
            <p:ph type="sldNum" sz="quarter" idx="10"/>
          </p:nvPr>
        </p:nvSpPr>
        <p:spPr/>
        <p:txBody>
          <a:bodyPr/>
          <a:lstStyle/>
          <a:p>
            <a:fld id="{B3979FC4-1A7B-44B3-A05F-BEAAC271F13F}" type="slidenum">
              <a:rPr lang="en-US" smtClean="0"/>
              <a:t>3</a:t>
            </a:fld>
            <a:endParaRPr lang="en-US"/>
          </a:p>
        </p:txBody>
      </p:sp>
    </p:spTree>
    <p:extLst>
      <p:ext uri="{BB962C8B-B14F-4D97-AF65-F5344CB8AC3E}">
        <p14:creationId xmlns:p14="http://schemas.microsoft.com/office/powerpoint/2010/main" val="4566496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are going to cover a lot of material in a very short period of time.  Therefore, it is critical for you to do the reading.  Since I only have a short period of time I will focus on supplementing and explaining the material rather than going over the material in detail.   </a:t>
            </a:r>
            <a:endParaRPr lang="en-US" dirty="0"/>
          </a:p>
          <a:p>
            <a:endParaRPr lang="en-US" dirty="0" smtClean="0"/>
          </a:p>
          <a:p>
            <a:r>
              <a:rPr lang="en-US" dirty="0" smtClean="0"/>
              <a:t>Since this is a college level course, we will need to have some written material to grade on.  Your main responsibility of the course will be to write six one page papers.  A professor of mine at Drew like to do this.  I always believed it wasn’t that tedious of a requirement, but forced you to focus on the kernel of the material. </a:t>
            </a:r>
          </a:p>
          <a:p>
            <a:endParaRPr lang="en-US" dirty="0"/>
          </a:p>
          <a:p>
            <a:r>
              <a:rPr lang="en-US" dirty="0" smtClean="0"/>
              <a:t>We will talk about the book review in a little bit. </a:t>
            </a:r>
            <a:endParaRPr lang="en-US" dirty="0"/>
          </a:p>
        </p:txBody>
      </p:sp>
      <p:sp>
        <p:nvSpPr>
          <p:cNvPr id="4" name="Slide Number Placeholder 3"/>
          <p:cNvSpPr>
            <a:spLocks noGrp="1"/>
          </p:cNvSpPr>
          <p:nvPr>
            <p:ph type="sldNum" sz="quarter" idx="10"/>
          </p:nvPr>
        </p:nvSpPr>
        <p:spPr/>
        <p:txBody>
          <a:bodyPr/>
          <a:lstStyle/>
          <a:p>
            <a:fld id="{B3979FC4-1A7B-44B3-A05F-BEAAC271F13F}" type="slidenum">
              <a:rPr lang="en-US" smtClean="0"/>
              <a:t>4</a:t>
            </a:fld>
            <a:endParaRPr lang="en-US"/>
          </a:p>
        </p:txBody>
      </p:sp>
    </p:spTree>
    <p:extLst>
      <p:ext uri="{BB962C8B-B14F-4D97-AF65-F5344CB8AC3E}">
        <p14:creationId xmlns:p14="http://schemas.microsoft.com/office/powerpoint/2010/main" val="21696883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It is also important we have interaction.  That will mainly be by the use of the forum. I will post one or two discussion topics for each class.  You will be required to make one or two substantive posts to the forum.   I have some whimsical examples of what is not an acceptable post.  </a:t>
            </a:r>
          </a:p>
          <a:p>
            <a:endParaRPr lang="en-US" dirty="0"/>
          </a:p>
          <a:p>
            <a:r>
              <a:rPr lang="en-US" dirty="0" smtClean="0"/>
              <a:t>I like to post material to the bulletin board on a frequent basis.  Please take a look at tit when you can.  It will include course mechanics material as well as material for the class.  </a:t>
            </a:r>
            <a:endParaRPr lang="en-US" dirty="0"/>
          </a:p>
        </p:txBody>
      </p:sp>
      <p:sp>
        <p:nvSpPr>
          <p:cNvPr id="4" name="Slide Number Placeholder 3"/>
          <p:cNvSpPr>
            <a:spLocks noGrp="1"/>
          </p:cNvSpPr>
          <p:nvPr>
            <p:ph type="sldNum" sz="quarter" idx="10"/>
          </p:nvPr>
        </p:nvSpPr>
        <p:spPr/>
        <p:txBody>
          <a:bodyPr/>
          <a:lstStyle/>
          <a:p>
            <a:fld id="{B3979FC4-1A7B-44B3-A05F-BEAAC271F13F}" type="slidenum">
              <a:rPr lang="en-US" smtClean="0"/>
              <a:t>5</a:t>
            </a:fld>
            <a:endParaRPr lang="en-US"/>
          </a:p>
        </p:txBody>
      </p:sp>
    </p:spTree>
    <p:extLst>
      <p:ext uri="{BB962C8B-B14F-4D97-AF65-F5344CB8AC3E}">
        <p14:creationId xmlns:p14="http://schemas.microsoft.com/office/powerpoint/2010/main" val="13332291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 have done some original work on the </a:t>
            </a:r>
            <a:r>
              <a:rPr lang="en-US" dirty="0" err="1" smtClean="0"/>
              <a:t>Athanasian</a:t>
            </a:r>
            <a:r>
              <a:rPr lang="en-US" dirty="0" smtClean="0"/>
              <a:t> Creed. I will be posting it on the course page.</a:t>
            </a:r>
          </a:p>
          <a:p>
            <a:endParaRPr lang="en-US" dirty="0"/>
          </a:p>
          <a:p>
            <a:r>
              <a:rPr lang="en-US" dirty="0" smtClean="0"/>
              <a:t>The other material is available on the internet.  I don’t want you to spend any money on books for the class.  There is plenty of material on line for us to use. </a:t>
            </a:r>
            <a:endParaRPr lang="en-US" dirty="0"/>
          </a:p>
        </p:txBody>
      </p:sp>
      <p:sp>
        <p:nvSpPr>
          <p:cNvPr id="4" name="Slide Number Placeholder 3"/>
          <p:cNvSpPr>
            <a:spLocks noGrp="1"/>
          </p:cNvSpPr>
          <p:nvPr>
            <p:ph type="sldNum" sz="quarter" idx="10"/>
          </p:nvPr>
        </p:nvSpPr>
        <p:spPr/>
        <p:txBody>
          <a:bodyPr/>
          <a:lstStyle/>
          <a:p>
            <a:fld id="{B3979FC4-1A7B-44B3-A05F-BEAAC271F13F}" type="slidenum">
              <a:rPr lang="en-US" smtClean="0"/>
              <a:t>6</a:t>
            </a:fld>
            <a:endParaRPr lang="en-US"/>
          </a:p>
        </p:txBody>
      </p:sp>
    </p:spTree>
    <p:extLst>
      <p:ext uri="{BB962C8B-B14F-4D97-AF65-F5344CB8AC3E}">
        <p14:creationId xmlns:p14="http://schemas.microsoft.com/office/powerpoint/2010/main" val="31192452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addition, there are some articles on the website New Advent that we will use as supplemental reading material in the course.  The encyclopedia is dated, but it is still a wonderful source of information for all things religious. </a:t>
            </a:r>
            <a:endParaRPr lang="en-US" dirty="0"/>
          </a:p>
        </p:txBody>
      </p:sp>
      <p:sp>
        <p:nvSpPr>
          <p:cNvPr id="4" name="Slide Number Placeholder 3"/>
          <p:cNvSpPr>
            <a:spLocks noGrp="1"/>
          </p:cNvSpPr>
          <p:nvPr>
            <p:ph type="sldNum" sz="quarter" idx="10"/>
          </p:nvPr>
        </p:nvSpPr>
        <p:spPr/>
        <p:txBody>
          <a:bodyPr/>
          <a:lstStyle/>
          <a:p>
            <a:fld id="{B3979FC4-1A7B-44B3-A05F-BEAAC271F13F}" type="slidenum">
              <a:rPr lang="en-US" smtClean="0"/>
              <a:t>7</a:t>
            </a:fld>
            <a:endParaRPr lang="en-US"/>
          </a:p>
        </p:txBody>
      </p:sp>
    </p:spTree>
    <p:extLst>
      <p:ext uri="{BB962C8B-B14F-4D97-AF65-F5344CB8AC3E}">
        <p14:creationId xmlns:p14="http://schemas.microsoft.com/office/powerpoint/2010/main" val="35446247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My office hours are posted.  I will be in the chat room at the designated times.  I can also be available in the chat room by arrangement. </a:t>
            </a:r>
          </a:p>
          <a:p>
            <a:endParaRPr lang="en-US" dirty="0"/>
          </a:p>
          <a:p>
            <a:r>
              <a:rPr lang="en-US" dirty="0" smtClean="0"/>
              <a:t>The easiest way to get me is through my email since I move around a lot because of client commitments.   I can also arrange to teleconference as well. </a:t>
            </a:r>
          </a:p>
          <a:p>
            <a:endParaRPr lang="en-US" dirty="0"/>
          </a:p>
          <a:p>
            <a:r>
              <a:rPr lang="en-US" dirty="0" smtClean="0"/>
              <a:t>The grading is specified above.   I think it is pretty self explanatory, so I wont spend much more time on it. </a:t>
            </a:r>
            <a:endParaRPr lang="en-US" dirty="0"/>
          </a:p>
        </p:txBody>
      </p:sp>
      <p:sp>
        <p:nvSpPr>
          <p:cNvPr id="4" name="Slide Number Placeholder 3"/>
          <p:cNvSpPr>
            <a:spLocks noGrp="1"/>
          </p:cNvSpPr>
          <p:nvPr>
            <p:ph type="sldNum" sz="quarter" idx="10"/>
          </p:nvPr>
        </p:nvSpPr>
        <p:spPr/>
        <p:txBody>
          <a:bodyPr/>
          <a:lstStyle/>
          <a:p>
            <a:fld id="{B3979FC4-1A7B-44B3-A05F-BEAAC271F13F}" type="slidenum">
              <a:rPr lang="en-US" smtClean="0"/>
              <a:t>8</a:t>
            </a:fld>
            <a:endParaRPr lang="en-US"/>
          </a:p>
        </p:txBody>
      </p:sp>
    </p:spTree>
    <p:extLst>
      <p:ext uri="{BB962C8B-B14F-4D97-AF65-F5344CB8AC3E}">
        <p14:creationId xmlns:p14="http://schemas.microsoft.com/office/powerpoint/2010/main" val="26253235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 have spoken about the paper requirements previously.  The papers are due on Monday 6 p.m. every week.   I have suggested topics for you to write on.  I will be adding paper topics throughout the course as well on the bulletin boards.   If none of these wow you, feel free to contact me to ask for others.  The object of this is for you to not only learn but to have fun.  So if a topic wows you, feel free to share one with the class.   You will need to do a little research also to do a good paper, of course. </a:t>
            </a:r>
            <a:endParaRPr lang="en-US" dirty="0"/>
          </a:p>
        </p:txBody>
      </p:sp>
      <p:sp>
        <p:nvSpPr>
          <p:cNvPr id="4" name="Slide Number Placeholder 3"/>
          <p:cNvSpPr>
            <a:spLocks noGrp="1"/>
          </p:cNvSpPr>
          <p:nvPr>
            <p:ph type="sldNum" sz="quarter" idx="10"/>
          </p:nvPr>
        </p:nvSpPr>
        <p:spPr/>
        <p:txBody>
          <a:bodyPr/>
          <a:lstStyle/>
          <a:p>
            <a:fld id="{B3979FC4-1A7B-44B3-A05F-BEAAC271F13F}" type="slidenum">
              <a:rPr lang="en-US" smtClean="0"/>
              <a:t>9</a:t>
            </a:fld>
            <a:endParaRPr lang="en-US"/>
          </a:p>
        </p:txBody>
      </p:sp>
    </p:spTree>
    <p:extLst>
      <p:ext uri="{BB962C8B-B14F-4D97-AF65-F5344CB8AC3E}">
        <p14:creationId xmlns:p14="http://schemas.microsoft.com/office/powerpoint/2010/main" val="2659567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Athanasius was a prolific writer.   Pick one his works, read it, and provide a book review on the subject.  There are many acceptable academic formats.  Anyone will do.  This is due on the last day of the class. </a:t>
            </a:r>
          </a:p>
          <a:p>
            <a:endParaRPr lang="en-US" dirty="0"/>
          </a:p>
          <a:p>
            <a:r>
              <a:rPr lang="en-US" dirty="0" smtClean="0"/>
              <a:t>If you find a good book on </a:t>
            </a:r>
            <a:r>
              <a:rPr lang="en-US" dirty="0" err="1" smtClean="0"/>
              <a:t>Athenasius</a:t>
            </a:r>
            <a:r>
              <a:rPr lang="en-US" dirty="0" smtClean="0"/>
              <a:t>, you can also read it and do a review on it.  Again, the goal is to let you explore this vast topic of the man known as Athanasius the Great. </a:t>
            </a:r>
            <a:endParaRPr lang="en-US" dirty="0"/>
          </a:p>
        </p:txBody>
      </p:sp>
      <p:sp>
        <p:nvSpPr>
          <p:cNvPr id="4" name="Slide Number Placeholder 3"/>
          <p:cNvSpPr>
            <a:spLocks noGrp="1"/>
          </p:cNvSpPr>
          <p:nvPr>
            <p:ph type="sldNum" sz="quarter" idx="10"/>
          </p:nvPr>
        </p:nvSpPr>
        <p:spPr/>
        <p:txBody>
          <a:bodyPr/>
          <a:lstStyle/>
          <a:p>
            <a:fld id="{B3979FC4-1A7B-44B3-A05F-BEAAC271F13F}" type="slidenum">
              <a:rPr lang="en-US" smtClean="0"/>
              <a:t>10</a:t>
            </a:fld>
            <a:endParaRPr lang="en-US"/>
          </a:p>
        </p:txBody>
      </p:sp>
    </p:spTree>
    <p:extLst>
      <p:ext uri="{BB962C8B-B14F-4D97-AF65-F5344CB8AC3E}">
        <p14:creationId xmlns:p14="http://schemas.microsoft.com/office/powerpoint/2010/main" val="25084184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How are we going to attack the subject matter?  I always liked the five rules of journalism.   </a:t>
            </a:r>
          </a:p>
          <a:p>
            <a:endParaRPr lang="en-US" dirty="0"/>
          </a:p>
          <a:p>
            <a:r>
              <a:rPr lang="en-US" dirty="0" smtClean="0"/>
              <a:t>For the rest of this module we will take a look at the What question.  What has St. Athanasius become for the Church? </a:t>
            </a:r>
            <a:endParaRPr lang="en-US" dirty="0"/>
          </a:p>
        </p:txBody>
      </p:sp>
      <p:sp>
        <p:nvSpPr>
          <p:cNvPr id="4" name="Slide Number Placeholder 3"/>
          <p:cNvSpPr>
            <a:spLocks noGrp="1"/>
          </p:cNvSpPr>
          <p:nvPr>
            <p:ph type="sldNum" sz="quarter" idx="10"/>
          </p:nvPr>
        </p:nvSpPr>
        <p:spPr/>
        <p:txBody>
          <a:bodyPr/>
          <a:lstStyle/>
          <a:p>
            <a:fld id="{B3979FC4-1A7B-44B3-A05F-BEAAC271F13F}" type="slidenum">
              <a:rPr lang="en-US" smtClean="0"/>
              <a:t>11</a:t>
            </a:fld>
            <a:endParaRPr lang="en-US"/>
          </a:p>
        </p:txBody>
      </p:sp>
    </p:spTree>
    <p:extLst>
      <p:ext uri="{BB962C8B-B14F-4D97-AF65-F5344CB8AC3E}">
        <p14:creationId xmlns:p14="http://schemas.microsoft.com/office/powerpoint/2010/main" val="21250481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Athenasius</a:t>
            </a:r>
            <a:r>
              <a:rPr lang="en-US" dirty="0" smtClean="0"/>
              <a:t>  is noted for many things.  These are some of the more prominent. </a:t>
            </a:r>
          </a:p>
          <a:p>
            <a:endParaRPr lang="en-US" dirty="0"/>
          </a:p>
          <a:p>
            <a:r>
              <a:rPr lang="en-US" dirty="0" smtClean="0"/>
              <a:t>He attended the First Ecumenical Council as a deacon of Archbishop of Alexandria.  He was a major factor in the outcome.   Athanasius was  a great scholar of the Scriptures.  He produced the first list of the current biblical canon.  His letter to </a:t>
            </a:r>
            <a:r>
              <a:rPr lang="en-US" dirty="0" err="1" smtClean="0"/>
              <a:t>Marcellinus</a:t>
            </a:r>
            <a:r>
              <a:rPr lang="en-US" dirty="0" smtClean="0"/>
              <a:t> is still considered a masterpiece of biblical exegesis.  </a:t>
            </a:r>
          </a:p>
          <a:p>
            <a:endParaRPr lang="en-US" dirty="0"/>
          </a:p>
          <a:p>
            <a:r>
              <a:rPr lang="en-US" dirty="0" smtClean="0"/>
              <a:t>Athanasius was an opponent of Arius and the Arian movement.  He is a major reason why the world is not today Arian. . </a:t>
            </a:r>
          </a:p>
          <a:p>
            <a:endParaRPr lang="en-US" dirty="0"/>
          </a:p>
          <a:p>
            <a:r>
              <a:rPr lang="en-US" dirty="0" err="1" smtClean="0"/>
              <a:t>Athansius</a:t>
            </a:r>
            <a:r>
              <a:rPr lang="en-US" dirty="0" smtClean="0"/>
              <a:t> was also a proponent of the deification, a concept we will deal with later in this course. </a:t>
            </a:r>
          </a:p>
          <a:p>
            <a:endParaRPr lang="en-US" dirty="0"/>
          </a:p>
          <a:p>
            <a:r>
              <a:rPr lang="en-US" dirty="0" smtClean="0"/>
              <a:t>We will see later on there was another, a darker view of Athanasius.  There were perhaps times he did not operate like a Boy Scout.  He had to defend himself from many charges and stand trial.   </a:t>
            </a:r>
            <a:endParaRPr lang="en-US" dirty="0"/>
          </a:p>
        </p:txBody>
      </p:sp>
      <p:sp>
        <p:nvSpPr>
          <p:cNvPr id="4" name="Slide Number Placeholder 3"/>
          <p:cNvSpPr>
            <a:spLocks noGrp="1"/>
          </p:cNvSpPr>
          <p:nvPr>
            <p:ph type="sldNum" sz="quarter" idx="10"/>
          </p:nvPr>
        </p:nvSpPr>
        <p:spPr/>
        <p:txBody>
          <a:bodyPr/>
          <a:lstStyle/>
          <a:p>
            <a:fld id="{B3979FC4-1A7B-44B3-A05F-BEAAC271F13F}" type="slidenum">
              <a:rPr lang="en-US" smtClean="0"/>
              <a:t>12</a:t>
            </a:fld>
            <a:endParaRPr lang="en-US"/>
          </a:p>
        </p:txBody>
      </p:sp>
    </p:spTree>
    <p:extLst>
      <p:ext uri="{BB962C8B-B14F-4D97-AF65-F5344CB8AC3E}">
        <p14:creationId xmlns:p14="http://schemas.microsoft.com/office/powerpoint/2010/main" val="38001187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illustrious career of Athanasius is was rewarded by being named a great doctor of the Church.   Those in orange were contemporaries of Athanasius the Great.   He had an active communication with Basil the Great, the archbishop of Caesarea in Cappadocia.  Gregory the  Theologian was the best friend of Basil the Great, and was later Archbishop of Constantinople.</a:t>
            </a:r>
            <a:endParaRPr lang="en-US" dirty="0"/>
          </a:p>
        </p:txBody>
      </p:sp>
      <p:sp>
        <p:nvSpPr>
          <p:cNvPr id="4" name="Slide Number Placeholder 3"/>
          <p:cNvSpPr>
            <a:spLocks noGrp="1"/>
          </p:cNvSpPr>
          <p:nvPr>
            <p:ph type="sldNum" sz="quarter" idx="10"/>
          </p:nvPr>
        </p:nvSpPr>
        <p:spPr/>
        <p:txBody>
          <a:bodyPr/>
          <a:lstStyle/>
          <a:p>
            <a:fld id="{B3979FC4-1A7B-44B3-A05F-BEAAC271F13F}" type="slidenum">
              <a:rPr lang="en-US" smtClean="0"/>
              <a:t>13</a:t>
            </a:fld>
            <a:endParaRPr lang="en-US"/>
          </a:p>
        </p:txBody>
      </p:sp>
    </p:spTree>
    <p:extLst>
      <p:ext uri="{BB962C8B-B14F-4D97-AF65-F5344CB8AC3E}">
        <p14:creationId xmlns:p14="http://schemas.microsoft.com/office/powerpoint/2010/main" val="7129607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 like to put the lifelines of various luminaries on charts.  It give you some perspective about where there might be some interactions, and to discern trends in the biography of our hero—in this case, Athanasius. </a:t>
            </a:r>
          </a:p>
          <a:p>
            <a:endParaRPr lang="en-US" dirty="0"/>
          </a:p>
          <a:p>
            <a:r>
              <a:rPr lang="en-US" dirty="0" smtClean="0"/>
              <a:t>The first thing we can see is that </a:t>
            </a:r>
            <a:r>
              <a:rPr lang="en-US" dirty="0" err="1" smtClean="0"/>
              <a:t>Athansius</a:t>
            </a:r>
            <a:r>
              <a:rPr lang="en-US" dirty="0" smtClean="0"/>
              <a:t> is the first of the Doctors.  We know that there was interaction between  Basil and </a:t>
            </a:r>
            <a:r>
              <a:rPr lang="en-US" dirty="0" err="1" smtClean="0"/>
              <a:t>Athansius</a:t>
            </a:r>
            <a:r>
              <a:rPr lang="en-US" dirty="0" smtClean="0"/>
              <a:t>.  WE can also discern a trend.  As the Christians persecutions ended, Christianity begins to flourish.  Part of the </a:t>
            </a:r>
            <a:r>
              <a:rPr lang="en-US" dirty="0" err="1" smtClean="0"/>
              <a:t>floroushing</a:t>
            </a:r>
            <a:r>
              <a:rPr lang="en-US" dirty="0" smtClean="0"/>
              <a:t> is the growth of Christian writing.  My thesis is that this flourishing is due to the relatively gentle era Constantine the Great created.  </a:t>
            </a:r>
          </a:p>
          <a:p>
            <a:endParaRPr lang="en-US" dirty="0"/>
          </a:p>
          <a:p>
            <a:r>
              <a:rPr lang="en-US" dirty="0" smtClean="0"/>
              <a:t>We also have to keep something else in mind.  If we just stop there, we are making a grave mistake that historians sometimes make.  We don’t see what some of the anxieties are.  We know things worked out and the Roman Empire stayed Christian.  Yet, these great thinkers did not know that.  It could have gone just the other way.   By 360 AD the Empire was in the hands of an avowed pagan.  Julian died after a short reign of only a couple years.   Suppose he had lived longer.  St. Athanasius could not have known in 360 that Julian would only live for a short period.  He felt the tension in the air.  Compound that with the heresies he was combatting,  the fate of orthodox Christianity could not have seemed that secure. </a:t>
            </a:r>
            <a:endParaRPr lang="en-US" dirty="0"/>
          </a:p>
        </p:txBody>
      </p:sp>
      <p:sp>
        <p:nvSpPr>
          <p:cNvPr id="4" name="Slide Number Placeholder 3"/>
          <p:cNvSpPr>
            <a:spLocks noGrp="1"/>
          </p:cNvSpPr>
          <p:nvPr>
            <p:ph type="sldNum" sz="quarter" idx="10"/>
          </p:nvPr>
        </p:nvSpPr>
        <p:spPr/>
        <p:txBody>
          <a:bodyPr/>
          <a:lstStyle/>
          <a:p>
            <a:fld id="{B3979FC4-1A7B-44B3-A05F-BEAAC271F13F}" type="slidenum">
              <a:rPr lang="en-US" smtClean="0"/>
              <a:t>14</a:t>
            </a:fld>
            <a:endParaRPr lang="en-US"/>
          </a:p>
        </p:txBody>
      </p:sp>
    </p:spTree>
    <p:extLst>
      <p:ext uri="{BB962C8B-B14F-4D97-AF65-F5344CB8AC3E}">
        <p14:creationId xmlns:p14="http://schemas.microsoft.com/office/powerpoint/2010/main" val="11717588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593177"/>
            <a:ext cx="5486400" cy="3667334"/>
          </a:xfrm>
        </p:spPr>
        <p:txBody>
          <a:bodyPr/>
          <a:lstStyle/>
          <a:p>
            <a:r>
              <a:rPr lang="en-US" dirty="0" smtClean="0"/>
              <a:t>The Latin Doctors were generally even later than the Greek Doctors. Nevertheless, we know form the writings of Augustine he was familiar with Athanasius.  </a:t>
            </a:r>
            <a:endParaRPr lang="en-US" dirty="0"/>
          </a:p>
        </p:txBody>
      </p:sp>
      <p:sp>
        <p:nvSpPr>
          <p:cNvPr id="4" name="Slide Number Placeholder 3"/>
          <p:cNvSpPr>
            <a:spLocks noGrp="1"/>
          </p:cNvSpPr>
          <p:nvPr>
            <p:ph type="sldNum" sz="quarter" idx="10"/>
          </p:nvPr>
        </p:nvSpPr>
        <p:spPr/>
        <p:txBody>
          <a:bodyPr/>
          <a:lstStyle/>
          <a:p>
            <a:fld id="{B3979FC4-1A7B-44B3-A05F-BEAAC271F13F}" type="slidenum">
              <a:rPr lang="en-US" smtClean="0"/>
              <a:t>15</a:t>
            </a:fld>
            <a:endParaRPr lang="en-US"/>
          </a:p>
        </p:txBody>
      </p:sp>
    </p:spTree>
    <p:extLst>
      <p:ext uri="{BB962C8B-B14F-4D97-AF65-F5344CB8AC3E}">
        <p14:creationId xmlns:p14="http://schemas.microsoft.com/office/powerpoint/2010/main" val="20590630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41313" y="2300288"/>
            <a:ext cx="5588000" cy="3144837"/>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3979FC4-1A7B-44B3-A05F-BEAAC271F13F}" type="slidenum">
              <a:rPr lang="en-US" smtClean="0"/>
              <a:t>16</a:t>
            </a:fld>
            <a:endParaRPr lang="en-US"/>
          </a:p>
        </p:txBody>
      </p:sp>
    </p:spTree>
    <p:extLst>
      <p:ext uri="{BB962C8B-B14F-4D97-AF65-F5344CB8AC3E}">
        <p14:creationId xmlns:p14="http://schemas.microsoft.com/office/powerpoint/2010/main" val="36461039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Athanasius is commemorated by two major holidays.  The first is shared with Cyril of Alexandria, who he is often depicted with in icons.  </a:t>
            </a:r>
            <a:endParaRPr lang="en-US" dirty="0"/>
          </a:p>
        </p:txBody>
      </p:sp>
      <p:sp>
        <p:nvSpPr>
          <p:cNvPr id="4" name="Slide Number Placeholder 3"/>
          <p:cNvSpPr>
            <a:spLocks noGrp="1"/>
          </p:cNvSpPr>
          <p:nvPr>
            <p:ph type="sldNum" sz="quarter" idx="10"/>
          </p:nvPr>
        </p:nvSpPr>
        <p:spPr/>
        <p:txBody>
          <a:bodyPr/>
          <a:lstStyle/>
          <a:p>
            <a:fld id="{B3979FC4-1A7B-44B3-A05F-BEAAC271F13F}" type="slidenum">
              <a:rPr lang="en-US" smtClean="0"/>
              <a:t>17</a:t>
            </a:fld>
            <a:endParaRPr lang="en-US"/>
          </a:p>
        </p:txBody>
      </p:sp>
    </p:spTree>
    <p:extLst>
      <p:ext uri="{BB962C8B-B14F-4D97-AF65-F5344CB8AC3E}">
        <p14:creationId xmlns:p14="http://schemas.microsoft.com/office/powerpoint/2010/main" val="20005196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Athanasius is often shown as a balding square jawed bishop.   He is often depicted with Cyril of Alexandria, a later Archbishop of Alexandria who was the major opponent of another heresy. </a:t>
            </a:r>
          </a:p>
          <a:p>
            <a:endParaRPr lang="en-US" dirty="0"/>
          </a:p>
          <a:p>
            <a:r>
              <a:rPr lang="en-US" dirty="0" smtClean="0"/>
              <a:t>We will hold things here for this module.   Have a wonderful week, and I hope to see you in the </a:t>
            </a:r>
            <a:r>
              <a:rPr lang="en-US" smtClean="0"/>
              <a:t>chat rooms. </a:t>
            </a:r>
            <a:endParaRPr lang="en-US" dirty="0"/>
          </a:p>
        </p:txBody>
      </p:sp>
      <p:sp>
        <p:nvSpPr>
          <p:cNvPr id="4" name="Slide Number Placeholder 3"/>
          <p:cNvSpPr>
            <a:spLocks noGrp="1"/>
          </p:cNvSpPr>
          <p:nvPr>
            <p:ph type="sldNum" sz="quarter" idx="10"/>
          </p:nvPr>
        </p:nvSpPr>
        <p:spPr/>
        <p:txBody>
          <a:bodyPr/>
          <a:lstStyle/>
          <a:p>
            <a:fld id="{B3979FC4-1A7B-44B3-A05F-BEAAC271F13F}" type="slidenum">
              <a:rPr lang="en-US" smtClean="0"/>
              <a:t>18</a:t>
            </a:fld>
            <a:endParaRPr lang="en-US"/>
          </a:p>
        </p:txBody>
      </p:sp>
    </p:spTree>
    <p:extLst>
      <p:ext uri="{BB962C8B-B14F-4D97-AF65-F5344CB8AC3E}">
        <p14:creationId xmlns:p14="http://schemas.microsoft.com/office/powerpoint/2010/main" val="16776240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56BB1BDC-9929-4309-BD77-9F7CCC0CA9B0}" type="datetime1">
              <a:rPr lang="en-US" smtClean="0"/>
              <a:t>4/3/2016</a:t>
            </a:fld>
            <a:endParaRPr lang="en-US"/>
          </a:p>
        </p:txBody>
      </p:sp>
      <p:sp>
        <p:nvSpPr>
          <p:cNvPr id="5" name="Footer Placeholder 4"/>
          <p:cNvSpPr>
            <a:spLocks noGrp="1"/>
          </p:cNvSpPr>
          <p:nvPr>
            <p:ph type="ftr" sz="quarter" idx="11"/>
          </p:nvPr>
        </p:nvSpPr>
        <p:spPr/>
        <p:txBody>
          <a:bodyPr/>
          <a:lstStyle/>
          <a:p>
            <a:r>
              <a:rPr lang="en-US" smtClean="0"/>
              <a:t>Athanasius the Great</a:t>
            </a:r>
            <a:endParaRPr lang="en-US"/>
          </a:p>
        </p:txBody>
      </p:sp>
      <p:sp>
        <p:nvSpPr>
          <p:cNvPr id="6" name="Slide Number Placeholder 5"/>
          <p:cNvSpPr>
            <a:spLocks noGrp="1"/>
          </p:cNvSpPr>
          <p:nvPr>
            <p:ph type="sldNum" sz="quarter" idx="12"/>
          </p:nvPr>
        </p:nvSpPr>
        <p:spPr/>
        <p:txBody>
          <a:bodyPr/>
          <a:lstStyle/>
          <a:p>
            <a:fld id="{AC59F268-9A12-44FC-974A-31A7282279D7}" type="slidenum">
              <a:rPr lang="en-US" smtClean="0"/>
              <a:t>‹#›</a:t>
            </a:fld>
            <a:endParaRPr lang="en-US"/>
          </a:p>
        </p:txBody>
      </p:sp>
    </p:spTree>
    <p:extLst>
      <p:ext uri="{BB962C8B-B14F-4D97-AF65-F5344CB8AC3E}">
        <p14:creationId xmlns:p14="http://schemas.microsoft.com/office/powerpoint/2010/main" val="10262162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2A64D2-E611-44D1-B22C-242316F7732F}" type="datetime1">
              <a:rPr lang="en-US" smtClean="0"/>
              <a:t>4/3/2016</a:t>
            </a:fld>
            <a:endParaRPr lang="en-US"/>
          </a:p>
        </p:txBody>
      </p:sp>
      <p:sp>
        <p:nvSpPr>
          <p:cNvPr id="5" name="Footer Placeholder 4"/>
          <p:cNvSpPr>
            <a:spLocks noGrp="1"/>
          </p:cNvSpPr>
          <p:nvPr>
            <p:ph type="ftr" sz="quarter" idx="11"/>
          </p:nvPr>
        </p:nvSpPr>
        <p:spPr/>
        <p:txBody>
          <a:bodyPr/>
          <a:lstStyle/>
          <a:p>
            <a:r>
              <a:rPr lang="en-US" smtClean="0"/>
              <a:t>Athanasius the Great</a:t>
            </a:r>
            <a:endParaRPr lang="en-US"/>
          </a:p>
        </p:txBody>
      </p:sp>
      <p:sp>
        <p:nvSpPr>
          <p:cNvPr id="6" name="Slide Number Placeholder 5"/>
          <p:cNvSpPr>
            <a:spLocks noGrp="1"/>
          </p:cNvSpPr>
          <p:nvPr>
            <p:ph type="sldNum" sz="quarter" idx="12"/>
          </p:nvPr>
        </p:nvSpPr>
        <p:spPr/>
        <p:txBody>
          <a:bodyPr/>
          <a:lstStyle/>
          <a:p>
            <a:fld id="{AC59F268-9A12-44FC-974A-31A7282279D7}" type="slidenum">
              <a:rPr lang="en-US" smtClean="0"/>
              <a:t>‹#›</a:t>
            </a:fld>
            <a:endParaRPr lang="en-US"/>
          </a:p>
        </p:txBody>
      </p:sp>
    </p:spTree>
    <p:extLst>
      <p:ext uri="{BB962C8B-B14F-4D97-AF65-F5344CB8AC3E}">
        <p14:creationId xmlns:p14="http://schemas.microsoft.com/office/powerpoint/2010/main" val="7276734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0035A97-59B0-42F1-BD83-796CD028835C}" type="datetime1">
              <a:rPr lang="en-US" smtClean="0"/>
              <a:t>4/3/2016</a:t>
            </a:fld>
            <a:endParaRPr lang="en-US"/>
          </a:p>
        </p:txBody>
      </p:sp>
      <p:sp>
        <p:nvSpPr>
          <p:cNvPr id="5" name="Footer Placeholder 4"/>
          <p:cNvSpPr>
            <a:spLocks noGrp="1"/>
          </p:cNvSpPr>
          <p:nvPr>
            <p:ph type="ftr" sz="quarter" idx="11"/>
          </p:nvPr>
        </p:nvSpPr>
        <p:spPr/>
        <p:txBody>
          <a:bodyPr/>
          <a:lstStyle/>
          <a:p>
            <a:r>
              <a:rPr lang="en-US" smtClean="0"/>
              <a:t>Athanasius the Great</a:t>
            </a:r>
            <a:endParaRPr lang="en-US"/>
          </a:p>
        </p:txBody>
      </p:sp>
      <p:sp>
        <p:nvSpPr>
          <p:cNvPr id="6" name="Slide Number Placeholder 5"/>
          <p:cNvSpPr>
            <a:spLocks noGrp="1"/>
          </p:cNvSpPr>
          <p:nvPr>
            <p:ph type="sldNum" sz="quarter" idx="12"/>
          </p:nvPr>
        </p:nvSpPr>
        <p:spPr/>
        <p:txBody>
          <a:bodyPr/>
          <a:lstStyle/>
          <a:p>
            <a:fld id="{AC59F268-9A12-44FC-974A-31A7282279D7}" type="slidenum">
              <a:rPr lang="en-US" smtClean="0"/>
              <a:t>‹#›</a:t>
            </a:fld>
            <a:endParaRPr lang="en-US"/>
          </a:p>
        </p:txBody>
      </p:sp>
    </p:spTree>
    <p:extLst>
      <p:ext uri="{BB962C8B-B14F-4D97-AF65-F5344CB8AC3E}">
        <p14:creationId xmlns:p14="http://schemas.microsoft.com/office/powerpoint/2010/main" val="7335097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966CA1B-3B6B-4013-89B0-1F02A38AAFE1}" type="datetime1">
              <a:rPr lang="en-US" smtClean="0"/>
              <a:t>4/3/2016</a:t>
            </a:fld>
            <a:endParaRPr lang="en-US"/>
          </a:p>
        </p:txBody>
      </p:sp>
      <p:sp>
        <p:nvSpPr>
          <p:cNvPr id="6" name="Footer Placeholder 5"/>
          <p:cNvSpPr>
            <a:spLocks noGrp="1"/>
          </p:cNvSpPr>
          <p:nvPr>
            <p:ph type="ftr" sz="quarter" idx="11"/>
          </p:nvPr>
        </p:nvSpPr>
        <p:spPr/>
        <p:txBody>
          <a:bodyPr/>
          <a:lstStyle/>
          <a:p>
            <a:r>
              <a:rPr lang="en-US" smtClean="0"/>
              <a:t>Athanasius the Great</a:t>
            </a:r>
            <a:endParaRPr lang="en-US"/>
          </a:p>
        </p:txBody>
      </p:sp>
      <p:sp>
        <p:nvSpPr>
          <p:cNvPr id="7" name="Slide Number Placeholder 6"/>
          <p:cNvSpPr>
            <a:spLocks noGrp="1"/>
          </p:cNvSpPr>
          <p:nvPr>
            <p:ph type="sldNum" sz="quarter" idx="12"/>
          </p:nvPr>
        </p:nvSpPr>
        <p:spPr/>
        <p:txBody>
          <a:bodyPr/>
          <a:lstStyle/>
          <a:p>
            <a:fld id="{AC59F268-9A12-44FC-974A-31A7282279D7}" type="slidenum">
              <a:rPr lang="en-US" smtClean="0"/>
              <a:t>‹#›</a:t>
            </a:fld>
            <a:endParaRPr lang="en-US"/>
          </a:p>
        </p:txBody>
      </p:sp>
    </p:spTree>
    <p:extLst>
      <p:ext uri="{BB962C8B-B14F-4D97-AF65-F5344CB8AC3E}">
        <p14:creationId xmlns:p14="http://schemas.microsoft.com/office/powerpoint/2010/main" val="28704987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F5D6B8FE-E53C-40EC-8EA2-39F501B99109}" type="datetime1">
              <a:rPr lang="en-US" smtClean="0"/>
              <a:t>4/3/2016</a:t>
            </a:fld>
            <a:endParaRPr lang="en-US"/>
          </a:p>
        </p:txBody>
      </p:sp>
      <p:sp>
        <p:nvSpPr>
          <p:cNvPr id="8" name="Footer Placeholder 7"/>
          <p:cNvSpPr>
            <a:spLocks noGrp="1"/>
          </p:cNvSpPr>
          <p:nvPr>
            <p:ph type="ftr" sz="quarter" idx="11"/>
          </p:nvPr>
        </p:nvSpPr>
        <p:spPr/>
        <p:txBody>
          <a:bodyPr/>
          <a:lstStyle/>
          <a:p>
            <a:r>
              <a:rPr lang="en-US" smtClean="0"/>
              <a:t>Athanasius the Great</a:t>
            </a:r>
            <a:endParaRPr lang="en-US"/>
          </a:p>
        </p:txBody>
      </p:sp>
      <p:sp>
        <p:nvSpPr>
          <p:cNvPr id="9" name="Slide Number Placeholder 8"/>
          <p:cNvSpPr>
            <a:spLocks noGrp="1"/>
          </p:cNvSpPr>
          <p:nvPr>
            <p:ph type="sldNum" sz="quarter" idx="12"/>
          </p:nvPr>
        </p:nvSpPr>
        <p:spPr/>
        <p:txBody>
          <a:bodyPr/>
          <a:lstStyle/>
          <a:p>
            <a:fld id="{AC59F268-9A12-44FC-974A-31A7282279D7}" type="slidenum">
              <a:rPr lang="en-US" smtClean="0"/>
              <a:t>‹#›</a:t>
            </a:fld>
            <a:endParaRPr lang="en-US"/>
          </a:p>
        </p:txBody>
      </p:sp>
    </p:spTree>
    <p:extLst>
      <p:ext uri="{BB962C8B-B14F-4D97-AF65-F5344CB8AC3E}">
        <p14:creationId xmlns:p14="http://schemas.microsoft.com/office/powerpoint/2010/main" val="22744388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FF37F80-F0B0-4C29-A196-E457BAE6F4DC}" type="datetime1">
              <a:rPr lang="en-US" smtClean="0"/>
              <a:t>4/3/2016</a:t>
            </a:fld>
            <a:endParaRPr lang="en-US"/>
          </a:p>
        </p:txBody>
      </p:sp>
      <p:sp>
        <p:nvSpPr>
          <p:cNvPr id="4" name="Footer Placeholder 3"/>
          <p:cNvSpPr>
            <a:spLocks noGrp="1"/>
          </p:cNvSpPr>
          <p:nvPr>
            <p:ph type="ftr" sz="quarter" idx="11"/>
          </p:nvPr>
        </p:nvSpPr>
        <p:spPr/>
        <p:txBody>
          <a:bodyPr/>
          <a:lstStyle/>
          <a:p>
            <a:r>
              <a:rPr lang="en-US" smtClean="0"/>
              <a:t>Athanasius the Great</a:t>
            </a:r>
            <a:endParaRPr lang="en-US"/>
          </a:p>
        </p:txBody>
      </p:sp>
      <p:sp>
        <p:nvSpPr>
          <p:cNvPr id="5" name="Slide Number Placeholder 4"/>
          <p:cNvSpPr>
            <a:spLocks noGrp="1"/>
          </p:cNvSpPr>
          <p:nvPr>
            <p:ph type="sldNum" sz="quarter" idx="12"/>
          </p:nvPr>
        </p:nvSpPr>
        <p:spPr/>
        <p:txBody>
          <a:bodyPr/>
          <a:lstStyle/>
          <a:p>
            <a:fld id="{AC59F268-9A12-44FC-974A-31A7282279D7}" type="slidenum">
              <a:rPr lang="en-US" smtClean="0"/>
              <a:t>‹#›</a:t>
            </a:fld>
            <a:endParaRPr lang="en-US"/>
          </a:p>
        </p:txBody>
      </p:sp>
    </p:spTree>
    <p:extLst>
      <p:ext uri="{BB962C8B-B14F-4D97-AF65-F5344CB8AC3E}">
        <p14:creationId xmlns:p14="http://schemas.microsoft.com/office/powerpoint/2010/main" val="18355640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E56ACF6-F9BA-4234-A62E-9597C70CA5EB}" type="datetime1">
              <a:rPr lang="en-US" smtClean="0"/>
              <a:t>4/3/2016</a:t>
            </a:fld>
            <a:endParaRPr lang="en-US"/>
          </a:p>
        </p:txBody>
      </p:sp>
      <p:sp>
        <p:nvSpPr>
          <p:cNvPr id="3" name="Footer Placeholder 2"/>
          <p:cNvSpPr>
            <a:spLocks noGrp="1"/>
          </p:cNvSpPr>
          <p:nvPr>
            <p:ph type="ftr" sz="quarter" idx="11"/>
          </p:nvPr>
        </p:nvSpPr>
        <p:spPr/>
        <p:txBody>
          <a:bodyPr/>
          <a:lstStyle/>
          <a:p>
            <a:r>
              <a:rPr lang="en-US" smtClean="0"/>
              <a:t>Athanasius the Great</a:t>
            </a:r>
            <a:endParaRPr lang="en-US"/>
          </a:p>
        </p:txBody>
      </p:sp>
      <p:sp>
        <p:nvSpPr>
          <p:cNvPr id="4" name="Slide Number Placeholder 3"/>
          <p:cNvSpPr>
            <a:spLocks noGrp="1"/>
          </p:cNvSpPr>
          <p:nvPr>
            <p:ph type="sldNum" sz="quarter" idx="12"/>
          </p:nvPr>
        </p:nvSpPr>
        <p:spPr/>
        <p:txBody>
          <a:bodyPr/>
          <a:lstStyle/>
          <a:p>
            <a:fld id="{AC59F268-9A12-44FC-974A-31A7282279D7}" type="slidenum">
              <a:rPr lang="en-US" smtClean="0"/>
              <a:t>‹#›</a:t>
            </a:fld>
            <a:endParaRPr lang="en-US"/>
          </a:p>
        </p:txBody>
      </p:sp>
    </p:spTree>
    <p:extLst>
      <p:ext uri="{BB962C8B-B14F-4D97-AF65-F5344CB8AC3E}">
        <p14:creationId xmlns:p14="http://schemas.microsoft.com/office/powerpoint/2010/main" val="37801068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D28D12C-45E8-495F-88D2-E17561867EC1}" type="datetime1">
              <a:rPr lang="en-US" smtClean="0"/>
              <a:t>4/3/2016</a:t>
            </a:fld>
            <a:endParaRPr lang="en-US"/>
          </a:p>
        </p:txBody>
      </p:sp>
      <p:sp>
        <p:nvSpPr>
          <p:cNvPr id="6" name="Footer Placeholder 5"/>
          <p:cNvSpPr>
            <a:spLocks noGrp="1"/>
          </p:cNvSpPr>
          <p:nvPr>
            <p:ph type="ftr" sz="quarter" idx="11"/>
          </p:nvPr>
        </p:nvSpPr>
        <p:spPr/>
        <p:txBody>
          <a:bodyPr/>
          <a:lstStyle/>
          <a:p>
            <a:r>
              <a:rPr lang="en-US" smtClean="0"/>
              <a:t>Athanasius the Great</a:t>
            </a:r>
            <a:endParaRPr lang="en-US"/>
          </a:p>
        </p:txBody>
      </p:sp>
      <p:sp>
        <p:nvSpPr>
          <p:cNvPr id="7" name="Slide Number Placeholder 6"/>
          <p:cNvSpPr>
            <a:spLocks noGrp="1"/>
          </p:cNvSpPr>
          <p:nvPr>
            <p:ph type="sldNum" sz="quarter" idx="12"/>
          </p:nvPr>
        </p:nvSpPr>
        <p:spPr/>
        <p:txBody>
          <a:bodyPr/>
          <a:lstStyle/>
          <a:p>
            <a:fld id="{AC59F268-9A12-44FC-974A-31A7282279D7}" type="slidenum">
              <a:rPr lang="en-US" smtClean="0"/>
              <a:t>‹#›</a:t>
            </a:fld>
            <a:endParaRPr lang="en-US"/>
          </a:p>
        </p:txBody>
      </p:sp>
    </p:spTree>
    <p:extLst>
      <p:ext uri="{BB962C8B-B14F-4D97-AF65-F5344CB8AC3E}">
        <p14:creationId xmlns:p14="http://schemas.microsoft.com/office/powerpoint/2010/main" val="15021741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9B09DC5-DF3E-4882-ADBA-65431D676D1F}" type="datetime1">
              <a:rPr lang="en-US" smtClean="0"/>
              <a:t>4/3/2016</a:t>
            </a:fld>
            <a:endParaRPr lang="en-US"/>
          </a:p>
        </p:txBody>
      </p:sp>
      <p:sp>
        <p:nvSpPr>
          <p:cNvPr id="6" name="Footer Placeholder 5"/>
          <p:cNvSpPr>
            <a:spLocks noGrp="1"/>
          </p:cNvSpPr>
          <p:nvPr>
            <p:ph type="ftr" sz="quarter" idx="11"/>
          </p:nvPr>
        </p:nvSpPr>
        <p:spPr/>
        <p:txBody>
          <a:bodyPr/>
          <a:lstStyle/>
          <a:p>
            <a:r>
              <a:rPr lang="en-US" smtClean="0"/>
              <a:t>Athanasius the Great</a:t>
            </a:r>
            <a:endParaRPr lang="en-US"/>
          </a:p>
        </p:txBody>
      </p:sp>
      <p:sp>
        <p:nvSpPr>
          <p:cNvPr id="7" name="Slide Number Placeholder 6"/>
          <p:cNvSpPr>
            <a:spLocks noGrp="1"/>
          </p:cNvSpPr>
          <p:nvPr>
            <p:ph type="sldNum" sz="quarter" idx="12"/>
          </p:nvPr>
        </p:nvSpPr>
        <p:spPr/>
        <p:txBody>
          <a:bodyPr/>
          <a:lstStyle/>
          <a:p>
            <a:fld id="{AC59F268-9A12-44FC-974A-31A7282279D7}" type="slidenum">
              <a:rPr lang="en-US" smtClean="0"/>
              <a:t>‹#›</a:t>
            </a:fld>
            <a:endParaRPr lang="en-US"/>
          </a:p>
        </p:txBody>
      </p:sp>
    </p:spTree>
    <p:extLst>
      <p:ext uri="{BB962C8B-B14F-4D97-AF65-F5344CB8AC3E}">
        <p14:creationId xmlns:p14="http://schemas.microsoft.com/office/powerpoint/2010/main" val="21588627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A394976-90BC-47F2-8142-40BDDFA1CCC1}" type="datetime1">
              <a:rPr lang="en-US" smtClean="0"/>
              <a:t>4/3/2016</a:t>
            </a:fld>
            <a:endParaRPr lang="en-US"/>
          </a:p>
        </p:txBody>
      </p:sp>
      <p:sp>
        <p:nvSpPr>
          <p:cNvPr id="5" name="Footer Placeholder 4"/>
          <p:cNvSpPr>
            <a:spLocks noGrp="1"/>
          </p:cNvSpPr>
          <p:nvPr>
            <p:ph type="ftr" sz="quarter" idx="11"/>
          </p:nvPr>
        </p:nvSpPr>
        <p:spPr/>
        <p:txBody>
          <a:bodyPr/>
          <a:lstStyle/>
          <a:p>
            <a:r>
              <a:rPr lang="en-US" smtClean="0"/>
              <a:t>Athanasius the Great</a:t>
            </a:r>
            <a:endParaRPr lang="en-US"/>
          </a:p>
        </p:txBody>
      </p:sp>
      <p:sp>
        <p:nvSpPr>
          <p:cNvPr id="6" name="Slide Number Placeholder 5"/>
          <p:cNvSpPr>
            <a:spLocks noGrp="1"/>
          </p:cNvSpPr>
          <p:nvPr>
            <p:ph type="sldNum" sz="quarter" idx="12"/>
          </p:nvPr>
        </p:nvSpPr>
        <p:spPr/>
        <p:txBody>
          <a:bodyPr/>
          <a:lstStyle/>
          <a:p>
            <a:fld id="{AC59F268-9A12-44FC-974A-31A7282279D7}" type="slidenum">
              <a:rPr lang="en-US" smtClean="0"/>
              <a:t>‹#›</a:t>
            </a:fld>
            <a:endParaRPr lang="en-US"/>
          </a:p>
        </p:txBody>
      </p:sp>
    </p:spTree>
    <p:extLst>
      <p:ext uri="{BB962C8B-B14F-4D97-AF65-F5344CB8AC3E}">
        <p14:creationId xmlns:p14="http://schemas.microsoft.com/office/powerpoint/2010/main" val="1984561876"/>
      </p:ext>
    </p:extLst>
  </p:cSld>
  <p:clrMapOvr>
    <a:masterClrMapping/>
  </p:clrMapOvr>
  <p:hf hdr="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A394976-90BC-47F2-8142-40BDDFA1CCC1}" type="datetime1">
              <a:rPr lang="en-US" smtClean="0"/>
              <a:t>4/3/2016</a:t>
            </a:fld>
            <a:endParaRPr lang="en-US"/>
          </a:p>
        </p:txBody>
      </p:sp>
      <p:sp>
        <p:nvSpPr>
          <p:cNvPr id="5" name="Footer Placeholder 4"/>
          <p:cNvSpPr>
            <a:spLocks noGrp="1"/>
          </p:cNvSpPr>
          <p:nvPr>
            <p:ph type="ftr" sz="quarter" idx="11"/>
          </p:nvPr>
        </p:nvSpPr>
        <p:spPr/>
        <p:txBody>
          <a:bodyPr/>
          <a:lstStyle/>
          <a:p>
            <a:r>
              <a:rPr lang="en-US" smtClean="0"/>
              <a:t>Athanasius the Great</a:t>
            </a:r>
            <a:endParaRPr lang="en-US"/>
          </a:p>
        </p:txBody>
      </p:sp>
      <p:sp>
        <p:nvSpPr>
          <p:cNvPr id="6" name="Slide Number Placeholder 5"/>
          <p:cNvSpPr>
            <a:spLocks noGrp="1"/>
          </p:cNvSpPr>
          <p:nvPr>
            <p:ph type="sldNum" sz="quarter" idx="12"/>
          </p:nvPr>
        </p:nvSpPr>
        <p:spPr/>
        <p:txBody>
          <a:bodyPr/>
          <a:lstStyle/>
          <a:p>
            <a:fld id="{AC59F268-9A12-44FC-974A-31A7282279D7}"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580993488"/>
      </p:ext>
    </p:extLst>
  </p:cSld>
  <p:clrMapOvr>
    <a:masterClrMapping/>
  </p:clrMapOvr>
  <p:hf hdr="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A394976-90BC-47F2-8142-40BDDFA1CCC1}" type="datetime1">
              <a:rPr lang="en-US" smtClean="0"/>
              <a:t>4/3/2016</a:t>
            </a:fld>
            <a:endParaRPr lang="en-US"/>
          </a:p>
        </p:txBody>
      </p:sp>
      <p:sp>
        <p:nvSpPr>
          <p:cNvPr id="5" name="Footer Placeholder 4"/>
          <p:cNvSpPr>
            <a:spLocks noGrp="1"/>
          </p:cNvSpPr>
          <p:nvPr>
            <p:ph type="ftr" sz="quarter" idx="11"/>
          </p:nvPr>
        </p:nvSpPr>
        <p:spPr/>
        <p:txBody>
          <a:bodyPr/>
          <a:lstStyle/>
          <a:p>
            <a:r>
              <a:rPr lang="en-US" smtClean="0"/>
              <a:t>Athanasius the Great</a:t>
            </a:r>
            <a:endParaRPr lang="en-US"/>
          </a:p>
        </p:txBody>
      </p:sp>
      <p:sp>
        <p:nvSpPr>
          <p:cNvPr id="6" name="Slide Number Placeholder 5"/>
          <p:cNvSpPr>
            <a:spLocks noGrp="1"/>
          </p:cNvSpPr>
          <p:nvPr>
            <p:ph type="sldNum" sz="quarter" idx="12"/>
          </p:nvPr>
        </p:nvSpPr>
        <p:spPr/>
        <p:txBody>
          <a:bodyPr/>
          <a:lstStyle/>
          <a:p>
            <a:fld id="{AC59F268-9A12-44FC-974A-31A7282279D7}" type="slidenum">
              <a:rPr lang="en-US" smtClean="0"/>
              <a:t>‹#›</a:t>
            </a:fld>
            <a:endParaRPr lang="en-US"/>
          </a:p>
        </p:txBody>
      </p:sp>
    </p:spTree>
    <p:extLst>
      <p:ext uri="{BB962C8B-B14F-4D97-AF65-F5344CB8AC3E}">
        <p14:creationId xmlns:p14="http://schemas.microsoft.com/office/powerpoint/2010/main" val="2249060747"/>
      </p:ext>
    </p:extLst>
  </p:cSld>
  <p:clrMapOvr>
    <a:masterClrMapping/>
  </p:clrMapOvr>
  <p:hf hdr="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A394976-90BC-47F2-8142-40BDDFA1CCC1}" type="datetime1">
              <a:rPr lang="en-US" smtClean="0"/>
              <a:t>4/3/2016</a:t>
            </a:fld>
            <a:endParaRPr lang="en-US"/>
          </a:p>
        </p:txBody>
      </p:sp>
      <p:sp>
        <p:nvSpPr>
          <p:cNvPr id="5" name="Footer Placeholder 4"/>
          <p:cNvSpPr>
            <a:spLocks noGrp="1"/>
          </p:cNvSpPr>
          <p:nvPr>
            <p:ph type="ftr" sz="quarter" idx="11"/>
          </p:nvPr>
        </p:nvSpPr>
        <p:spPr/>
        <p:txBody>
          <a:bodyPr/>
          <a:lstStyle/>
          <a:p>
            <a:r>
              <a:rPr lang="en-US" smtClean="0"/>
              <a:t>Athanasius the Great</a:t>
            </a:r>
            <a:endParaRPr lang="en-US"/>
          </a:p>
        </p:txBody>
      </p:sp>
      <p:sp>
        <p:nvSpPr>
          <p:cNvPr id="6" name="Slide Number Placeholder 5"/>
          <p:cNvSpPr>
            <a:spLocks noGrp="1"/>
          </p:cNvSpPr>
          <p:nvPr>
            <p:ph type="sldNum" sz="quarter" idx="12"/>
          </p:nvPr>
        </p:nvSpPr>
        <p:spPr/>
        <p:txBody>
          <a:bodyPr/>
          <a:lstStyle/>
          <a:p>
            <a:fld id="{AC59F268-9A12-44FC-974A-31A7282279D7}"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4135658661"/>
      </p:ext>
    </p:extLst>
  </p:cSld>
  <p:clrMapOvr>
    <a:masterClrMapping/>
  </p:clrMapOvr>
  <p:hf hdr="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A394976-90BC-47F2-8142-40BDDFA1CCC1}" type="datetime1">
              <a:rPr lang="en-US" smtClean="0"/>
              <a:t>4/3/2016</a:t>
            </a:fld>
            <a:endParaRPr lang="en-US"/>
          </a:p>
        </p:txBody>
      </p:sp>
      <p:sp>
        <p:nvSpPr>
          <p:cNvPr id="5" name="Footer Placeholder 4"/>
          <p:cNvSpPr>
            <a:spLocks noGrp="1"/>
          </p:cNvSpPr>
          <p:nvPr>
            <p:ph type="ftr" sz="quarter" idx="11"/>
          </p:nvPr>
        </p:nvSpPr>
        <p:spPr/>
        <p:txBody>
          <a:bodyPr/>
          <a:lstStyle/>
          <a:p>
            <a:r>
              <a:rPr lang="en-US" smtClean="0"/>
              <a:t>Athanasius the Great</a:t>
            </a:r>
            <a:endParaRPr lang="en-US"/>
          </a:p>
        </p:txBody>
      </p:sp>
      <p:sp>
        <p:nvSpPr>
          <p:cNvPr id="6" name="Slide Number Placeholder 5"/>
          <p:cNvSpPr>
            <a:spLocks noGrp="1"/>
          </p:cNvSpPr>
          <p:nvPr>
            <p:ph type="sldNum" sz="quarter" idx="12"/>
          </p:nvPr>
        </p:nvSpPr>
        <p:spPr/>
        <p:txBody>
          <a:bodyPr/>
          <a:lstStyle/>
          <a:p>
            <a:fld id="{AC59F268-9A12-44FC-974A-31A7282279D7}" type="slidenum">
              <a:rPr lang="en-US" smtClean="0"/>
              <a:t>‹#›</a:t>
            </a:fld>
            <a:endParaRPr lang="en-US"/>
          </a:p>
        </p:txBody>
      </p:sp>
    </p:spTree>
    <p:extLst>
      <p:ext uri="{BB962C8B-B14F-4D97-AF65-F5344CB8AC3E}">
        <p14:creationId xmlns:p14="http://schemas.microsoft.com/office/powerpoint/2010/main" val="1101638188"/>
      </p:ext>
    </p:extLst>
  </p:cSld>
  <p:clrMapOvr>
    <a:masterClrMapping/>
  </p:clrMapOvr>
  <p:hf hdr="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8CDD031-93D7-4C50-8946-42D1DCA1A1EF}" type="datetime1">
              <a:rPr lang="en-US" smtClean="0"/>
              <a:t>4/3/2016</a:t>
            </a:fld>
            <a:endParaRPr lang="en-US"/>
          </a:p>
        </p:txBody>
      </p:sp>
      <p:sp>
        <p:nvSpPr>
          <p:cNvPr id="5" name="Footer Placeholder 4"/>
          <p:cNvSpPr>
            <a:spLocks noGrp="1"/>
          </p:cNvSpPr>
          <p:nvPr>
            <p:ph type="ftr" sz="quarter" idx="11"/>
          </p:nvPr>
        </p:nvSpPr>
        <p:spPr/>
        <p:txBody>
          <a:bodyPr/>
          <a:lstStyle/>
          <a:p>
            <a:r>
              <a:rPr lang="en-US" smtClean="0"/>
              <a:t>Athanasius the Great</a:t>
            </a:r>
            <a:endParaRPr lang="en-US"/>
          </a:p>
        </p:txBody>
      </p:sp>
      <p:sp>
        <p:nvSpPr>
          <p:cNvPr id="6" name="Slide Number Placeholder 5"/>
          <p:cNvSpPr>
            <a:spLocks noGrp="1"/>
          </p:cNvSpPr>
          <p:nvPr>
            <p:ph type="sldNum" sz="quarter" idx="12"/>
          </p:nvPr>
        </p:nvSpPr>
        <p:spPr/>
        <p:txBody>
          <a:bodyPr/>
          <a:lstStyle/>
          <a:p>
            <a:fld id="{AC59F268-9A12-44FC-974A-31A7282279D7}" type="slidenum">
              <a:rPr lang="en-US" smtClean="0"/>
              <a:t>‹#›</a:t>
            </a:fld>
            <a:endParaRPr lang="en-US"/>
          </a:p>
        </p:txBody>
      </p:sp>
    </p:spTree>
    <p:extLst>
      <p:ext uri="{BB962C8B-B14F-4D97-AF65-F5344CB8AC3E}">
        <p14:creationId xmlns:p14="http://schemas.microsoft.com/office/powerpoint/2010/main" val="18856922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074BE21-C99D-49AD-8596-E00482BBF351}" type="datetime1">
              <a:rPr lang="en-US" smtClean="0"/>
              <a:t>4/3/2016</a:t>
            </a:fld>
            <a:endParaRPr lang="en-US"/>
          </a:p>
        </p:txBody>
      </p:sp>
      <p:sp>
        <p:nvSpPr>
          <p:cNvPr id="5" name="Footer Placeholder 4"/>
          <p:cNvSpPr>
            <a:spLocks noGrp="1"/>
          </p:cNvSpPr>
          <p:nvPr>
            <p:ph type="ftr" sz="quarter" idx="11"/>
          </p:nvPr>
        </p:nvSpPr>
        <p:spPr/>
        <p:txBody>
          <a:bodyPr/>
          <a:lstStyle/>
          <a:p>
            <a:r>
              <a:rPr lang="en-US" smtClean="0"/>
              <a:t>Athanasius the Great</a:t>
            </a:r>
            <a:endParaRPr lang="en-US"/>
          </a:p>
        </p:txBody>
      </p:sp>
      <p:sp>
        <p:nvSpPr>
          <p:cNvPr id="6" name="Slide Number Placeholder 5"/>
          <p:cNvSpPr>
            <a:spLocks noGrp="1"/>
          </p:cNvSpPr>
          <p:nvPr>
            <p:ph type="sldNum" sz="quarter" idx="12"/>
          </p:nvPr>
        </p:nvSpPr>
        <p:spPr/>
        <p:txBody>
          <a:bodyPr/>
          <a:lstStyle/>
          <a:p>
            <a:fld id="{AC59F268-9A12-44FC-974A-31A7282279D7}" type="slidenum">
              <a:rPr lang="en-US" smtClean="0"/>
              <a:t>‹#›</a:t>
            </a:fld>
            <a:endParaRPr lang="en-US"/>
          </a:p>
        </p:txBody>
      </p:sp>
    </p:spTree>
    <p:extLst>
      <p:ext uri="{BB962C8B-B14F-4D97-AF65-F5344CB8AC3E}">
        <p14:creationId xmlns:p14="http://schemas.microsoft.com/office/powerpoint/2010/main" val="8373996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4A394976-90BC-47F2-8142-40BDDFA1CCC1}" type="datetime1">
              <a:rPr lang="en-US" smtClean="0"/>
              <a:t>4/3/2016</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r>
              <a:rPr lang="en-US" smtClean="0"/>
              <a:t>Athanasius the Great</a:t>
            </a:r>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AC59F268-9A12-44FC-974A-31A7282279D7}" type="slidenum">
              <a:rPr lang="en-US" smtClean="0"/>
              <a:t>‹#›</a:t>
            </a:fld>
            <a:endParaRPr lang="en-US"/>
          </a:p>
        </p:txBody>
      </p:sp>
    </p:spTree>
    <p:extLst>
      <p:ext uri="{BB962C8B-B14F-4D97-AF65-F5344CB8AC3E}">
        <p14:creationId xmlns:p14="http://schemas.microsoft.com/office/powerpoint/2010/main" val="180185352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hf hdr="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1.png"/><Relationship Id="rId5" Type="http://schemas.openxmlformats.org/officeDocument/2006/relationships/image" Target="../media/image2.jp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1.png"/><Relationship Id="rId5" Type="http://schemas.openxmlformats.org/officeDocument/2006/relationships/image" Target="../media/image3.jp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1.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1.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5" Type="http://schemas.openxmlformats.org/officeDocument/2006/relationships/image" Target="../media/image1.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1.png"/><Relationship Id="rId5" Type="http://schemas.openxmlformats.org/officeDocument/2006/relationships/hyperlink" Target="http://newadvent.org/" TargetMode="External"/><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1.png"/><Relationship Id="rId5" Type="http://schemas.openxmlformats.org/officeDocument/2006/relationships/hyperlink" Target="mailto:mark_Koscinski@yahoo.com" TargetMode="Externa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9.m4a"/><Relationship Id="rId1" Type="http://schemas.microsoft.com/office/2007/relationships/media" Target="../media/media9.m4a"/><Relationship Id="rId5" Type="http://schemas.openxmlformats.org/officeDocument/2006/relationships/image" Target="../media/image1.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4a"/><Relationship Id="rId1" Type="http://schemas.microsoft.com/office/2007/relationships/media" Target="../media/media10.m4a"/><Relationship Id="rId5" Type="http://schemas.openxmlformats.org/officeDocument/2006/relationships/image" Target="../media/image1.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m4a"/><Relationship Id="rId1" Type="http://schemas.microsoft.com/office/2007/relationships/media" Target="../media/media11.m4a"/><Relationship Id="rId5" Type="http://schemas.openxmlformats.org/officeDocument/2006/relationships/image" Target="../media/image1.pn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m4a"/><Relationship Id="rId1" Type="http://schemas.microsoft.com/office/2007/relationships/media" Target="../media/media12.m4a"/><Relationship Id="rId5" Type="http://schemas.openxmlformats.org/officeDocument/2006/relationships/image" Target="../media/image1.pn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13.m4a"/><Relationship Id="rId1" Type="http://schemas.microsoft.com/office/2007/relationships/media" Target="../media/media13.m4a"/><Relationship Id="rId5" Type="http://schemas.openxmlformats.org/officeDocument/2006/relationships/image" Target="../media/image1.pn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m4a"/><Relationship Id="rId1" Type="http://schemas.microsoft.com/office/2007/relationships/media" Target="../media/media14.m4a"/><Relationship Id="rId6" Type="http://schemas.openxmlformats.org/officeDocument/2006/relationships/image" Target="../media/image1.png"/><Relationship Id="rId5" Type="http://schemas.openxmlformats.org/officeDocument/2006/relationships/chart" Target="../charts/chart1.xml"/><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m4a"/><Relationship Id="rId1" Type="http://schemas.microsoft.com/office/2007/relationships/media" Target="../media/media15.m4a"/><Relationship Id="rId6" Type="http://schemas.openxmlformats.org/officeDocument/2006/relationships/image" Target="../media/image1.png"/><Relationship Id="rId5" Type="http://schemas.openxmlformats.org/officeDocument/2006/relationships/chart" Target="../charts/chart2.xml"/><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m4a"/><Relationship Id="rId1" Type="http://schemas.microsoft.com/office/2007/relationships/media" Target="../media/media16.m4a"/><Relationship Id="rId5" Type="http://schemas.openxmlformats.org/officeDocument/2006/relationships/image" Target="../media/image1.png"/><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17.m4a"/><Relationship Id="rId1" Type="http://schemas.microsoft.com/office/2007/relationships/media" Target="../media/media17.m4a"/><Relationship Id="rId5" Type="http://schemas.openxmlformats.org/officeDocument/2006/relationships/image" Target="../media/image1.png"/><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5.xml"/><Relationship Id="rId7" Type="http://schemas.openxmlformats.org/officeDocument/2006/relationships/image" Target="../media/image1.png"/><Relationship Id="rId2" Type="http://schemas.openxmlformats.org/officeDocument/2006/relationships/audio" Target="../media/media18.m4a"/><Relationship Id="rId1" Type="http://schemas.microsoft.com/office/2007/relationships/media" Target="../media/media18.m4a"/><Relationship Id="rId6" Type="http://schemas.openxmlformats.org/officeDocument/2006/relationships/image" Target="../media/image5.jpg"/><Relationship Id="rId5" Type="http://schemas.openxmlformats.org/officeDocument/2006/relationships/image" Target="../media/image4.jpg"/><Relationship Id="rId4"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Athanasius the Great</a:t>
            </a:r>
            <a:br>
              <a:rPr lang="en-US" dirty="0" smtClean="0"/>
            </a:br>
            <a:r>
              <a:rPr lang="en-US" sz="4800" dirty="0" smtClean="0">
                <a:solidFill>
                  <a:srgbClr val="FF0000"/>
                </a:solidFill>
              </a:rPr>
              <a:t>Introduction to Athanasius</a:t>
            </a:r>
            <a:br>
              <a:rPr lang="en-US" sz="4800" dirty="0" smtClean="0">
                <a:solidFill>
                  <a:srgbClr val="FF0000"/>
                </a:solidFill>
              </a:rPr>
            </a:br>
            <a:r>
              <a:rPr lang="en-US" sz="4800" dirty="0" smtClean="0">
                <a:solidFill>
                  <a:srgbClr val="FF0000"/>
                </a:solidFill>
              </a:rPr>
              <a:t>Module 1A</a:t>
            </a:r>
            <a:endParaRPr lang="en-US" dirty="0">
              <a:solidFill>
                <a:srgbClr val="FF0000"/>
              </a:solidFill>
            </a:endParaRPr>
          </a:p>
        </p:txBody>
      </p:sp>
      <p:sp>
        <p:nvSpPr>
          <p:cNvPr id="3" name="Subtitle 2"/>
          <p:cNvSpPr>
            <a:spLocks noGrp="1"/>
          </p:cNvSpPr>
          <p:nvPr>
            <p:ph type="subTitle" idx="1"/>
          </p:nvPr>
        </p:nvSpPr>
        <p:spPr/>
        <p:txBody>
          <a:bodyPr>
            <a:normAutofit lnSpcReduction="10000"/>
          </a:bodyPr>
          <a:lstStyle/>
          <a:p>
            <a:r>
              <a:rPr lang="en-US" dirty="0" smtClean="0"/>
              <a:t>St. Cyril and Methodius Byzantine Catholic Seminary</a:t>
            </a:r>
          </a:p>
          <a:p>
            <a:r>
              <a:rPr lang="en-US" dirty="0" smtClean="0"/>
              <a:t>Byzantine On-Line</a:t>
            </a:r>
          </a:p>
          <a:p>
            <a:r>
              <a:rPr lang="en-US" dirty="0" smtClean="0"/>
              <a:t>Deacon Mark Koscinski</a:t>
            </a:r>
          </a:p>
        </p:txBody>
      </p:sp>
      <p:sp>
        <p:nvSpPr>
          <p:cNvPr id="4" name="Date Placeholder 3"/>
          <p:cNvSpPr>
            <a:spLocks noGrp="1"/>
          </p:cNvSpPr>
          <p:nvPr>
            <p:ph type="dt" sz="half" idx="10"/>
          </p:nvPr>
        </p:nvSpPr>
        <p:spPr/>
        <p:txBody>
          <a:bodyPr/>
          <a:lstStyle/>
          <a:p>
            <a:fld id="{CE6668AA-A58B-42AE-9D6B-B1FA662022AA}" type="datetime1">
              <a:rPr lang="en-US" smtClean="0"/>
              <a:t>4/3/2016</a:t>
            </a:fld>
            <a:endParaRPr lang="en-US"/>
          </a:p>
        </p:txBody>
      </p:sp>
      <p:sp>
        <p:nvSpPr>
          <p:cNvPr id="5" name="Footer Placeholder 4"/>
          <p:cNvSpPr>
            <a:spLocks noGrp="1"/>
          </p:cNvSpPr>
          <p:nvPr>
            <p:ph type="ftr" sz="quarter" idx="11"/>
          </p:nvPr>
        </p:nvSpPr>
        <p:spPr/>
        <p:txBody>
          <a:bodyPr/>
          <a:lstStyle/>
          <a:p>
            <a:r>
              <a:rPr lang="en-US" smtClean="0"/>
              <a:t>Athanasius the Great</a:t>
            </a:r>
            <a:endParaRPr lang="en-US"/>
          </a:p>
        </p:txBody>
      </p:sp>
      <p:sp>
        <p:nvSpPr>
          <p:cNvPr id="6" name="Slide Number Placeholder 5"/>
          <p:cNvSpPr>
            <a:spLocks noGrp="1"/>
          </p:cNvSpPr>
          <p:nvPr>
            <p:ph type="sldNum" sz="quarter" idx="12"/>
          </p:nvPr>
        </p:nvSpPr>
        <p:spPr/>
        <p:txBody>
          <a:bodyPr/>
          <a:lstStyle/>
          <a:p>
            <a:fld id="{AC59F268-9A12-44FC-974A-31A7282279D7}" type="slidenum">
              <a:rPr lang="en-US" smtClean="0"/>
              <a:t>1</a:t>
            </a:fld>
            <a:endParaRPr lang="en-US"/>
          </a:p>
        </p:txBody>
      </p:sp>
      <p:pic>
        <p:nvPicPr>
          <p:cNvPr id="9" name="Audio 8">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582614967"/>
      </p:ext>
    </p:extLst>
  </p:cSld>
  <p:clrMapOvr>
    <a:masterClrMapping/>
  </p:clrMapOvr>
  <mc:AlternateContent xmlns:mc="http://schemas.openxmlformats.org/markup-compatibility/2006">
    <mc:Choice xmlns:p14="http://schemas.microsoft.com/office/powerpoint/2010/main" Requires="p14">
      <p:transition spd="slow" p14:dur="2000" advTm="34572"/>
    </mc:Choice>
    <mc:Fallback>
      <p:transition spd="slow" advTm="3457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Deacon Mark Koscinski CPA D.Litt.</a:t>
            </a:r>
            <a:endParaRPr lang="en-US" dirty="0"/>
          </a:p>
        </p:txBody>
      </p:sp>
      <p:pic>
        <p:nvPicPr>
          <p:cNvPr id="8" name="Content Placeholder 7"/>
          <p:cNvPicPr>
            <a:picLocks noGrp="1" noChangeAspect="1"/>
          </p:cNvPicPr>
          <p:nvPr>
            <p:ph sz="half" idx="1"/>
          </p:nvPr>
        </p:nvPicPr>
        <p:blipFill>
          <a:blip r:embed="rId5">
            <a:extLst>
              <a:ext uri="{28A0092B-C50C-407E-A947-70E740481C1C}">
                <a14:useLocalDpi xmlns:a14="http://schemas.microsoft.com/office/drawing/2010/main" val="0"/>
              </a:ext>
            </a:extLst>
          </a:blip>
          <a:stretch>
            <a:fillRect/>
          </a:stretch>
        </p:blipFill>
        <p:spPr>
          <a:xfrm>
            <a:off x="1015000" y="2160589"/>
            <a:ext cx="3737304" cy="3880772"/>
          </a:xfrm>
        </p:spPr>
      </p:pic>
      <p:sp>
        <p:nvSpPr>
          <p:cNvPr id="4" name="Content Placeholder 3"/>
          <p:cNvSpPr>
            <a:spLocks noGrp="1"/>
          </p:cNvSpPr>
          <p:nvPr>
            <p:ph sz="half" idx="2"/>
          </p:nvPr>
        </p:nvSpPr>
        <p:spPr/>
        <p:txBody>
          <a:bodyPr/>
          <a:lstStyle/>
          <a:p>
            <a:r>
              <a:rPr lang="en-US" dirty="0" smtClean="0"/>
              <a:t>BA Economics with High Honor</a:t>
            </a:r>
          </a:p>
          <a:p>
            <a:r>
              <a:rPr lang="en-US" dirty="0" smtClean="0"/>
              <a:t>MBA Professional Accounting</a:t>
            </a:r>
          </a:p>
          <a:p>
            <a:r>
              <a:rPr lang="en-US" dirty="0" smtClean="0"/>
              <a:t>CPA State of NJ</a:t>
            </a:r>
          </a:p>
          <a:p>
            <a:r>
              <a:rPr lang="en-US" dirty="0" smtClean="0"/>
              <a:t>MS Taxation</a:t>
            </a:r>
          </a:p>
          <a:p>
            <a:r>
              <a:rPr lang="en-US" dirty="0" smtClean="0"/>
              <a:t>D.Litt. Eastern Christianity</a:t>
            </a:r>
          </a:p>
          <a:p>
            <a:endParaRPr lang="en-US" dirty="0"/>
          </a:p>
          <a:p>
            <a:r>
              <a:rPr lang="en-US" dirty="0" smtClean="0"/>
              <a:t>Father of three children.  One foster daughter as well. </a:t>
            </a:r>
            <a:endParaRPr lang="en-US" dirty="0"/>
          </a:p>
        </p:txBody>
      </p:sp>
      <p:sp>
        <p:nvSpPr>
          <p:cNvPr id="5" name="Date Placeholder 4"/>
          <p:cNvSpPr>
            <a:spLocks noGrp="1"/>
          </p:cNvSpPr>
          <p:nvPr>
            <p:ph type="dt" sz="half" idx="10"/>
          </p:nvPr>
        </p:nvSpPr>
        <p:spPr/>
        <p:txBody>
          <a:bodyPr/>
          <a:lstStyle/>
          <a:p>
            <a:fld id="{0966CA1B-3B6B-4013-89B0-1F02A38AAFE1}" type="datetime1">
              <a:rPr lang="en-US" smtClean="0"/>
              <a:t>4/3/2016</a:t>
            </a:fld>
            <a:endParaRPr lang="en-US"/>
          </a:p>
        </p:txBody>
      </p:sp>
      <p:sp>
        <p:nvSpPr>
          <p:cNvPr id="6" name="Footer Placeholder 5"/>
          <p:cNvSpPr>
            <a:spLocks noGrp="1"/>
          </p:cNvSpPr>
          <p:nvPr>
            <p:ph type="ftr" sz="quarter" idx="11"/>
          </p:nvPr>
        </p:nvSpPr>
        <p:spPr/>
        <p:txBody>
          <a:bodyPr/>
          <a:lstStyle/>
          <a:p>
            <a:r>
              <a:rPr lang="en-US" smtClean="0"/>
              <a:t>Athanasius the Great</a:t>
            </a:r>
            <a:endParaRPr lang="en-US"/>
          </a:p>
        </p:txBody>
      </p:sp>
      <p:sp>
        <p:nvSpPr>
          <p:cNvPr id="7" name="Slide Number Placeholder 6"/>
          <p:cNvSpPr>
            <a:spLocks noGrp="1"/>
          </p:cNvSpPr>
          <p:nvPr>
            <p:ph type="sldNum" sz="quarter" idx="12"/>
          </p:nvPr>
        </p:nvSpPr>
        <p:spPr/>
        <p:txBody>
          <a:bodyPr/>
          <a:lstStyle/>
          <a:p>
            <a:fld id="{AC59F268-9A12-44FC-974A-31A7282279D7}" type="slidenum">
              <a:rPr lang="en-US" smtClean="0"/>
              <a:t>2</a:t>
            </a:fld>
            <a:endParaRPr lang="en-US"/>
          </a:p>
        </p:txBody>
      </p:sp>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363215216"/>
      </p:ext>
    </p:extLst>
  </p:cSld>
  <p:clrMapOvr>
    <a:masterClrMapping/>
  </p:clrMapOvr>
  <mc:AlternateContent xmlns:mc="http://schemas.openxmlformats.org/markup-compatibility/2006">
    <mc:Choice xmlns:p14="http://schemas.microsoft.com/office/powerpoint/2010/main" Requires="p14">
      <p:transition spd="slow" p14:dur="2000" advTm="66829"/>
    </mc:Choice>
    <mc:Fallback>
      <p:transition spd="slow" advTm="6682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Deacon Mark Koscinski CPA D.Litt. </a:t>
            </a:r>
            <a:endParaRPr lang="en-US" dirty="0"/>
          </a:p>
        </p:txBody>
      </p:sp>
      <p:pic>
        <p:nvPicPr>
          <p:cNvPr id="9" name="Content Placeholder 8"/>
          <p:cNvPicPr>
            <a:picLocks noGrp="1" noChangeAspect="1"/>
          </p:cNvPicPr>
          <p:nvPr>
            <p:ph sz="half" idx="1"/>
          </p:nvPr>
        </p:nvPicPr>
        <p:blipFill>
          <a:blip r:embed="rId5">
            <a:extLst>
              <a:ext uri="{28A0092B-C50C-407E-A947-70E740481C1C}">
                <a14:useLocalDpi xmlns:a14="http://schemas.microsoft.com/office/drawing/2010/main" val="0"/>
              </a:ext>
            </a:extLst>
          </a:blip>
          <a:stretch>
            <a:fillRect/>
          </a:stretch>
        </p:blipFill>
        <p:spPr>
          <a:xfrm>
            <a:off x="1269748" y="2160588"/>
            <a:ext cx="2999292" cy="3881437"/>
          </a:xfrm>
        </p:spPr>
      </p:pic>
      <p:sp>
        <p:nvSpPr>
          <p:cNvPr id="8" name="Content Placeholder 7"/>
          <p:cNvSpPr>
            <a:spLocks noGrp="1"/>
          </p:cNvSpPr>
          <p:nvPr>
            <p:ph sz="half" idx="2"/>
          </p:nvPr>
        </p:nvSpPr>
        <p:spPr/>
        <p:txBody>
          <a:bodyPr/>
          <a:lstStyle/>
          <a:p>
            <a:r>
              <a:rPr lang="en-US" dirty="0" smtClean="0"/>
              <a:t>Attended Diaconal training 2002-2007</a:t>
            </a:r>
          </a:p>
          <a:p>
            <a:r>
              <a:rPr lang="en-US" dirty="0" smtClean="0"/>
              <a:t>Tonsured as a cantor/lector in 2005</a:t>
            </a:r>
          </a:p>
          <a:p>
            <a:r>
              <a:rPr lang="en-US" dirty="0" smtClean="0"/>
              <a:t>Ordained as a </a:t>
            </a:r>
            <a:r>
              <a:rPr lang="en-US" dirty="0" err="1" smtClean="0"/>
              <a:t>subdeacon</a:t>
            </a:r>
            <a:r>
              <a:rPr lang="en-US" dirty="0" smtClean="0"/>
              <a:t> and deacon in 2007</a:t>
            </a:r>
          </a:p>
          <a:p>
            <a:r>
              <a:rPr lang="en-US" dirty="0" smtClean="0"/>
              <a:t>Served as the Finance Officer of the Eparch of Passaic</a:t>
            </a:r>
          </a:p>
          <a:p>
            <a:r>
              <a:rPr lang="en-US" dirty="0" smtClean="0"/>
              <a:t>Administrator of a parish</a:t>
            </a:r>
          </a:p>
          <a:p>
            <a:r>
              <a:rPr lang="en-US" dirty="0" smtClean="0"/>
              <a:t>Currently assigned to St. Mary BCC in Hillsborough NJ</a:t>
            </a:r>
            <a:endParaRPr lang="en-US" dirty="0"/>
          </a:p>
        </p:txBody>
      </p:sp>
      <p:sp>
        <p:nvSpPr>
          <p:cNvPr id="4" name="Date Placeholder 3"/>
          <p:cNvSpPr>
            <a:spLocks noGrp="1"/>
          </p:cNvSpPr>
          <p:nvPr>
            <p:ph type="dt" sz="half" idx="10"/>
          </p:nvPr>
        </p:nvSpPr>
        <p:spPr/>
        <p:txBody>
          <a:bodyPr/>
          <a:lstStyle/>
          <a:p>
            <a:fld id="{B62A64D2-E611-44D1-B22C-242316F7732F}" type="datetime1">
              <a:rPr lang="en-US" smtClean="0"/>
              <a:t>4/3/2016</a:t>
            </a:fld>
            <a:endParaRPr lang="en-US"/>
          </a:p>
        </p:txBody>
      </p:sp>
      <p:sp>
        <p:nvSpPr>
          <p:cNvPr id="5" name="Footer Placeholder 4"/>
          <p:cNvSpPr>
            <a:spLocks noGrp="1"/>
          </p:cNvSpPr>
          <p:nvPr>
            <p:ph type="ftr" sz="quarter" idx="11"/>
          </p:nvPr>
        </p:nvSpPr>
        <p:spPr/>
        <p:txBody>
          <a:bodyPr/>
          <a:lstStyle/>
          <a:p>
            <a:r>
              <a:rPr lang="en-US" smtClean="0"/>
              <a:t>Athanasius the Great</a:t>
            </a:r>
            <a:endParaRPr lang="en-US"/>
          </a:p>
        </p:txBody>
      </p:sp>
      <p:sp>
        <p:nvSpPr>
          <p:cNvPr id="6" name="Slide Number Placeholder 5"/>
          <p:cNvSpPr>
            <a:spLocks noGrp="1"/>
          </p:cNvSpPr>
          <p:nvPr>
            <p:ph type="sldNum" sz="quarter" idx="12"/>
          </p:nvPr>
        </p:nvSpPr>
        <p:spPr/>
        <p:txBody>
          <a:bodyPr/>
          <a:lstStyle/>
          <a:p>
            <a:fld id="{AC59F268-9A12-44FC-974A-31A7282279D7}" type="slidenum">
              <a:rPr lang="en-US" smtClean="0"/>
              <a:t>3</a:t>
            </a:fld>
            <a:endParaRPr lang="en-US"/>
          </a:p>
        </p:txBody>
      </p:sp>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449662342"/>
      </p:ext>
    </p:extLst>
  </p:cSld>
  <p:clrMapOvr>
    <a:masterClrMapping/>
  </p:clrMapOvr>
  <mc:AlternateContent xmlns:mc="http://schemas.openxmlformats.org/markup-compatibility/2006">
    <mc:Choice xmlns:p14="http://schemas.microsoft.com/office/powerpoint/2010/main" Requires="p14">
      <p:transition spd="slow" p14:dur="2000" advTm="55964"/>
    </mc:Choice>
    <mc:Fallback>
      <p:transition spd="slow" advTm="5596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Requirements of the Course</a:t>
            </a:r>
            <a:endParaRPr lang="en-US" dirty="0"/>
          </a:p>
        </p:txBody>
      </p:sp>
      <p:sp>
        <p:nvSpPr>
          <p:cNvPr id="3" name="Content Placeholder 2"/>
          <p:cNvSpPr>
            <a:spLocks noGrp="1"/>
          </p:cNvSpPr>
          <p:nvPr>
            <p:ph idx="1"/>
          </p:nvPr>
        </p:nvSpPr>
        <p:spPr/>
        <p:txBody>
          <a:bodyPr/>
          <a:lstStyle/>
          <a:p>
            <a:r>
              <a:rPr lang="en-US" dirty="0" smtClean="0"/>
              <a:t>Do the Readings!</a:t>
            </a:r>
          </a:p>
          <a:p>
            <a:r>
              <a:rPr lang="en-US" dirty="0" smtClean="0"/>
              <a:t>Prepare a one page paper for the next six classes. </a:t>
            </a:r>
          </a:p>
          <a:p>
            <a:pPr lvl="1"/>
            <a:r>
              <a:rPr lang="en-US" dirty="0" smtClean="0"/>
              <a:t>Due six p.m. every Monday</a:t>
            </a:r>
          </a:p>
          <a:p>
            <a:pPr lvl="1"/>
            <a:r>
              <a:rPr lang="en-US" dirty="0" smtClean="0"/>
              <a:t>One inch margin minimum</a:t>
            </a:r>
          </a:p>
          <a:p>
            <a:pPr lvl="1"/>
            <a:r>
              <a:rPr lang="en-US" dirty="0" smtClean="0"/>
              <a:t>I will stop reading after one page</a:t>
            </a:r>
          </a:p>
          <a:p>
            <a:r>
              <a:rPr lang="en-US" dirty="0" smtClean="0"/>
              <a:t>Prepare a book review for the final class. </a:t>
            </a:r>
          </a:p>
          <a:p>
            <a:pPr lvl="1"/>
            <a:r>
              <a:rPr lang="en-US" dirty="0" smtClean="0"/>
              <a:t>Two page maximum</a:t>
            </a:r>
          </a:p>
          <a:p>
            <a:pPr lvl="1"/>
            <a:r>
              <a:rPr lang="en-US" dirty="0" smtClean="0"/>
              <a:t>Any academic format acceptable</a:t>
            </a:r>
          </a:p>
          <a:p>
            <a:pPr lvl="1"/>
            <a:r>
              <a:rPr lang="en-US" dirty="0" smtClean="0"/>
              <a:t>Same instructions as above</a:t>
            </a:r>
          </a:p>
          <a:p>
            <a:endParaRPr lang="en-US" dirty="0"/>
          </a:p>
        </p:txBody>
      </p:sp>
      <p:sp>
        <p:nvSpPr>
          <p:cNvPr id="4" name="Date Placeholder 3"/>
          <p:cNvSpPr>
            <a:spLocks noGrp="1"/>
          </p:cNvSpPr>
          <p:nvPr>
            <p:ph type="dt" sz="half" idx="10"/>
          </p:nvPr>
        </p:nvSpPr>
        <p:spPr/>
        <p:txBody>
          <a:bodyPr/>
          <a:lstStyle/>
          <a:p>
            <a:fld id="{B62A64D2-E611-44D1-B22C-242316F7732F}" type="datetime1">
              <a:rPr lang="en-US" smtClean="0"/>
              <a:t>4/3/2016</a:t>
            </a:fld>
            <a:endParaRPr lang="en-US"/>
          </a:p>
        </p:txBody>
      </p:sp>
      <p:sp>
        <p:nvSpPr>
          <p:cNvPr id="5" name="Footer Placeholder 4"/>
          <p:cNvSpPr>
            <a:spLocks noGrp="1"/>
          </p:cNvSpPr>
          <p:nvPr>
            <p:ph type="ftr" sz="quarter" idx="11"/>
          </p:nvPr>
        </p:nvSpPr>
        <p:spPr/>
        <p:txBody>
          <a:bodyPr/>
          <a:lstStyle/>
          <a:p>
            <a:r>
              <a:rPr lang="en-US" smtClean="0"/>
              <a:t>Athanasius the Great</a:t>
            </a:r>
            <a:endParaRPr lang="en-US"/>
          </a:p>
        </p:txBody>
      </p:sp>
      <p:sp>
        <p:nvSpPr>
          <p:cNvPr id="6" name="Slide Number Placeholder 5"/>
          <p:cNvSpPr>
            <a:spLocks noGrp="1"/>
          </p:cNvSpPr>
          <p:nvPr>
            <p:ph type="sldNum" sz="quarter" idx="12"/>
          </p:nvPr>
        </p:nvSpPr>
        <p:spPr/>
        <p:txBody>
          <a:bodyPr/>
          <a:lstStyle/>
          <a:p>
            <a:fld id="{AC59F268-9A12-44FC-974A-31A7282279D7}" type="slidenum">
              <a:rPr lang="en-US" smtClean="0"/>
              <a:t>4</a:t>
            </a:fld>
            <a:endParaRPr lang="en-US"/>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4019186855"/>
      </p:ext>
    </p:extLst>
  </p:cSld>
  <p:clrMapOvr>
    <a:masterClrMapping/>
  </p:clrMapOvr>
  <mc:AlternateContent xmlns:mc="http://schemas.openxmlformats.org/markup-compatibility/2006">
    <mc:Choice xmlns:p14="http://schemas.microsoft.com/office/powerpoint/2010/main" Requires="p14">
      <p:transition spd="slow" p14:dur="2000" advTm="203834"/>
    </mc:Choice>
    <mc:Fallback>
      <p:transition spd="slow" advTm="20383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Requirements of the Course</a:t>
            </a:r>
            <a:endParaRPr lang="en-US" dirty="0"/>
          </a:p>
        </p:txBody>
      </p:sp>
      <p:sp>
        <p:nvSpPr>
          <p:cNvPr id="3" name="Content Placeholder 2"/>
          <p:cNvSpPr>
            <a:spLocks noGrp="1"/>
          </p:cNvSpPr>
          <p:nvPr>
            <p:ph idx="1"/>
          </p:nvPr>
        </p:nvSpPr>
        <p:spPr/>
        <p:txBody>
          <a:bodyPr>
            <a:normAutofit lnSpcReduction="10000"/>
          </a:bodyPr>
          <a:lstStyle/>
          <a:p>
            <a:r>
              <a:rPr lang="en-US" dirty="0" smtClean="0"/>
              <a:t>Postings in the Forum</a:t>
            </a:r>
          </a:p>
          <a:p>
            <a:pPr lvl="1"/>
            <a:r>
              <a:rPr lang="en-US" dirty="0" smtClean="0"/>
              <a:t>There will be one or two discussion questions posted for every class</a:t>
            </a:r>
          </a:p>
          <a:p>
            <a:pPr lvl="1"/>
            <a:r>
              <a:rPr lang="en-US" dirty="0" smtClean="0"/>
              <a:t>Those taking the class for credit should make two substantial posts to each forum in each class. </a:t>
            </a:r>
          </a:p>
          <a:p>
            <a:pPr lvl="2"/>
            <a:r>
              <a:rPr lang="en-US" dirty="0" smtClean="0"/>
              <a:t>Substantial postings DO not include postings such as “I agree”, “Yep”  or “No”</a:t>
            </a:r>
          </a:p>
          <a:p>
            <a:r>
              <a:rPr lang="en-US" dirty="0" smtClean="0"/>
              <a:t>Bulletin Board</a:t>
            </a:r>
          </a:p>
          <a:p>
            <a:pPr lvl="1"/>
            <a:r>
              <a:rPr lang="en-US" dirty="0" smtClean="0"/>
              <a:t>I will be posting comments frequently so check it frequently</a:t>
            </a:r>
          </a:p>
          <a:p>
            <a:endParaRPr lang="en-US" dirty="0" smtClean="0"/>
          </a:p>
          <a:p>
            <a:r>
              <a:rPr lang="en-US" dirty="0" smtClean="0"/>
              <a:t>For Those Auditing the Course</a:t>
            </a:r>
          </a:p>
          <a:p>
            <a:pPr lvl="1"/>
            <a:r>
              <a:rPr lang="en-US" dirty="0" smtClean="0"/>
              <a:t>You are invited to participate in all aspects of the course, including papers and posting. </a:t>
            </a:r>
            <a:endParaRPr lang="en-US" dirty="0"/>
          </a:p>
        </p:txBody>
      </p:sp>
      <p:sp>
        <p:nvSpPr>
          <p:cNvPr id="4" name="Date Placeholder 3"/>
          <p:cNvSpPr>
            <a:spLocks noGrp="1"/>
          </p:cNvSpPr>
          <p:nvPr>
            <p:ph type="dt" sz="half" idx="10"/>
          </p:nvPr>
        </p:nvSpPr>
        <p:spPr/>
        <p:txBody>
          <a:bodyPr/>
          <a:lstStyle/>
          <a:p>
            <a:fld id="{B62A64D2-E611-44D1-B22C-242316F7732F}" type="datetime1">
              <a:rPr lang="en-US" smtClean="0"/>
              <a:t>4/3/2016</a:t>
            </a:fld>
            <a:endParaRPr lang="en-US"/>
          </a:p>
        </p:txBody>
      </p:sp>
      <p:sp>
        <p:nvSpPr>
          <p:cNvPr id="5" name="Footer Placeholder 4"/>
          <p:cNvSpPr>
            <a:spLocks noGrp="1"/>
          </p:cNvSpPr>
          <p:nvPr>
            <p:ph type="ftr" sz="quarter" idx="11"/>
          </p:nvPr>
        </p:nvSpPr>
        <p:spPr/>
        <p:txBody>
          <a:bodyPr/>
          <a:lstStyle/>
          <a:p>
            <a:r>
              <a:rPr lang="en-US" smtClean="0"/>
              <a:t>Athanasius the Great</a:t>
            </a:r>
            <a:endParaRPr lang="en-US"/>
          </a:p>
        </p:txBody>
      </p:sp>
      <p:sp>
        <p:nvSpPr>
          <p:cNvPr id="6" name="Slide Number Placeholder 5"/>
          <p:cNvSpPr>
            <a:spLocks noGrp="1"/>
          </p:cNvSpPr>
          <p:nvPr>
            <p:ph type="sldNum" sz="quarter" idx="12"/>
          </p:nvPr>
        </p:nvSpPr>
        <p:spPr/>
        <p:txBody>
          <a:bodyPr/>
          <a:lstStyle/>
          <a:p>
            <a:fld id="{AC59F268-9A12-44FC-974A-31A7282279D7}" type="slidenum">
              <a:rPr lang="en-US" smtClean="0"/>
              <a:t>5</a:t>
            </a:fld>
            <a:endParaRPr lang="en-US"/>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060671494"/>
      </p:ext>
    </p:extLst>
  </p:cSld>
  <p:clrMapOvr>
    <a:masterClrMapping/>
  </p:clrMapOvr>
  <mc:AlternateContent xmlns:mc="http://schemas.openxmlformats.org/markup-compatibility/2006">
    <mc:Choice xmlns:p14="http://schemas.microsoft.com/office/powerpoint/2010/main" Requires="p14">
      <p:transition spd="slow" p14:dur="2000" advTm="168898"/>
    </mc:Choice>
    <mc:Fallback>
      <p:transition spd="slow" advTm="16889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Reading Requirements</a:t>
            </a:r>
            <a:endParaRPr lang="en-US" dirty="0"/>
          </a:p>
        </p:txBody>
      </p:sp>
      <p:sp>
        <p:nvSpPr>
          <p:cNvPr id="3" name="Content Placeholder 2"/>
          <p:cNvSpPr>
            <a:spLocks noGrp="1"/>
          </p:cNvSpPr>
          <p:nvPr>
            <p:ph idx="1"/>
          </p:nvPr>
        </p:nvSpPr>
        <p:spPr/>
        <p:txBody>
          <a:bodyPr/>
          <a:lstStyle/>
          <a:p>
            <a:r>
              <a:rPr lang="en-US" dirty="0" smtClean="0"/>
              <a:t>Papers on the </a:t>
            </a:r>
            <a:r>
              <a:rPr lang="en-US" dirty="0" err="1" smtClean="0"/>
              <a:t>Athanasia</a:t>
            </a:r>
            <a:r>
              <a:rPr lang="en-US" dirty="0" err="1" smtClean="0"/>
              <a:t>n</a:t>
            </a:r>
            <a:r>
              <a:rPr lang="en-US" dirty="0" smtClean="0"/>
              <a:t> C</a:t>
            </a:r>
            <a:r>
              <a:rPr lang="en-US" dirty="0" smtClean="0"/>
              <a:t>reed</a:t>
            </a:r>
            <a:endParaRPr lang="en-US" dirty="0" smtClean="0"/>
          </a:p>
          <a:p>
            <a:pPr lvl="1"/>
            <a:r>
              <a:rPr lang="en-US" dirty="0" smtClean="0"/>
              <a:t>I will post them to the course website</a:t>
            </a:r>
          </a:p>
          <a:p>
            <a:r>
              <a:rPr lang="en-US" dirty="0" smtClean="0"/>
              <a:t>The Life of Antony</a:t>
            </a:r>
          </a:p>
          <a:p>
            <a:r>
              <a:rPr lang="en-US" dirty="0" smtClean="0"/>
              <a:t>The Letter to </a:t>
            </a:r>
            <a:r>
              <a:rPr lang="en-US" dirty="0" err="1" smtClean="0"/>
              <a:t>Marcellinus</a:t>
            </a:r>
            <a:endParaRPr lang="en-US" dirty="0" smtClean="0"/>
          </a:p>
          <a:p>
            <a:r>
              <a:rPr lang="en-US" dirty="0" smtClean="0"/>
              <a:t>Treatise on the Incarnation of the Word</a:t>
            </a:r>
          </a:p>
          <a:p>
            <a:endParaRPr lang="en-US" dirty="0"/>
          </a:p>
          <a:p>
            <a:r>
              <a:rPr lang="en-US" dirty="0" smtClean="0"/>
              <a:t>All of these except for the first reading are available on-line in order to save money. </a:t>
            </a:r>
            <a:endParaRPr lang="en-US" dirty="0"/>
          </a:p>
        </p:txBody>
      </p:sp>
      <p:sp>
        <p:nvSpPr>
          <p:cNvPr id="4" name="Date Placeholder 3"/>
          <p:cNvSpPr>
            <a:spLocks noGrp="1"/>
          </p:cNvSpPr>
          <p:nvPr>
            <p:ph type="dt" sz="half" idx="10"/>
          </p:nvPr>
        </p:nvSpPr>
        <p:spPr/>
        <p:txBody>
          <a:bodyPr/>
          <a:lstStyle/>
          <a:p>
            <a:fld id="{B62A64D2-E611-44D1-B22C-242316F7732F}" type="datetime1">
              <a:rPr lang="en-US" smtClean="0"/>
              <a:t>4/3/2016</a:t>
            </a:fld>
            <a:endParaRPr lang="en-US"/>
          </a:p>
        </p:txBody>
      </p:sp>
      <p:sp>
        <p:nvSpPr>
          <p:cNvPr id="5" name="Footer Placeholder 4"/>
          <p:cNvSpPr>
            <a:spLocks noGrp="1"/>
          </p:cNvSpPr>
          <p:nvPr>
            <p:ph type="ftr" sz="quarter" idx="11"/>
          </p:nvPr>
        </p:nvSpPr>
        <p:spPr/>
        <p:txBody>
          <a:bodyPr/>
          <a:lstStyle/>
          <a:p>
            <a:r>
              <a:rPr lang="en-US" smtClean="0"/>
              <a:t>Athanasius the Great</a:t>
            </a:r>
            <a:endParaRPr lang="en-US"/>
          </a:p>
        </p:txBody>
      </p:sp>
      <p:sp>
        <p:nvSpPr>
          <p:cNvPr id="6" name="Slide Number Placeholder 5"/>
          <p:cNvSpPr>
            <a:spLocks noGrp="1"/>
          </p:cNvSpPr>
          <p:nvPr>
            <p:ph type="sldNum" sz="quarter" idx="12"/>
          </p:nvPr>
        </p:nvSpPr>
        <p:spPr/>
        <p:txBody>
          <a:bodyPr/>
          <a:lstStyle/>
          <a:p>
            <a:fld id="{AC59F268-9A12-44FC-974A-31A7282279D7}" type="slidenum">
              <a:rPr lang="en-US" smtClean="0"/>
              <a:t>6</a:t>
            </a:fld>
            <a:endParaRPr lang="en-US"/>
          </a:p>
        </p:txBody>
      </p:sp>
      <p:pic>
        <p:nvPicPr>
          <p:cNvPr id="8" name="Audio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63897999"/>
      </p:ext>
    </p:extLst>
  </p:cSld>
  <p:clrMapOvr>
    <a:masterClrMapping/>
  </p:clrMapOvr>
  <mc:AlternateContent xmlns:mc="http://schemas.openxmlformats.org/markup-compatibility/2006">
    <mc:Choice xmlns:p14="http://schemas.microsoft.com/office/powerpoint/2010/main" Requires="p14">
      <p:transition spd="slow" p14:dur="2000" advTm="149136"/>
    </mc:Choice>
    <mc:Fallback>
      <p:transition spd="slow" advTm="14913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Supplemental Readings</a:t>
            </a:r>
            <a:endParaRPr lang="en-US" dirty="0"/>
          </a:p>
        </p:txBody>
      </p:sp>
      <p:sp>
        <p:nvSpPr>
          <p:cNvPr id="8" name="Text Placeholder 7"/>
          <p:cNvSpPr>
            <a:spLocks noGrp="1"/>
          </p:cNvSpPr>
          <p:nvPr>
            <p:ph type="body" idx="1"/>
          </p:nvPr>
        </p:nvSpPr>
        <p:spPr/>
        <p:txBody>
          <a:bodyPr/>
          <a:lstStyle/>
          <a:p>
            <a:r>
              <a:rPr lang="en-US" dirty="0" smtClean="0"/>
              <a:t>New Advent</a:t>
            </a:r>
            <a:endParaRPr lang="en-US" dirty="0"/>
          </a:p>
        </p:txBody>
      </p:sp>
      <p:sp>
        <p:nvSpPr>
          <p:cNvPr id="9" name="Content Placeholder 8"/>
          <p:cNvSpPr>
            <a:spLocks noGrp="1"/>
          </p:cNvSpPr>
          <p:nvPr>
            <p:ph sz="half" idx="2"/>
          </p:nvPr>
        </p:nvSpPr>
        <p:spPr/>
        <p:txBody>
          <a:bodyPr/>
          <a:lstStyle/>
          <a:p>
            <a:r>
              <a:rPr lang="en-US" dirty="0" smtClean="0"/>
              <a:t>Alexander of Alexandria</a:t>
            </a:r>
          </a:p>
          <a:p>
            <a:r>
              <a:rPr lang="en-US" dirty="0" smtClean="0"/>
              <a:t>Anthony of the Desert</a:t>
            </a:r>
          </a:p>
          <a:p>
            <a:r>
              <a:rPr lang="en-US" dirty="0" smtClean="0"/>
              <a:t>Arianism</a:t>
            </a:r>
          </a:p>
          <a:p>
            <a:r>
              <a:rPr lang="en-US" dirty="0" smtClean="0"/>
              <a:t>Basil the Great</a:t>
            </a:r>
          </a:p>
          <a:p>
            <a:r>
              <a:rPr lang="en-US" dirty="0" smtClean="0"/>
              <a:t>Basil, </a:t>
            </a:r>
            <a:r>
              <a:rPr lang="en-US" dirty="0" smtClean="0"/>
              <a:t>the Rule of St. Basil</a:t>
            </a:r>
          </a:p>
          <a:p>
            <a:r>
              <a:rPr lang="en-US" dirty="0" smtClean="0"/>
              <a:t>Constantine the Great</a:t>
            </a:r>
          </a:p>
          <a:p>
            <a:r>
              <a:rPr lang="en-US" dirty="0" smtClean="0"/>
              <a:t>First Council of Constantinople</a:t>
            </a:r>
          </a:p>
          <a:p>
            <a:r>
              <a:rPr lang="en-US" dirty="0" smtClean="0"/>
              <a:t>Nicene Creed</a:t>
            </a:r>
          </a:p>
          <a:p>
            <a:pPr marL="0" indent="0">
              <a:buNone/>
            </a:pPr>
            <a:endParaRPr lang="en-US" dirty="0"/>
          </a:p>
        </p:txBody>
      </p:sp>
      <p:sp>
        <p:nvSpPr>
          <p:cNvPr id="10" name="Text Placeholder 9"/>
          <p:cNvSpPr>
            <a:spLocks noGrp="1"/>
          </p:cNvSpPr>
          <p:nvPr>
            <p:ph type="body" sz="quarter" idx="3"/>
          </p:nvPr>
        </p:nvSpPr>
        <p:spPr/>
        <p:txBody>
          <a:bodyPr/>
          <a:lstStyle/>
          <a:p>
            <a:r>
              <a:rPr lang="en-US" dirty="0" smtClean="0"/>
              <a:t>New Advent</a:t>
            </a:r>
            <a:endParaRPr lang="en-US" dirty="0"/>
          </a:p>
        </p:txBody>
      </p:sp>
      <p:sp>
        <p:nvSpPr>
          <p:cNvPr id="11" name="Content Placeholder 10"/>
          <p:cNvSpPr>
            <a:spLocks noGrp="1"/>
          </p:cNvSpPr>
          <p:nvPr>
            <p:ph sz="quarter" idx="4"/>
          </p:nvPr>
        </p:nvSpPr>
        <p:spPr/>
        <p:txBody>
          <a:bodyPr/>
          <a:lstStyle/>
          <a:p>
            <a:r>
              <a:rPr lang="en-US" dirty="0">
                <a:hlinkClick r:id="rId5"/>
              </a:rPr>
              <a:t>http://newadvent.org</a:t>
            </a:r>
            <a:r>
              <a:rPr lang="en-US" dirty="0" smtClean="0">
                <a:hlinkClick r:id="rId5"/>
              </a:rPr>
              <a:t>/</a:t>
            </a:r>
            <a:endParaRPr lang="en-US" dirty="0" smtClean="0"/>
          </a:p>
          <a:p>
            <a:r>
              <a:rPr lang="en-US" dirty="0" smtClean="0"/>
              <a:t>Somewhat dated, but still a wonderful source for all things Catholic. </a:t>
            </a:r>
            <a:endParaRPr lang="en-US" dirty="0"/>
          </a:p>
        </p:txBody>
      </p:sp>
      <p:sp>
        <p:nvSpPr>
          <p:cNvPr id="5" name="Date Placeholder 4"/>
          <p:cNvSpPr>
            <a:spLocks noGrp="1"/>
          </p:cNvSpPr>
          <p:nvPr>
            <p:ph type="dt" sz="half" idx="10"/>
          </p:nvPr>
        </p:nvSpPr>
        <p:spPr/>
        <p:txBody>
          <a:bodyPr/>
          <a:lstStyle/>
          <a:p>
            <a:fld id="{0966CA1B-3B6B-4013-89B0-1F02A38AAFE1}" type="datetime1">
              <a:rPr lang="en-US" smtClean="0"/>
              <a:t>4/3/2016</a:t>
            </a:fld>
            <a:endParaRPr lang="en-US"/>
          </a:p>
        </p:txBody>
      </p:sp>
      <p:sp>
        <p:nvSpPr>
          <p:cNvPr id="6" name="Footer Placeholder 5"/>
          <p:cNvSpPr>
            <a:spLocks noGrp="1"/>
          </p:cNvSpPr>
          <p:nvPr>
            <p:ph type="ftr" sz="quarter" idx="11"/>
          </p:nvPr>
        </p:nvSpPr>
        <p:spPr/>
        <p:txBody>
          <a:bodyPr/>
          <a:lstStyle/>
          <a:p>
            <a:r>
              <a:rPr lang="en-US" smtClean="0"/>
              <a:t>Athanasius the Great</a:t>
            </a:r>
            <a:endParaRPr lang="en-US"/>
          </a:p>
        </p:txBody>
      </p:sp>
      <p:sp>
        <p:nvSpPr>
          <p:cNvPr id="7" name="Slide Number Placeholder 6"/>
          <p:cNvSpPr>
            <a:spLocks noGrp="1"/>
          </p:cNvSpPr>
          <p:nvPr>
            <p:ph type="sldNum" sz="quarter" idx="12"/>
          </p:nvPr>
        </p:nvSpPr>
        <p:spPr/>
        <p:txBody>
          <a:bodyPr/>
          <a:lstStyle/>
          <a:p>
            <a:fld id="{AC59F268-9A12-44FC-974A-31A7282279D7}" type="slidenum">
              <a:rPr lang="en-US" smtClean="0"/>
              <a:t>7</a:t>
            </a:fld>
            <a:endParaRPr lang="en-US"/>
          </a:p>
        </p:txBody>
      </p:sp>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642702254"/>
      </p:ext>
    </p:extLst>
  </p:cSld>
  <p:clrMapOvr>
    <a:masterClrMapping/>
  </p:clrMapOvr>
  <mc:AlternateContent xmlns:mc="http://schemas.openxmlformats.org/markup-compatibility/2006">
    <mc:Choice xmlns:p14="http://schemas.microsoft.com/office/powerpoint/2010/main" Requires="p14">
      <p:transition spd="slow" p14:dur="2000" advTm="140390"/>
    </mc:Choice>
    <mc:Fallback>
      <p:transition spd="slow" advTm="14039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Course Mechanics</a:t>
            </a:r>
            <a:endParaRPr lang="en-US" dirty="0"/>
          </a:p>
        </p:txBody>
      </p:sp>
      <p:sp>
        <p:nvSpPr>
          <p:cNvPr id="3" name="Text Placeholder 2"/>
          <p:cNvSpPr>
            <a:spLocks noGrp="1"/>
          </p:cNvSpPr>
          <p:nvPr>
            <p:ph type="body" idx="1"/>
          </p:nvPr>
        </p:nvSpPr>
        <p:spPr/>
        <p:txBody>
          <a:bodyPr/>
          <a:lstStyle/>
          <a:p>
            <a:r>
              <a:rPr lang="en-US" dirty="0" smtClean="0"/>
              <a:t>Office Hours</a:t>
            </a:r>
            <a:endParaRPr lang="en-US" dirty="0"/>
          </a:p>
        </p:txBody>
      </p:sp>
      <p:sp>
        <p:nvSpPr>
          <p:cNvPr id="4" name="Content Placeholder 3"/>
          <p:cNvSpPr>
            <a:spLocks noGrp="1"/>
          </p:cNvSpPr>
          <p:nvPr>
            <p:ph sz="half" idx="2"/>
          </p:nvPr>
        </p:nvSpPr>
        <p:spPr/>
        <p:txBody>
          <a:bodyPr/>
          <a:lstStyle/>
          <a:p>
            <a:r>
              <a:rPr lang="en-US" dirty="0" smtClean="0"/>
              <a:t>Monday 9-11</a:t>
            </a:r>
          </a:p>
          <a:p>
            <a:r>
              <a:rPr lang="en-US" dirty="0" smtClean="0"/>
              <a:t>Tuesday 9-10</a:t>
            </a:r>
          </a:p>
          <a:p>
            <a:pPr lvl="1"/>
            <a:r>
              <a:rPr lang="en-US" dirty="0" smtClean="0"/>
              <a:t>I will be online in the chat room</a:t>
            </a:r>
          </a:p>
          <a:p>
            <a:r>
              <a:rPr lang="en-US" dirty="0" smtClean="0"/>
              <a:t>Email:  </a:t>
            </a:r>
            <a:r>
              <a:rPr lang="en-US" dirty="0" smtClean="0">
                <a:hlinkClick r:id="rId5"/>
              </a:rPr>
              <a:t>mark_Koscinski@yahoo.com</a:t>
            </a:r>
            <a:endParaRPr lang="en-US" dirty="0" smtClean="0"/>
          </a:p>
          <a:p>
            <a:pPr lvl="1"/>
            <a:r>
              <a:rPr lang="en-US" dirty="0" smtClean="0"/>
              <a:t>It is easiest to try and get me there, since I visit clients during the work day. </a:t>
            </a:r>
            <a:endParaRPr lang="en-US" dirty="0"/>
          </a:p>
        </p:txBody>
      </p:sp>
      <p:sp>
        <p:nvSpPr>
          <p:cNvPr id="5" name="Text Placeholder 4"/>
          <p:cNvSpPr>
            <a:spLocks noGrp="1"/>
          </p:cNvSpPr>
          <p:nvPr>
            <p:ph type="body" sz="quarter" idx="3"/>
          </p:nvPr>
        </p:nvSpPr>
        <p:spPr/>
        <p:txBody>
          <a:bodyPr/>
          <a:lstStyle/>
          <a:p>
            <a:r>
              <a:rPr lang="en-US" dirty="0" smtClean="0"/>
              <a:t>Grading</a:t>
            </a:r>
            <a:endParaRPr lang="en-US" dirty="0"/>
          </a:p>
        </p:txBody>
      </p:sp>
      <p:sp>
        <p:nvSpPr>
          <p:cNvPr id="6" name="Content Placeholder 5"/>
          <p:cNvSpPr>
            <a:spLocks noGrp="1"/>
          </p:cNvSpPr>
          <p:nvPr>
            <p:ph sz="quarter" idx="4"/>
          </p:nvPr>
        </p:nvSpPr>
        <p:spPr/>
        <p:txBody>
          <a:bodyPr/>
          <a:lstStyle/>
          <a:p>
            <a:r>
              <a:rPr lang="en-US" dirty="0" smtClean="0"/>
              <a:t>Each paper worth 10%</a:t>
            </a:r>
          </a:p>
          <a:p>
            <a:pPr lvl="1"/>
            <a:r>
              <a:rPr lang="en-US" dirty="0" smtClean="0"/>
              <a:t>Grading will not only be on content but also for grammar</a:t>
            </a:r>
          </a:p>
          <a:p>
            <a:r>
              <a:rPr lang="en-US" dirty="0" smtClean="0"/>
              <a:t>Book review worth 20%</a:t>
            </a:r>
          </a:p>
          <a:p>
            <a:r>
              <a:rPr lang="en-US" dirty="0" smtClean="0"/>
              <a:t>Participation in Chat Room and Bulletin Board: 20%</a:t>
            </a:r>
            <a:endParaRPr lang="en-US" dirty="0"/>
          </a:p>
        </p:txBody>
      </p:sp>
      <p:sp>
        <p:nvSpPr>
          <p:cNvPr id="7" name="Date Placeholder 6"/>
          <p:cNvSpPr>
            <a:spLocks noGrp="1"/>
          </p:cNvSpPr>
          <p:nvPr>
            <p:ph type="dt" sz="half" idx="10"/>
          </p:nvPr>
        </p:nvSpPr>
        <p:spPr/>
        <p:txBody>
          <a:bodyPr/>
          <a:lstStyle/>
          <a:p>
            <a:fld id="{F5D6B8FE-E53C-40EC-8EA2-39F501B99109}" type="datetime1">
              <a:rPr lang="en-US" smtClean="0"/>
              <a:t>4/3/2016</a:t>
            </a:fld>
            <a:endParaRPr lang="en-US"/>
          </a:p>
        </p:txBody>
      </p:sp>
      <p:sp>
        <p:nvSpPr>
          <p:cNvPr id="8" name="Footer Placeholder 7"/>
          <p:cNvSpPr>
            <a:spLocks noGrp="1"/>
          </p:cNvSpPr>
          <p:nvPr>
            <p:ph type="ftr" sz="quarter" idx="11"/>
          </p:nvPr>
        </p:nvSpPr>
        <p:spPr/>
        <p:txBody>
          <a:bodyPr/>
          <a:lstStyle/>
          <a:p>
            <a:r>
              <a:rPr lang="en-US" smtClean="0"/>
              <a:t>Athanasius the Great</a:t>
            </a:r>
            <a:endParaRPr lang="en-US"/>
          </a:p>
        </p:txBody>
      </p:sp>
      <p:sp>
        <p:nvSpPr>
          <p:cNvPr id="9" name="Slide Number Placeholder 8"/>
          <p:cNvSpPr>
            <a:spLocks noGrp="1"/>
          </p:cNvSpPr>
          <p:nvPr>
            <p:ph type="sldNum" sz="quarter" idx="12"/>
          </p:nvPr>
        </p:nvSpPr>
        <p:spPr/>
        <p:txBody>
          <a:bodyPr/>
          <a:lstStyle/>
          <a:p>
            <a:fld id="{AC59F268-9A12-44FC-974A-31A7282279D7}" type="slidenum">
              <a:rPr lang="en-US" smtClean="0"/>
              <a:t>8</a:t>
            </a:fld>
            <a:endParaRPr lang="en-US"/>
          </a:p>
        </p:txBody>
      </p:sp>
      <p:pic>
        <p:nvPicPr>
          <p:cNvPr id="10" name="Audio 9">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343862485"/>
      </p:ext>
    </p:extLst>
  </p:cSld>
  <p:clrMapOvr>
    <a:masterClrMapping/>
  </p:clrMapOvr>
  <mc:AlternateContent xmlns:mc="http://schemas.openxmlformats.org/markup-compatibility/2006">
    <mc:Choice xmlns:p14="http://schemas.microsoft.com/office/powerpoint/2010/main" Requires="p14">
      <p:transition spd="slow" p14:dur="2000" advTm="162645"/>
    </mc:Choice>
    <mc:Fallback>
      <p:transition spd="slow" advTm="16264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dirty="0" smtClean="0"/>
              <a:t>Paper Possibilities</a:t>
            </a:r>
            <a:endParaRPr lang="en-US" dirty="0"/>
          </a:p>
        </p:txBody>
      </p:sp>
      <p:sp>
        <p:nvSpPr>
          <p:cNvPr id="12" name="Text Placeholder 11"/>
          <p:cNvSpPr>
            <a:spLocks noGrp="1"/>
          </p:cNvSpPr>
          <p:nvPr>
            <p:ph type="body" idx="1"/>
          </p:nvPr>
        </p:nvSpPr>
        <p:spPr/>
        <p:txBody>
          <a:bodyPr/>
          <a:lstStyle/>
          <a:p>
            <a:r>
              <a:rPr lang="en-US" dirty="0" smtClean="0"/>
              <a:t>Guidelines</a:t>
            </a:r>
            <a:endParaRPr lang="en-US" dirty="0"/>
          </a:p>
        </p:txBody>
      </p:sp>
      <p:sp>
        <p:nvSpPr>
          <p:cNvPr id="11" name="Content Placeholder 10"/>
          <p:cNvSpPr>
            <a:spLocks noGrp="1"/>
          </p:cNvSpPr>
          <p:nvPr>
            <p:ph sz="half" idx="2"/>
          </p:nvPr>
        </p:nvSpPr>
        <p:spPr/>
        <p:txBody>
          <a:bodyPr/>
          <a:lstStyle/>
          <a:p>
            <a:pPr>
              <a:buFont typeface="Arial" panose="020B0604020202020204" pitchFamily="34" charset="0"/>
              <a:buChar char="•"/>
            </a:pPr>
            <a:r>
              <a:rPr lang="en-US" dirty="0" smtClean="0"/>
              <a:t>Pick any Six</a:t>
            </a:r>
          </a:p>
          <a:p>
            <a:pPr>
              <a:buFont typeface="Arial" panose="020B0604020202020204" pitchFamily="34" charset="0"/>
              <a:buChar char="•"/>
            </a:pPr>
            <a:r>
              <a:rPr lang="en-US" dirty="0" smtClean="0"/>
              <a:t>Other topics you are interested in are open but please clear them in advance</a:t>
            </a:r>
            <a:endParaRPr lang="en-US" dirty="0"/>
          </a:p>
          <a:p>
            <a:pPr>
              <a:buFont typeface="Arial" panose="020B0604020202020204" pitchFamily="34" charset="0"/>
              <a:buChar char="•"/>
            </a:pPr>
            <a:r>
              <a:rPr lang="en-US" dirty="0" smtClean="0"/>
              <a:t>These will require some outside research</a:t>
            </a:r>
          </a:p>
        </p:txBody>
      </p:sp>
      <p:sp>
        <p:nvSpPr>
          <p:cNvPr id="13" name="Text Placeholder 12"/>
          <p:cNvSpPr>
            <a:spLocks noGrp="1"/>
          </p:cNvSpPr>
          <p:nvPr>
            <p:ph type="body" sz="quarter" idx="3"/>
          </p:nvPr>
        </p:nvSpPr>
        <p:spPr/>
        <p:txBody>
          <a:bodyPr/>
          <a:lstStyle/>
          <a:p>
            <a:r>
              <a:rPr lang="en-US" dirty="0" smtClean="0"/>
              <a:t>Topics</a:t>
            </a:r>
            <a:endParaRPr lang="en-US" dirty="0"/>
          </a:p>
        </p:txBody>
      </p:sp>
      <p:sp>
        <p:nvSpPr>
          <p:cNvPr id="14" name="Content Placeholder 13"/>
          <p:cNvSpPr>
            <a:spLocks noGrp="1"/>
          </p:cNvSpPr>
          <p:nvPr>
            <p:ph sz="quarter" idx="4"/>
          </p:nvPr>
        </p:nvSpPr>
        <p:spPr/>
        <p:txBody>
          <a:bodyPr/>
          <a:lstStyle/>
          <a:p>
            <a:r>
              <a:rPr lang="en-US" dirty="0" smtClean="0"/>
              <a:t>Basil’s </a:t>
            </a:r>
            <a:r>
              <a:rPr lang="en-US" dirty="0" smtClean="0"/>
              <a:t>Rules of Monasticism</a:t>
            </a:r>
          </a:p>
          <a:p>
            <a:r>
              <a:rPr lang="en-US" dirty="0" smtClean="0"/>
              <a:t>Arianism</a:t>
            </a:r>
          </a:p>
          <a:p>
            <a:r>
              <a:rPr lang="en-US" dirty="0" err="1" smtClean="0"/>
              <a:t>Meletianism</a:t>
            </a:r>
            <a:endParaRPr lang="en-US" dirty="0" smtClean="0"/>
          </a:p>
          <a:p>
            <a:r>
              <a:rPr lang="en-US" dirty="0" smtClean="0"/>
              <a:t>Alexander of Alexandria</a:t>
            </a:r>
          </a:p>
          <a:p>
            <a:r>
              <a:rPr lang="en-US" dirty="0" smtClean="0"/>
              <a:t>Lucian of Antioch</a:t>
            </a:r>
          </a:p>
          <a:p>
            <a:r>
              <a:rPr lang="en-US" dirty="0" smtClean="0"/>
              <a:t>Deification</a:t>
            </a:r>
          </a:p>
          <a:p>
            <a:r>
              <a:rPr lang="en-US" dirty="0" smtClean="0"/>
              <a:t>Constantius II</a:t>
            </a:r>
          </a:p>
          <a:p>
            <a:r>
              <a:rPr lang="en-US" dirty="0" smtClean="0"/>
              <a:t>First Ecumenical Council</a:t>
            </a:r>
          </a:p>
          <a:p>
            <a:pPr marL="0" indent="0">
              <a:buNone/>
            </a:pPr>
            <a:endParaRPr lang="en-US" dirty="0"/>
          </a:p>
        </p:txBody>
      </p:sp>
      <p:sp>
        <p:nvSpPr>
          <p:cNvPr id="7" name="Date Placeholder 6"/>
          <p:cNvSpPr>
            <a:spLocks noGrp="1"/>
          </p:cNvSpPr>
          <p:nvPr>
            <p:ph type="dt" sz="half" idx="10"/>
          </p:nvPr>
        </p:nvSpPr>
        <p:spPr/>
        <p:txBody>
          <a:bodyPr/>
          <a:lstStyle/>
          <a:p>
            <a:fld id="{F5D6B8FE-E53C-40EC-8EA2-39F501B99109}" type="datetime1">
              <a:rPr lang="en-US" smtClean="0"/>
              <a:t>4/3/2016</a:t>
            </a:fld>
            <a:endParaRPr lang="en-US"/>
          </a:p>
        </p:txBody>
      </p:sp>
      <p:sp>
        <p:nvSpPr>
          <p:cNvPr id="8" name="Footer Placeholder 7"/>
          <p:cNvSpPr>
            <a:spLocks noGrp="1"/>
          </p:cNvSpPr>
          <p:nvPr>
            <p:ph type="ftr" sz="quarter" idx="11"/>
          </p:nvPr>
        </p:nvSpPr>
        <p:spPr/>
        <p:txBody>
          <a:bodyPr/>
          <a:lstStyle/>
          <a:p>
            <a:r>
              <a:rPr lang="en-US" smtClean="0"/>
              <a:t>Athanasius the Great</a:t>
            </a:r>
            <a:endParaRPr lang="en-US"/>
          </a:p>
        </p:txBody>
      </p:sp>
      <p:sp>
        <p:nvSpPr>
          <p:cNvPr id="9" name="Slide Number Placeholder 8"/>
          <p:cNvSpPr>
            <a:spLocks noGrp="1"/>
          </p:cNvSpPr>
          <p:nvPr>
            <p:ph type="sldNum" sz="quarter" idx="12"/>
          </p:nvPr>
        </p:nvSpPr>
        <p:spPr/>
        <p:txBody>
          <a:bodyPr/>
          <a:lstStyle/>
          <a:p>
            <a:fld id="{AC59F268-9A12-44FC-974A-31A7282279D7}" type="slidenum">
              <a:rPr lang="en-US" smtClean="0"/>
              <a:t>9</a:t>
            </a:fld>
            <a:endParaRPr lang="en-US"/>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475721981"/>
      </p:ext>
    </p:extLst>
  </p:cSld>
  <p:clrMapOvr>
    <a:masterClrMapping/>
  </p:clrMapOvr>
  <mc:AlternateContent xmlns:mc="http://schemas.openxmlformats.org/markup-compatibility/2006">
    <mc:Choice xmlns:p14="http://schemas.microsoft.com/office/powerpoint/2010/main" Requires="p14">
      <p:transition spd="slow" p14:dur="2000" advTm="171507"/>
    </mc:Choice>
    <mc:Fallback>
      <p:transition spd="slow" advTm="17150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Book Review</a:t>
            </a:r>
            <a:endParaRPr lang="en-US" dirty="0"/>
          </a:p>
        </p:txBody>
      </p:sp>
      <p:sp>
        <p:nvSpPr>
          <p:cNvPr id="10" name="Content Placeholder 9"/>
          <p:cNvSpPr>
            <a:spLocks noGrp="1"/>
          </p:cNvSpPr>
          <p:nvPr>
            <p:ph idx="1"/>
          </p:nvPr>
        </p:nvSpPr>
        <p:spPr/>
        <p:txBody>
          <a:bodyPr/>
          <a:lstStyle/>
          <a:p>
            <a:r>
              <a:rPr lang="en-US" dirty="0" smtClean="0"/>
              <a:t>Pick any book written by Athanasius and provide a review of two pages. </a:t>
            </a:r>
          </a:p>
          <a:p>
            <a:r>
              <a:rPr lang="en-US" dirty="0" smtClean="0"/>
              <a:t>Any book about Athanasius can also be used as a substitute. </a:t>
            </a:r>
          </a:p>
          <a:p>
            <a:r>
              <a:rPr lang="en-US" dirty="0" smtClean="0"/>
              <a:t>Any suitable academic format is acceptable. </a:t>
            </a:r>
          </a:p>
          <a:p>
            <a:r>
              <a:rPr lang="en-US" dirty="0" smtClean="0"/>
              <a:t>Due on the last day of the class. </a:t>
            </a:r>
            <a:endParaRPr lang="en-US" dirty="0"/>
          </a:p>
        </p:txBody>
      </p:sp>
      <p:sp>
        <p:nvSpPr>
          <p:cNvPr id="7" name="Date Placeholder 6"/>
          <p:cNvSpPr>
            <a:spLocks noGrp="1"/>
          </p:cNvSpPr>
          <p:nvPr>
            <p:ph type="dt" sz="half" idx="10"/>
          </p:nvPr>
        </p:nvSpPr>
        <p:spPr/>
        <p:txBody>
          <a:bodyPr/>
          <a:lstStyle/>
          <a:p>
            <a:fld id="{F5D6B8FE-E53C-40EC-8EA2-39F501B99109}" type="datetime1">
              <a:rPr lang="en-US" smtClean="0"/>
              <a:t>4/3/2016</a:t>
            </a:fld>
            <a:endParaRPr lang="en-US"/>
          </a:p>
        </p:txBody>
      </p:sp>
      <p:sp>
        <p:nvSpPr>
          <p:cNvPr id="8" name="Footer Placeholder 7"/>
          <p:cNvSpPr>
            <a:spLocks noGrp="1"/>
          </p:cNvSpPr>
          <p:nvPr>
            <p:ph type="ftr" sz="quarter" idx="11"/>
          </p:nvPr>
        </p:nvSpPr>
        <p:spPr/>
        <p:txBody>
          <a:bodyPr/>
          <a:lstStyle/>
          <a:p>
            <a:r>
              <a:rPr lang="en-US" smtClean="0"/>
              <a:t>Athanasius the Great</a:t>
            </a:r>
            <a:endParaRPr lang="en-US"/>
          </a:p>
        </p:txBody>
      </p:sp>
      <p:sp>
        <p:nvSpPr>
          <p:cNvPr id="9" name="Slide Number Placeholder 8"/>
          <p:cNvSpPr>
            <a:spLocks noGrp="1"/>
          </p:cNvSpPr>
          <p:nvPr>
            <p:ph type="sldNum" sz="quarter" idx="12"/>
          </p:nvPr>
        </p:nvSpPr>
        <p:spPr/>
        <p:txBody>
          <a:bodyPr/>
          <a:lstStyle/>
          <a:p>
            <a:fld id="{AC59F268-9A12-44FC-974A-31A7282279D7}" type="slidenum">
              <a:rPr lang="en-US" smtClean="0"/>
              <a:t>10</a:t>
            </a:fld>
            <a:endParaRPr lang="en-US"/>
          </a:p>
        </p:txBody>
      </p:sp>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354010390"/>
      </p:ext>
    </p:extLst>
  </p:cSld>
  <p:clrMapOvr>
    <a:masterClrMapping/>
  </p:clrMapOvr>
  <mc:AlternateContent xmlns:mc="http://schemas.openxmlformats.org/markup-compatibility/2006">
    <mc:Choice xmlns:p14="http://schemas.microsoft.com/office/powerpoint/2010/main" Requires="p14">
      <p:transition spd="slow" p14:dur="2000" advTm="43987"/>
    </mc:Choice>
    <mc:Fallback>
      <p:transition spd="slow" advTm="4398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dirty="0" smtClean="0"/>
              <a:t>How Are We Going to Approach </a:t>
            </a:r>
            <a:br>
              <a:rPr lang="en-US" dirty="0" smtClean="0"/>
            </a:br>
            <a:r>
              <a:rPr lang="en-US" dirty="0" smtClean="0"/>
              <a:t>This Course?</a:t>
            </a:r>
            <a:endParaRPr lang="en-US" dirty="0"/>
          </a:p>
        </p:txBody>
      </p:sp>
      <p:sp>
        <p:nvSpPr>
          <p:cNvPr id="11" name="Content Placeholder 10"/>
          <p:cNvSpPr>
            <a:spLocks noGrp="1"/>
          </p:cNvSpPr>
          <p:nvPr>
            <p:ph idx="1"/>
          </p:nvPr>
        </p:nvSpPr>
        <p:spPr/>
        <p:txBody>
          <a:bodyPr/>
          <a:lstStyle/>
          <a:p>
            <a:r>
              <a:rPr lang="en-US" dirty="0" smtClean="0"/>
              <a:t>5 </a:t>
            </a:r>
            <a:r>
              <a:rPr lang="en-US" dirty="0" err="1" smtClean="0"/>
              <a:t>Ws</a:t>
            </a:r>
            <a:r>
              <a:rPr lang="en-US" dirty="0" smtClean="0"/>
              <a:t> and H of Journalism:</a:t>
            </a:r>
          </a:p>
          <a:p>
            <a:pPr lvl="1"/>
            <a:r>
              <a:rPr lang="en-US" dirty="0" smtClean="0"/>
              <a:t>Who was St. Athanasius?</a:t>
            </a:r>
          </a:p>
          <a:p>
            <a:pPr lvl="1"/>
            <a:r>
              <a:rPr lang="en-US" dirty="0" smtClean="0"/>
              <a:t>What did St. Athanasius  become to the Church?</a:t>
            </a:r>
          </a:p>
          <a:p>
            <a:pPr lvl="1"/>
            <a:r>
              <a:rPr lang="en-US" dirty="0" smtClean="0"/>
              <a:t>Where did St. Athanasius live?</a:t>
            </a:r>
          </a:p>
          <a:p>
            <a:pPr lvl="1"/>
            <a:r>
              <a:rPr lang="en-US" dirty="0" smtClean="0"/>
              <a:t>When did St. Athanasius live? </a:t>
            </a:r>
          </a:p>
          <a:p>
            <a:pPr lvl="1"/>
            <a:r>
              <a:rPr lang="en-US" dirty="0" smtClean="0"/>
              <a:t>Why did </a:t>
            </a:r>
            <a:r>
              <a:rPr lang="en-US" dirty="0" smtClean="0"/>
              <a:t>St. Athanasius support Christian Orthodoxy? </a:t>
            </a:r>
          </a:p>
          <a:p>
            <a:pPr lvl="1"/>
            <a:r>
              <a:rPr lang="en-US" dirty="0" smtClean="0"/>
              <a:t>How did St. Athanasius become what a Doctor of the Church? </a:t>
            </a:r>
            <a:endParaRPr lang="en-US" dirty="0"/>
          </a:p>
        </p:txBody>
      </p:sp>
      <p:sp>
        <p:nvSpPr>
          <p:cNvPr id="7" name="Date Placeholder 6"/>
          <p:cNvSpPr>
            <a:spLocks noGrp="1"/>
          </p:cNvSpPr>
          <p:nvPr>
            <p:ph type="dt" sz="half" idx="10"/>
          </p:nvPr>
        </p:nvSpPr>
        <p:spPr/>
        <p:txBody>
          <a:bodyPr/>
          <a:lstStyle/>
          <a:p>
            <a:fld id="{F5D6B8FE-E53C-40EC-8EA2-39F501B99109}" type="datetime1">
              <a:rPr lang="en-US" smtClean="0"/>
              <a:t>4/3/2016</a:t>
            </a:fld>
            <a:endParaRPr lang="en-US"/>
          </a:p>
        </p:txBody>
      </p:sp>
      <p:sp>
        <p:nvSpPr>
          <p:cNvPr id="8" name="Footer Placeholder 7"/>
          <p:cNvSpPr>
            <a:spLocks noGrp="1"/>
          </p:cNvSpPr>
          <p:nvPr>
            <p:ph type="ftr" sz="quarter" idx="11"/>
          </p:nvPr>
        </p:nvSpPr>
        <p:spPr/>
        <p:txBody>
          <a:bodyPr/>
          <a:lstStyle/>
          <a:p>
            <a:r>
              <a:rPr lang="en-US" smtClean="0"/>
              <a:t>Athanasius the Great</a:t>
            </a:r>
            <a:endParaRPr lang="en-US"/>
          </a:p>
        </p:txBody>
      </p:sp>
      <p:sp>
        <p:nvSpPr>
          <p:cNvPr id="9" name="Slide Number Placeholder 8"/>
          <p:cNvSpPr>
            <a:spLocks noGrp="1"/>
          </p:cNvSpPr>
          <p:nvPr>
            <p:ph type="sldNum" sz="quarter" idx="12"/>
          </p:nvPr>
        </p:nvSpPr>
        <p:spPr/>
        <p:txBody>
          <a:bodyPr/>
          <a:lstStyle/>
          <a:p>
            <a:fld id="{AC59F268-9A12-44FC-974A-31A7282279D7}" type="slidenum">
              <a:rPr lang="en-US" smtClean="0"/>
              <a:t>11</a:t>
            </a:fld>
            <a:endParaRPr lang="en-US"/>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4104565549"/>
      </p:ext>
    </p:extLst>
  </p:cSld>
  <p:clrMapOvr>
    <a:masterClrMapping/>
  </p:clrMapOvr>
  <mc:AlternateContent xmlns:mc="http://schemas.openxmlformats.org/markup-compatibility/2006">
    <mc:Choice xmlns:p14="http://schemas.microsoft.com/office/powerpoint/2010/main" Requires="p14">
      <p:transition spd="slow" p14:dur="2000" advTm="55761"/>
    </mc:Choice>
    <mc:Fallback>
      <p:transition spd="slow" advTm="5576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Achievements of St. Athanasius</a:t>
            </a:r>
            <a:endParaRPr lang="en-US" dirty="0"/>
          </a:p>
        </p:txBody>
      </p:sp>
      <p:sp>
        <p:nvSpPr>
          <p:cNvPr id="3" name="Content Placeholder 2"/>
          <p:cNvSpPr>
            <a:spLocks noGrp="1"/>
          </p:cNvSpPr>
          <p:nvPr>
            <p:ph idx="1"/>
          </p:nvPr>
        </p:nvSpPr>
        <p:spPr/>
        <p:txBody>
          <a:bodyPr/>
          <a:lstStyle/>
          <a:p>
            <a:r>
              <a:rPr lang="en-US" dirty="0" smtClean="0"/>
              <a:t>Attended the First Ecumenical Council as a deacon with Archbishop Alexander of Alexandria.  He was a major force in the outcome of the Nicene Council</a:t>
            </a:r>
          </a:p>
          <a:p>
            <a:r>
              <a:rPr lang="en-US" dirty="0" smtClean="0"/>
              <a:t>Produced the first list of the current biblical canon</a:t>
            </a:r>
          </a:p>
          <a:p>
            <a:r>
              <a:rPr lang="en-US" dirty="0" smtClean="0"/>
              <a:t>Major opponent of the Arian heresy</a:t>
            </a:r>
          </a:p>
          <a:p>
            <a:r>
              <a:rPr lang="en-US" dirty="0" smtClean="0"/>
              <a:t>Proponent of Deification</a:t>
            </a:r>
            <a:endParaRPr lang="en-US" dirty="0"/>
          </a:p>
        </p:txBody>
      </p:sp>
      <p:sp>
        <p:nvSpPr>
          <p:cNvPr id="4" name="Date Placeholder 3"/>
          <p:cNvSpPr>
            <a:spLocks noGrp="1"/>
          </p:cNvSpPr>
          <p:nvPr>
            <p:ph type="dt" sz="half" idx="10"/>
          </p:nvPr>
        </p:nvSpPr>
        <p:spPr/>
        <p:txBody>
          <a:bodyPr/>
          <a:lstStyle/>
          <a:p>
            <a:fld id="{B62A64D2-E611-44D1-B22C-242316F7732F}" type="datetime1">
              <a:rPr lang="en-US" smtClean="0"/>
              <a:t>4/3/2016</a:t>
            </a:fld>
            <a:endParaRPr lang="en-US"/>
          </a:p>
        </p:txBody>
      </p:sp>
      <p:sp>
        <p:nvSpPr>
          <p:cNvPr id="5" name="Footer Placeholder 4"/>
          <p:cNvSpPr>
            <a:spLocks noGrp="1"/>
          </p:cNvSpPr>
          <p:nvPr>
            <p:ph type="ftr" sz="quarter" idx="11"/>
          </p:nvPr>
        </p:nvSpPr>
        <p:spPr/>
        <p:txBody>
          <a:bodyPr/>
          <a:lstStyle/>
          <a:p>
            <a:r>
              <a:rPr lang="en-US" smtClean="0"/>
              <a:t>Athanasius the Great</a:t>
            </a:r>
            <a:endParaRPr lang="en-US"/>
          </a:p>
        </p:txBody>
      </p:sp>
      <p:sp>
        <p:nvSpPr>
          <p:cNvPr id="6" name="Slide Number Placeholder 5"/>
          <p:cNvSpPr>
            <a:spLocks noGrp="1"/>
          </p:cNvSpPr>
          <p:nvPr>
            <p:ph type="sldNum" sz="quarter" idx="12"/>
          </p:nvPr>
        </p:nvSpPr>
        <p:spPr/>
        <p:txBody>
          <a:bodyPr/>
          <a:lstStyle/>
          <a:p>
            <a:fld id="{AC59F268-9A12-44FC-974A-31A7282279D7}" type="slidenum">
              <a:rPr lang="en-US" smtClean="0"/>
              <a:t>12</a:t>
            </a:fld>
            <a:endParaRPr lang="en-US"/>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243847105"/>
      </p:ext>
    </p:extLst>
  </p:cSld>
  <p:clrMapOvr>
    <a:masterClrMapping/>
  </p:clrMapOvr>
  <mc:AlternateContent xmlns:mc="http://schemas.openxmlformats.org/markup-compatibility/2006">
    <mc:Choice xmlns:p14="http://schemas.microsoft.com/office/powerpoint/2010/main" Requires="p14">
      <p:transition spd="slow" p14:dur="2000" advTm="96322"/>
    </mc:Choice>
    <mc:Fallback>
      <p:transition spd="slow" advTm="9632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Great Doctors of the Church</a:t>
            </a:r>
            <a:endParaRPr lang="en-US" dirty="0"/>
          </a:p>
        </p:txBody>
      </p:sp>
      <p:sp>
        <p:nvSpPr>
          <p:cNvPr id="4" name="Text Placeholder 3"/>
          <p:cNvSpPr>
            <a:spLocks noGrp="1"/>
          </p:cNvSpPr>
          <p:nvPr>
            <p:ph type="body" idx="1"/>
          </p:nvPr>
        </p:nvSpPr>
        <p:spPr/>
        <p:txBody>
          <a:bodyPr/>
          <a:lstStyle/>
          <a:p>
            <a:r>
              <a:rPr lang="en-US" dirty="0" smtClean="0"/>
              <a:t>Latin Doctors</a:t>
            </a:r>
            <a:endParaRPr lang="en-US" dirty="0"/>
          </a:p>
        </p:txBody>
      </p:sp>
      <p:sp>
        <p:nvSpPr>
          <p:cNvPr id="5" name="Content Placeholder 4"/>
          <p:cNvSpPr>
            <a:spLocks noGrp="1"/>
          </p:cNvSpPr>
          <p:nvPr>
            <p:ph sz="half" idx="2"/>
          </p:nvPr>
        </p:nvSpPr>
        <p:spPr/>
        <p:txBody>
          <a:bodyPr/>
          <a:lstStyle/>
          <a:p>
            <a:r>
              <a:rPr lang="en-US" dirty="0" smtClean="0"/>
              <a:t>St Ambrose</a:t>
            </a:r>
          </a:p>
          <a:p>
            <a:r>
              <a:rPr lang="en-US" dirty="0" smtClean="0"/>
              <a:t>St. Jerome</a:t>
            </a:r>
          </a:p>
          <a:p>
            <a:r>
              <a:rPr lang="en-US" dirty="0" smtClean="0"/>
              <a:t>Gregory the Great</a:t>
            </a:r>
          </a:p>
          <a:p>
            <a:r>
              <a:rPr lang="en-US" dirty="0" smtClean="0"/>
              <a:t>St. Augustine of Hippo</a:t>
            </a:r>
            <a:endParaRPr lang="en-US" dirty="0"/>
          </a:p>
        </p:txBody>
      </p:sp>
      <p:sp>
        <p:nvSpPr>
          <p:cNvPr id="6" name="Text Placeholder 5"/>
          <p:cNvSpPr>
            <a:spLocks noGrp="1"/>
          </p:cNvSpPr>
          <p:nvPr>
            <p:ph type="body" sz="quarter" idx="3"/>
          </p:nvPr>
        </p:nvSpPr>
        <p:spPr/>
        <p:txBody>
          <a:bodyPr/>
          <a:lstStyle/>
          <a:p>
            <a:r>
              <a:rPr lang="en-US" dirty="0" smtClean="0"/>
              <a:t>Greek Doctors</a:t>
            </a:r>
            <a:endParaRPr lang="en-US" dirty="0"/>
          </a:p>
        </p:txBody>
      </p:sp>
      <p:sp>
        <p:nvSpPr>
          <p:cNvPr id="7" name="Content Placeholder 6"/>
          <p:cNvSpPr>
            <a:spLocks noGrp="1"/>
          </p:cNvSpPr>
          <p:nvPr>
            <p:ph sz="quarter" idx="4"/>
          </p:nvPr>
        </p:nvSpPr>
        <p:spPr/>
        <p:txBody>
          <a:bodyPr/>
          <a:lstStyle/>
          <a:p>
            <a:r>
              <a:rPr lang="en-US" dirty="0" smtClean="0">
                <a:solidFill>
                  <a:srgbClr val="FF0000"/>
                </a:solidFill>
              </a:rPr>
              <a:t>Athanasius the Great</a:t>
            </a:r>
          </a:p>
          <a:p>
            <a:r>
              <a:rPr lang="en-US" dirty="0" smtClean="0">
                <a:solidFill>
                  <a:srgbClr val="FFC000"/>
                </a:solidFill>
              </a:rPr>
              <a:t>Basil the Great</a:t>
            </a:r>
          </a:p>
          <a:p>
            <a:r>
              <a:rPr lang="en-US" dirty="0" smtClean="0"/>
              <a:t>Gregory the Theologian</a:t>
            </a:r>
          </a:p>
          <a:p>
            <a:r>
              <a:rPr lang="en-US" dirty="0" smtClean="0"/>
              <a:t>John Chrysostom</a:t>
            </a:r>
            <a:endParaRPr lang="en-US" dirty="0"/>
          </a:p>
        </p:txBody>
      </p:sp>
      <p:sp>
        <p:nvSpPr>
          <p:cNvPr id="8" name="Date Placeholder 7"/>
          <p:cNvSpPr>
            <a:spLocks noGrp="1"/>
          </p:cNvSpPr>
          <p:nvPr>
            <p:ph type="dt" sz="half" idx="10"/>
          </p:nvPr>
        </p:nvSpPr>
        <p:spPr/>
        <p:txBody>
          <a:bodyPr/>
          <a:lstStyle/>
          <a:p>
            <a:fld id="{00192631-73C3-43A6-976E-45886CDD53E2}" type="datetime1">
              <a:rPr lang="en-US" smtClean="0"/>
              <a:t>4/3/2016</a:t>
            </a:fld>
            <a:endParaRPr lang="en-US"/>
          </a:p>
        </p:txBody>
      </p:sp>
      <p:sp>
        <p:nvSpPr>
          <p:cNvPr id="9" name="Footer Placeholder 8"/>
          <p:cNvSpPr>
            <a:spLocks noGrp="1"/>
          </p:cNvSpPr>
          <p:nvPr>
            <p:ph type="ftr" sz="quarter" idx="11"/>
          </p:nvPr>
        </p:nvSpPr>
        <p:spPr/>
        <p:txBody>
          <a:bodyPr/>
          <a:lstStyle/>
          <a:p>
            <a:r>
              <a:rPr lang="en-US" smtClean="0"/>
              <a:t>Athanasius the Great</a:t>
            </a:r>
            <a:endParaRPr lang="en-US"/>
          </a:p>
        </p:txBody>
      </p:sp>
      <p:sp>
        <p:nvSpPr>
          <p:cNvPr id="10" name="Slide Number Placeholder 9"/>
          <p:cNvSpPr>
            <a:spLocks noGrp="1"/>
          </p:cNvSpPr>
          <p:nvPr>
            <p:ph type="sldNum" sz="quarter" idx="12"/>
          </p:nvPr>
        </p:nvSpPr>
        <p:spPr/>
        <p:txBody>
          <a:bodyPr/>
          <a:lstStyle/>
          <a:p>
            <a:fld id="{AC59F268-9A12-44FC-974A-31A7282279D7}" type="slidenum">
              <a:rPr lang="en-US" smtClean="0"/>
              <a:t>13</a:t>
            </a:fld>
            <a:endParaRPr lang="en-US"/>
          </a:p>
        </p:txBody>
      </p:sp>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407825165"/>
      </p:ext>
    </p:extLst>
  </p:cSld>
  <p:clrMapOvr>
    <a:masterClrMapping/>
  </p:clrMapOvr>
  <mc:AlternateContent xmlns:mc="http://schemas.openxmlformats.org/markup-compatibility/2006">
    <mc:Choice xmlns:p14="http://schemas.microsoft.com/office/powerpoint/2010/main" Requires="p14">
      <p:transition spd="slow" p14:dur="2000" advTm="122567"/>
    </mc:Choice>
    <mc:Fallback>
      <p:transition spd="slow" advTm="12256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dirty="0" smtClean="0"/>
              <a:t>Lifelines of The Greek Doctors</a:t>
            </a:r>
            <a:endParaRPr lang="en-US" dirty="0"/>
          </a:p>
        </p:txBody>
      </p:sp>
      <p:graphicFrame>
        <p:nvGraphicFramePr>
          <p:cNvPr id="23" name="Content Placeholder 22"/>
          <p:cNvGraphicFramePr>
            <a:graphicFrameLocks noGrp="1"/>
          </p:cNvGraphicFramePr>
          <p:nvPr>
            <p:ph idx="1"/>
            <p:extLst>
              <p:ext uri="{D42A27DB-BD31-4B8C-83A1-F6EECF244321}">
                <p14:modId xmlns:p14="http://schemas.microsoft.com/office/powerpoint/2010/main" val="3017908776"/>
              </p:ext>
            </p:extLst>
          </p:nvPr>
        </p:nvGraphicFramePr>
        <p:xfrm>
          <a:off x="677863" y="2160588"/>
          <a:ext cx="8596312" cy="3881437"/>
        </p:xfrm>
        <a:graphic>
          <a:graphicData uri="http://schemas.openxmlformats.org/drawingml/2006/chart">
            <c:chart xmlns:c="http://schemas.openxmlformats.org/drawingml/2006/chart" xmlns:r="http://schemas.openxmlformats.org/officeDocument/2006/relationships" r:id="rId5"/>
          </a:graphicData>
        </a:graphic>
      </p:graphicFrame>
      <p:sp>
        <p:nvSpPr>
          <p:cNvPr id="7" name="Date Placeholder 6"/>
          <p:cNvSpPr>
            <a:spLocks noGrp="1"/>
          </p:cNvSpPr>
          <p:nvPr>
            <p:ph type="dt" sz="half" idx="10"/>
          </p:nvPr>
        </p:nvSpPr>
        <p:spPr/>
        <p:txBody>
          <a:bodyPr/>
          <a:lstStyle/>
          <a:p>
            <a:fld id="{F5D6B8FE-E53C-40EC-8EA2-39F501B99109}" type="datetime1">
              <a:rPr lang="en-US" smtClean="0"/>
              <a:t>4/3/2016</a:t>
            </a:fld>
            <a:endParaRPr lang="en-US"/>
          </a:p>
        </p:txBody>
      </p:sp>
      <p:sp>
        <p:nvSpPr>
          <p:cNvPr id="8" name="Footer Placeholder 7"/>
          <p:cNvSpPr>
            <a:spLocks noGrp="1"/>
          </p:cNvSpPr>
          <p:nvPr>
            <p:ph type="ftr" sz="quarter" idx="11"/>
          </p:nvPr>
        </p:nvSpPr>
        <p:spPr/>
        <p:txBody>
          <a:bodyPr/>
          <a:lstStyle/>
          <a:p>
            <a:r>
              <a:rPr lang="en-US" smtClean="0"/>
              <a:t>Athanasius the Great</a:t>
            </a:r>
            <a:endParaRPr lang="en-US"/>
          </a:p>
        </p:txBody>
      </p:sp>
      <p:sp>
        <p:nvSpPr>
          <p:cNvPr id="9" name="Slide Number Placeholder 8"/>
          <p:cNvSpPr>
            <a:spLocks noGrp="1"/>
          </p:cNvSpPr>
          <p:nvPr>
            <p:ph type="sldNum" sz="quarter" idx="12"/>
          </p:nvPr>
        </p:nvSpPr>
        <p:spPr/>
        <p:txBody>
          <a:bodyPr/>
          <a:lstStyle/>
          <a:p>
            <a:fld id="{AC59F268-9A12-44FC-974A-31A7282279D7}" type="slidenum">
              <a:rPr lang="en-US" smtClean="0"/>
              <a:t>14</a:t>
            </a:fld>
            <a:endParaRPr lang="en-US"/>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83477033"/>
      </p:ext>
    </p:extLst>
  </p:cSld>
  <p:clrMapOvr>
    <a:masterClrMapping/>
  </p:clrMapOvr>
  <mc:AlternateContent xmlns:mc="http://schemas.openxmlformats.org/markup-compatibility/2006">
    <mc:Choice xmlns:p14="http://schemas.microsoft.com/office/powerpoint/2010/main" Requires="p14">
      <p:transition spd="slow" p14:dur="2000" advTm="181051"/>
    </mc:Choice>
    <mc:Fallback>
      <p:transition spd="slow" advTm="18105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Lifelines of The </a:t>
            </a:r>
            <a:r>
              <a:rPr lang="en-US" dirty="0" smtClean="0"/>
              <a:t>Latin </a:t>
            </a:r>
            <a:r>
              <a:rPr lang="en-US" dirty="0"/>
              <a:t>Doctors</a:t>
            </a:r>
          </a:p>
        </p:txBody>
      </p:sp>
      <p:graphicFrame>
        <p:nvGraphicFramePr>
          <p:cNvPr id="9" name="Content Placeholder 8"/>
          <p:cNvGraphicFramePr>
            <a:graphicFrameLocks noGrp="1"/>
          </p:cNvGraphicFramePr>
          <p:nvPr>
            <p:ph idx="1"/>
            <p:extLst>
              <p:ext uri="{D42A27DB-BD31-4B8C-83A1-F6EECF244321}">
                <p14:modId xmlns:p14="http://schemas.microsoft.com/office/powerpoint/2010/main" val="4125962157"/>
              </p:ext>
            </p:extLst>
          </p:nvPr>
        </p:nvGraphicFramePr>
        <p:xfrm>
          <a:off x="677863" y="2160588"/>
          <a:ext cx="8596312" cy="3881437"/>
        </p:xfrm>
        <a:graphic>
          <a:graphicData uri="http://schemas.openxmlformats.org/drawingml/2006/chart">
            <c:chart xmlns:c="http://schemas.openxmlformats.org/drawingml/2006/chart" xmlns:r="http://schemas.openxmlformats.org/officeDocument/2006/relationships" r:id="rId5"/>
          </a:graphicData>
        </a:graphic>
      </p:graphicFrame>
      <p:sp>
        <p:nvSpPr>
          <p:cNvPr id="4" name="Date Placeholder 3"/>
          <p:cNvSpPr>
            <a:spLocks noGrp="1"/>
          </p:cNvSpPr>
          <p:nvPr>
            <p:ph type="dt" sz="half" idx="10"/>
          </p:nvPr>
        </p:nvSpPr>
        <p:spPr/>
        <p:txBody>
          <a:bodyPr/>
          <a:lstStyle/>
          <a:p>
            <a:fld id="{B62A64D2-E611-44D1-B22C-242316F7732F}" type="datetime1">
              <a:rPr lang="en-US" smtClean="0"/>
              <a:t>4/3/2016</a:t>
            </a:fld>
            <a:endParaRPr lang="en-US"/>
          </a:p>
        </p:txBody>
      </p:sp>
      <p:sp>
        <p:nvSpPr>
          <p:cNvPr id="5" name="Footer Placeholder 4"/>
          <p:cNvSpPr>
            <a:spLocks noGrp="1"/>
          </p:cNvSpPr>
          <p:nvPr>
            <p:ph type="ftr" sz="quarter" idx="11"/>
          </p:nvPr>
        </p:nvSpPr>
        <p:spPr/>
        <p:txBody>
          <a:bodyPr/>
          <a:lstStyle/>
          <a:p>
            <a:r>
              <a:rPr lang="en-US" smtClean="0"/>
              <a:t>Athanasius the Great</a:t>
            </a:r>
            <a:endParaRPr lang="en-US"/>
          </a:p>
        </p:txBody>
      </p:sp>
      <p:sp>
        <p:nvSpPr>
          <p:cNvPr id="6" name="Slide Number Placeholder 5"/>
          <p:cNvSpPr>
            <a:spLocks noGrp="1"/>
          </p:cNvSpPr>
          <p:nvPr>
            <p:ph type="sldNum" sz="quarter" idx="12"/>
          </p:nvPr>
        </p:nvSpPr>
        <p:spPr/>
        <p:txBody>
          <a:bodyPr/>
          <a:lstStyle/>
          <a:p>
            <a:fld id="{AC59F268-9A12-44FC-974A-31A7282279D7}" type="slidenum">
              <a:rPr lang="en-US" smtClean="0"/>
              <a:t>15</a:t>
            </a:fld>
            <a:endParaRPr lang="en-US"/>
          </a:p>
        </p:txBody>
      </p:sp>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087086835"/>
      </p:ext>
    </p:extLst>
  </p:cSld>
  <p:clrMapOvr>
    <a:masterClrMapping/>
  </p:clrMapOvr>
  <mc:AlternateContent xmlns:mc="http://schemas.openxmlformats.org/markup-compatibility/2006">
    <mc:Choice xmlns:p14="http://schemas.microsoft.com/office/powerpoint/2010/main" Requires="p14">
      <p:transition spd="slow" p14:dur="2000" advTm="61241"/>
    </mc:Choice>
    <mc:Fallback>
      <p:transition spd="slow" advTm="6124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Lets See How Tenuous Things Were….</a:t>
            </a:r>
            <a:endParaRPr lang="en-US" dirty="0"/>
          </a:p>
        </p:txBody>
      </p:sp>
      <p:sp>
        <p:nvSpPr>
          <p:cNvPr id="3" name="Content Placeholder 2"/>
          <p:cNvSpPr>
            <a:spLocks noGrp="1"/>
          </p:cNvSpPr>
          <p:nvPr>
            <p:ph idx="1"/>
          </p:nvPr>
        </p:nvSpPr>
        <p:spPr/>
        <p:txBody>
          <a:bodyPr/>
          <a:lstStyle/>
          <a:p>
            <a:r>
              <a:rPr lang="en-US" dirty="0" smtClean="0"/>
              <a:t>Constantine: 305-337</a:t>
            </a:r>
          </a:p>
          <a:p>
            <a:pPr lvl="1"/>
            <a:r>
              <a:rPr lang="en-US" dirty="0" smtClean="0"/>
              <a:t>Sends </a:t>
            </a:r>
            <a:r>
              <a:rPr lang="en-US" dirty="0" smtClean="0"/>
              <a:t>Athanasius into exile</a:t>
            </a:r>
          </a:p>
          <a:p>
            <a:pPr lvl="1"/>
            <a:r>
              <a:rPr lang="en-US" dirty="0" smtClean="0"/>
              <a:t>Waffles on dealing with various heresies</a:t>
            </a:r>
          </a:p>
          <a:p>
            <a:r>
              <a:rPr lang="en-US" dirty="0" smtClean="0"/>
              <a:t>Sons </a:t>
            </a:r>
            <a:r>
              <a:rPr lang="en-US" dirty="0" smtClean="0"/>
              <a:t>of Constantine:  337-360</a:t>
            </a:r>
          </a:p>
          <a:p>
            <a:pPr lvl="1"/>
            <a:r>
              <a:rPr lang="en-US" dirty="0" smtClean="0"/>
              <a:t>Definite Arian leanings among some</a:t>
            </a:r>
          </a:p>
          <a:p>
            <a:r>
              <a:rPr lang="en-US" dirty="0" smtClean="0"/>
              <a:t>Julian:  360-363</a:t>
            </a:r>
          </a:p>
          <a:p>
            <a:pPr lvl="1"/>
            <a:r>
              <a:rPr lang="en-US" dirty="0" smtClean="0"/>
              <a:t>Tried to return the Empire back to paganism</a:t>
            </a:r>
          </a:p>
          <a:p>
            <a:r>
              <a:rPr lang="en-US" dirty="0" smtClean="0"/>
              <a:t>WHO CAN FEEL SECURE IN THIS ENVIRONMENT? </a:t>
            </a:r>
          </a:p>
        </p:txBody>
      </p:sp>
      <p:sp>
        <p:nvSpPr>
          <p:cNvPr id="4" name="Date Placeholder 3"/>
          <p:cNvSpPr>
            <a:spLocks noGrp="1"/>
          </p:cNvSpPr>
          <p:nvPr>
            <p:ph type="dt" sz="half" idx="10"/>
          </p:nvPr>
        </p:nvSpPr>
        <p:spPr/>
        <p:txBody>
          <a:bodyPr/>
          <a:lstStyle/>
          <a:p>
            <a:fld id="{B62A64D2-E611-44D1-B22C-242316F7732F}" type="datetime1">
              <a:rPr lang="en-US" smtClean="0"/>
              <a:t>4/3/2016</a:t>
            </a:fld>
            <a:endParaRPr lang="en-US"/>
          </a:p>
        </p:txBody>
      </p:sp>
      <p:sp>
        <p:nvSpPr>
          <p:cNvPr id="5" name="Footer Placeholder 4"/>
          <p:cNvSpPr>
            <a:spLocks noGrp="1"/>
          </p:cNvSpPr>
          <p:nvPr>
            <p:ph type="ftr" sz="quarter" idx="11"/>
          </p:nvPr>
        </p:nvSpPr>
        <p:spPr/>
        <p:txBody>
          <a:bodyPr/>
          <a:lstStyle/>
          <a:p>
            <a:r>
              <a:rPr lang="en-US" smtClean="0"/>
              <a:t>Athanasius the Great</a:t>
            </a:r>
            <a:endParaRPr lang="en-US"/>
          </a:p>
        </p:txBody>
      </p:sp>
      <p:sp>
        <p:nvSpPr>
          <p:cNvPr id="6" name="Slide Number Placeholder 5"/>
          <p:cNvSpPr>
            <a:spLocks noGrp="1"/>
          </p:cNvSpPr>
          <p:nvPr>
            <p:ph type="sldNum" sz="quarter" idx="12"/>
          </p:nvPr>
        </p:nvSpPr>
        <p:spPr/>
        <p:txBody>
          <a:bodyPr/>
          <a:lstStyle/>
          <a:p>
            <a:fld id="{AC59F268-9A12-44FC-974A-31A7282279D7}" type="slidenum">
              <a:rPr lang="en-US" smtClean="0"/>
              <a:t>16</a:t>
            </a:fld>
            <a:endParaRPr lang="en-US"/>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655380830"/>
      </p:ext>
    </p:extLst>
  </p:cSld>
  <p:clrMapOvr>
    <a:masterClrMapping/>
  </p:clrMapOvr>
  <mc:AlternateContent xmlns:mc="http://schemas.openxmlformats.org/markup-compatibility/2006">
    <mc:Choice xmlns:p14="http://schemas.microsoft.com/office/powerpoint/2010/main" Requires="p14">
      <p:transition spd="slow" p14:dur="2000" advTm="211960"/>
    </mc:Choice>
    <mc:Fallback>
      <p:transition spd="slow" advTm="21196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Feast Days of Athanasius</a:t>
            </a:r>
            <a:endParaRPr lang="en-US" dirty="0"/>
          </a:p>
        </p:txBody>
      </p:sp>
      <p:sp>
        <p:nvSpPr>
          <p:cNvPr id="11" name="Text Placeholder 10"/>
          <p:cNvSpPr>
            <a:spLocks noGrp="1"/>
          </p:cNvSpPr>
          <p:nvPr>
            <p:ph type="body" idx="1"/>
          </p:nvPr>
        </p:nvSpPr>
        <p:spPr/>
        <p:txBody>
          <a:bodyPr/>
          <a:lstStyle/>
          <a:p>
            <a:r>
              <a:rPr lang="en-US" dirty="0" smtClean="0"/>
              <a:t>January 18</a:t>
            </a:r>
            <a:endParaRPr lang="en-US" dirty="0"/>
          </a:p>
        </p:txBody>
      </p:sp>
      <p:sp>
        <p:nvSpPr>
          <p:cNvPr id="12" name="Content Placeholder 11"/>
          <p:cNvSpPr>
            <a:spLocks noGrp="1"/>
          </p:cNvSpPr>
          <p:nvPr>
            <p:ph sz="half" idx="2"/>
          </p:nvPr>
        </p:nvSpPr>
        <p:spPr/>
        <p:txBody>
          <a:bodyPr/>
          <a:lstStyle/>
          <a:p>
            <a:r>
              <a:rPr lang="en-US" dirty="0" smtClean="0"/>
              <a:t>Major feast day</a:t>
            </a:r>
          </a:p>
          <a:p>
            <a:r>
              <a:rPr lang="en-US" dirty="0" smtClean="0"/>
              <a:t>One day after Antony of the Desert</a:t>
            </a:r>
          </a:p>
          <a:p>
            <a:r>
              <a:rPr lang="en-US" dirty="0" smtClean="0"/>
              <a:t>This day commemorates his return from exile in 345 when the usurper Gregory dies. </a:t>
            </a:r>
            <a:endParaRPr lang="en-US" dirty="0"/>
          </a:p>
        </p:txBody>
      </p:sp>
      <p:sp>
        <p:nvSpPr>
          <p:cNvPr id="13" name="Text Placeholder 12"/>
          <p:cNvSpPr>
            <a:spLocks noGrp="1"/>
          </p:cNvSpPr>
          <p:nvPr>
            <p:ph type="body" sz="quarter" idx="3"/>
          </p:nvPr>
        </p:nvSpPr>
        <p:spPr/>
        <p:txBody>
          <a:bodyPr/>
          <a:lstStyle/>
          <a:p>
            <a:r>
              <a:rPr lang="en-US" dirty="0" smtClean="0"/>
              <a:t>May 2</a:t>
            </a:r>
            <a:endParaRPr lang="en-US" dirty="0"/>
          </a:p>
        </p:txBody>
      </p:sp>
      <p:sp>
        <p:nvSpPr>
          <p:cNvPr id="14" name="Content Placeholder 13"/>
          <p:cNvSpPr>
            <a:spLocks noGrp="1"/>
          </p:cNvSpPr>
          <p:nvPr>
            <p:ph sz="quarter" idx="4"/>
          </p:nvPr>
        </p:nvSpPr>
        <p:spPr/>
        <p:txBody>
          <a:bodyPr/>
          <a:lstStyle/>
          <a:p>
            <a:r>
              <a:rPr lang="en-US" dirty="0" smtClean="0"/>
              <a:t>Shared with Cyril of Alexandra, an opponent of Nestorianism</a:t>
            </a:r>
            <a:endParaRPr lang="en-US" dirty="0"/>
          </a:p>
        </p:txBody>
      </p:sp>
      <p:sp>
        <p:nvSpPr>
          <p:cNvPr id="7" name="Date Placeholder 6"/>
          <p:cNvSpPr>
            <a:spLocks noGrp="1"/>
          </p:cNvSpPr>
          <p:nvPr>
            <p:ph type="dt" sz="half" idx="10"/>
          </p:nvPr>
        </p:nvSpPr>
        <p:spPr/>
        <p:txBody>
          <a:bodyPr/>
          <a:lstStyle/>
          <a:p>
            <a:fld id="{FC0C8A21-1C04-4C02-89CE-BC958CB1DD6B}" type="datetime1">
              <a:rPr lang="en-US" smtClean="0"/>
              <a:t>4/3/2016</a:t>
            </a:fld>
            <a:endParaRPr lang="en-US"/>
          </a:p>
        </p:txBody>
      </p:sp>
      <p:sp>
        <p:nvSpPr>
          <p:cNvPr id="8" name="Footer Placeholder 7"/>
          <p:cNvSpPr>
            <a:spLocks noGrp="1"/>
          </p:cNvSpPr>
          <p:nvPr>
            <p:ph type="ftr" sz="quarter" idx="11"/>
          </p:nvPr>
        </p:nvSpPr>
        <p:spPr/>
        <p:txBody>
          <a:bodyPr/>
          <a:lstStyle/>
          <a:p>
            <a:r>
              <a:rPr lang="en-US" smtClean="0"/>
              <a:t>Athanasius the Great</a:t>
            </a:r>
            <a:endParaRPr lang="en-US"/>
          </a:p>
        </p:txBody>
      </p:sp>
      <p:sp>
        <p:nvSpPr>
          <p:cNvPr id="9" name="Slide Number Placeholder 8"/>
          <p:cNvSpPr>
            <a:spLocks noGrp="1"/>
          </p:cNvSpPr>
          <p:nvPr>
            <p:ph type="sldNum" sz="quarter" idx="12"/>
          </p:nvPr>
        </p:nvSpPr>
        <p:spPr/>
        <p:txBody>
          <a:bodyPr/>
          <a:lstStyle/>
          <a:p>
            <a:fld id="{AC59F268-9A12-44FC-974A-31A7282279D7}" type="slidenum">
              <a:rPr lang="en-US" smtClean="0"/>
              <a:t>17</a:t>
            </a:fld>
            <a:endParaRPr lang="en-US"/>
          </a:p>
        </p:txBody>
      </p:sp>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254025265"/>
      </p:ext>
    </p:extLst>
  </p:cSld>
  <p:clrMapOvr>
    <a:masterClrMapping/>
  </p:clrMapOvr>
  <mc:AlternateContent xmlns:mc="http://schemas.openxmlformats.org/markup-compatibility/2006">
    <mc:Choice xmlns:p14="http://schemas.microsoft.com/office/powerpoint/2010/main" Requires="p14">
      <p:transition spd="slow" p14:dur="2000" advTm="54462"/>
    </mc:Choice>
    <mc:Fallback>
      <p:transition spd="slow" advTm="5446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Athanasius in Iconography</a:t>
            </a:r>
            <a:endParaRPr lang="en-US" dirty="0"/>
          </a:p>
        </p:txBody>
      </p:sp>
      <p:sp>
        <p:nvSpPr>
          <p:cNvPr id="3" name="Text Placeholder 2"/>
          <p:cNvSpPr>
            <a:spLocks noGrp="1"/>
          </p:cNvSpPr>
          <p:nvPr>
            <p:ph type="body" idx="1"/>
          </p:nvPr>
        </p:nvSpPr>
        <p:spPr/>
        <p:txBody>
          <a:bodyPr/>
          <a:lstStyle/>
          <a:p>
            <a:r>
              <a:rPr lang="en-US" dirty="0" smtClean="0"/>
              <a:t>St. Athanasius</a:t>
            </a:r>
            <a:endParaRPr lang="en-US" dirty="0"/>
          </a:p>
        </p:txBody>
      </p:sp>
      <p:pic>
        <p:nvPicPr>
          <p:cNvPr id="10" name="Content Placeholder 9"/>
          <p:cNvPicPr>
            <a:picLocks noGrp="1" noChangeAspect="1"/>
          </p:cNvPicPr>
          <p:nvPr>
            <p:ph sz="half" idx="2"/>
          </p:nvPr>
        </p:nvPicPr>
        <p:blipFill>
          <a:blip r:embed="rId5">
            <a:extLst>
              <a:ext uri="{28A0092B-C50C-407E-A947-70E740481C1C}">
                <a14:useLocalDpi xmlns:a14="http://schemas.microsoft.com/office/drawing/2010/main" val="0"/>
              </a:ext>
            </a:extLst>
          </a:blip>
          <a:stretch>
            <a:fillRect/>
          </a:stretch>
        </p:blipFill>
        <p:spPr>
          <a:xfrm>
            <a:off x="1383732" y="2736850"/>
            <a:ext cx="2769736" cy="3305175"/>
          </a:xfrm>
        </p:spPr>
      </p:pic>
      <p:sp>
        <p:nvSpPr>
          <p:cNvPr id="5" name="Text Placeholder 4"/>
          <p:cNvSpPr>
            <a:spLocks noGrp="1"/>
          </p:cNvSpPr>
          <p:nvPr>
            <p:ph type="body" sz="quarter" idx="3"/>
          </p:nvPr>
        </p:nvSpPr>
        <p:spPr/>
        <p:txBody>
          <a:bodyPr/>
          <a:lstStyle/>
          <a:p>
            <a:r>
              <a:rPr lang="en-US" dirty="0" smtClean="0"/>
              <a:t>Athanasius and Cyril</a:t>
            </a:r>
            <a:endParaRPr lang="en-US" dirty="0"/>
          </a:p>
        </p:txBody>
      </p:sp>
      <p:pic>
        <p:nvPicPr>
          <p:cNvPr id="11" name="Content Placeholder 10"/>
          <p:cNvPicPr>
            <a:picLocks noGrp="1" noChangeAspect="1"/>
          </p:cNvPicPr>
          <p:nvPr>
            <p:ph sz="quarter" idx="4"/>
          </p:nvPr>
        </p:nvPicPr>
        <p:blipFill>
          <a:blip r:embed="rId6">
            <a:extLst>
              <a:ext uri="{28A0092B-C50C-407E-A947-70E740481C1C}">
                <a14:useLocalDpi xmlns:a14="http://schemas.microsoft.com/office/drawing/2010/main" val="0"/>
              </a:ext>
            </a:extLst>
          </a:blip>
          <a:stretch>
            <a:fillRect/>
          </a:stretch>
        </p:blipFill>
        <p:spPr>
          <a:xfrm>
            <a:off x="5881169" y="2736850"/>
            <a:ext cx="2599775" cy="3305175"/>
          </a:xfrm>
        </p:spPr>
      </p:pic>
      <p:sp>
        <p:nvSpPr>
          <p:cNvPr id="7" name="Date Placeholder 6"/>
          <p:cNvSpPr>
            <a:spLocks noGrp="1"/>
          </p:cNvSpPr>
          <p:nvPr>
            <p:ph type="dt" sz="half" idx="10"/>
          </p:nvPr>
        </p:nvSpPr>
        <p:spPr/>
        <p:txBody>
          <a:bodyPr/>
          <a:lstStyle/>
          <a:p>
            <a:fld id="{8051242B-7952-4D1C-9EA8-5F70D106D767}" type="datetime1">
              <a:rPr lang="en-US" smtClean="0"/>
              <a:t>4/3/2016</a:t>
            </a:fld>
            <a:endParaRPr lang="en-US"/>
          </a:p>
        </p:txBody>
      </p:sp>
      <p:sp>
        <p:nvSpPr>
          <p:cNvPr id="8" name="Footer Placeholder 7"/>
          <p:cNvSpPr>
            <a:spLocks noGrp="1"/>
          </p:cNvSpPr>
          <p:nvPr>
            <p:ph type="ftr" sz="quarter" idx="11"/>
          </p:nvPr>
        </p:nvSpPr>
        <p:spPr/>
        <p:txBody>
          <a:bodyPr/>
          <a:lstStyle/>
          <a:p>
            <a:r>
              <a:rPr lang="en-US" smtClean="0"/>
              <a:t>Athanasius the Great</a:t>
            </a:r>
            <a:endParaRPr lang="en-US"/>
          </a:p>
        </p:txBody>
      </p:sp>
      <p:sp>
        <p:nvSpPr>
          <p:cNvPr id="9" name="Slide Number Placeholder 8"/>
          <p:cNvSpPr>
            <a:spLocks noGrp="1"/>
          </p:cNvSpPr>
          <p:nvPr>
            <p:ph type="sldNum" sz="quarter" idx="12"/>
          </p:nvPr>
        </p:nvSpPr>
        <p:spPr/>
        <p:txBody>
          <a:bodyPr/>
          <a:lstStyle/>
          <a:p>
            <a:fld id="{AC59F268-9A12-44FC-974A-31A7282279D7}" type="slidenum">
              <a:rPr lang="en-US" smtClean="0"/>
              <a:t>18</a:t>
            </a:fld>
            <a:endParaRPr lang="en-US"/>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130592675"/>
      </p:ext>
    </p:extLst>
  </p:cSld>
  <p:clrMapOvr>
    <a:masterClrMapping/>
  </p:clrMapOvr>
  <mc:AlternateContent xmlns:mc="http://schemas.openxmlformats.org/markup-compatibility/2006">
    <mc:Choice xmlns:p14="http://schemas.microsoft.com/office/powerpoint/2010/main" Requires="p14">
      <p:transition spd="slow" p14:dur="2000" advTm="157599"/>
    </mc:Choice>
    <mc:Fallback>
      <p:transition spd="slow" advTm="15759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989</TotalTime>
  <Words>2405</Words>
  <Application>Microsoft Office PowerPoint</Application>
  <PresentationFormat>Widescreen</PresentationFormat>
  <Paragraphs>257</Paragraphs>
  <Slides>18</Slides>
  <Notes>18</Notes>
  <HiddenSlides>0</HiddenSlides>
  <MMClips>18</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Arial</vt:lpstr>
      <vt:lpstr>Calibri</vt:lpstr>
      <vt:lpstr>Trebuchet MS</vt:lpstr>
      <vt:lpstr>Wingdings 3</vt:lpstr>
      <vt:lpstr>Facet</vt:lpstr>
      <vt:lpstr>Athanasius the Great Introduction to Athanasius Module 1A</vt:lpstr>
      <vt:lpstr>Deacon Mark Koscinski CPA D.Litt.</vt:lpstr>
      <vt:lpstr>Deacon Mark Koscinski CPA D.Litt. </vt:lpstr>
      <vt:lpstr>Requirements of the Course</vt:lpstr>
      <vt:lpstr>Requirements of the Course</vt:lpstr>
      <vt:lpstr>Reading Requirements</vt:lpstr>
      <vt:lpstr>Supplemental Readings</vt:lpstr>
      <vt:lpstr>Course Mechanics</vt:lpstr>
      <vt:lpstr>Paper Possibilities</vt:lpstr>
      <vt:lpstr>Book Review</vt:lpstr>
      <vt:lpstr>How Are We Going to Approach  This Course?</vt:lpstr>
      <vt:lpstr>The Achievements of St. Athanasius</vt:lpstr>
      <vt:lpstr>The Great Doctors of the Church</vt:lpstr>
      <vt:lpstr>Lifelines of The Greek Doctors</vt:lpstr>
      <vt:lpstr>Lifelines of The Latin Doctors</vt:lpstr>
      <vt:lpstr>Lets See How Tenuous Things Were….</vt:lpstr>
      <vt:lpstr>Feast Days of Athanasius</vt:lpstr>
      <vt:lpstr>Athanasius in Iconography</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Athanasius the Great Introduction to Athanasius</dc:title>
  <dc:creator>Mark Koscinski</dc:creator>
  <cp:lastModifiedBy>Mark Koscinski</cp:lastModifiedBy>
  <cp:revision>30</cp:revision>
  <cp:lastPrinted>2016-04-04T12:00:39Z</cp:lastPrinted>
  <dcterms:created xsi:type="dcterms:W3CDTF">2016-03-28T23:51:49Z</dcterms:created>
  <dcterms:modified xsi:type="dcterms:W3CDTF">2016-04-04T13:59:34Z</dcterms:modified>
</cp:coreProperties>
</file>