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71" r:id="rId4"/>
    <p:sldId id="272" r:id="rId5"/>
    <p:sldId id="262" r:id="rId6"/>
    <p:sldId id="263" r:id="rId7"/>
    <p:sldId id="270" r:id="rId8"/>
    <p:sldId id="258" r:id="rId9"/>
    <p:sldId id="266" r:id="rId10"/>
    <p:sldId id="268" r:id="rId11"/>
    <p:sldId id="269" r:id="rId12"/>
    <p:sldId id="265" r:id="rId13"/>
    <p:sldId id="259" r:id="rId14"/>
    <p:sldId id="260" r:id="rId15"/>
    <p:sldId id="261" r:id="rId16"/>
    <p:sldId id="264" r:id="rId17"/>
    <p:sldId id="267" r:id="rId18"/>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000" autoAdjust="0"/>
    <p:restoredTop sz="94434" autoAdjust="0"/>
  </p:normalViewPr>
  <p:slideViewPr>
    <p:cSldViewPr snapToGrid="0">
      <p:cViewPr varScale="1">
        <p:scale>
          <a:sx n="70" d="100"/>
          <a:sy n="70" d="100"/>
        </p:scale>
        <p:origin x="738" y="72"/>
      </p:cViewPr>
      <p:guideLst/>
    </p:cSldViewPr>
  </p:slideViewPr>
  <p:notesTextViewPr>
    <p:cViewPr>
      <p:scale>
        <a:sx n="1" d="1"/>
        <a:sy n="1" d="1"/>
      </p:scale>
      <p:origin x="0" y="0"/>
    </p:cViewPr>
  </p:notesTextViewPr>
  <p:notesViewPr>
    <p:cSldViewPr snapToGrid="0">
      <p:cViewPr>
        <p:scale>
          <a:sx n="150" d="100"/>
          <a:sy n="150" d="100"/>
        </p:scale>
        <p:origin x="810"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200"/>
            </a:lvl1pPr>
          </a:lstStyle>
          <a:p>
            <a:fld id="{8449B3AD-3CA7-4123-A65E-7B04058CE576}" type="datetimeFigureOut">
              <a:rPr lang="en-US" smtClean="0"/>
              <a:t>6/21/2016</a:t>
            </a:fld>
            <a:endParaRPr lang="en-US" dirty="0"/>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200"/>
            </a:lvl1pPr>
          </a:lstStyle>
          <a:p>
            <a:fld id="{9C0023C8-DEC8-45D1-A898-74F73D89C797}" type="slidenum">
              <a:rPr lang="en-US" smtClean="0"/>
              <a:t>‹#›</a:t>
            </a:fld>
            <a:endParaRPr lang="en-US" dirty="0"/>
          </a:p>
        </p:txBody>
      </p:sp>
    </p:spTree>
    <p:extLst>
      <p:ext uri="{BB962C8B-B14F-4D97-AF65-F5344CB8AC3E}">
        <p14:creationId xmlns:p14="http://schemas.microsoft.com/office/powerpoint/2010/main" val="767335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welcome you back again to </a:t>
            </a:r>
            <a:r>
              <a:rPr lang="en-US" dirty="0" smtClean="0"/>
              <a:t>St. Mary </a:t>
            </a:r>
            <a:r>
              <a:rPr lang="en-US" dirty="0" smtClean="0"/>
              <a:t>Byzantine Catholic Church Adult Education  </a:t>
            </a:r>
            <a:r>
              <a:rPr lang="en-US" dirty="0" smtClean="0"/>
              <a:t>presentation of Athanasius the Great. </a:t>
            </a:r>
            <a:r>
              <a:rPr lang="en-US" dirty="0" smtClean="0"/>
              <a:t> </a:t>
            </a:r>
            <a:r>
              <a:rPr lang="en-US" dirty="0" smtClean="0"/>
              <a:t>First, a little recap of modules 1a and 1b.   </a:t>
            </a:r>
          </a:p>
          <a:p>
            <a:endParaRPr lang="en-US" dirty="0"/>
          </a:p>
          <a:p>
            <a:r>
              <a:rPr lang="en-US" dirty="0" smtClean="0"/>
              <a:t>Athanasius was a great luminary of the church.  He was a primary theologian for the doctrine of deification, or theosis;  he produced the first list of our NT </a:t>
            </a:r>
            <a:r>
              <a:rPr lang="en-US" dirty="0" smtClean="0"/>
              <a:t>canon; he was </a:t>
            </a:r>
            <a:r>
              <a:rPr lang="en-US" dirty="0" smtClean="0"/>
              <a:t>a staunch opponent of Arianism and orthodoxy; </a:t>
            </a:r>
            <a:r>
              <a:rPr lang="en-US" dirty="0" smtClean="0"/>
              <a:t>and the </a:t>
            </a:r>
            <a:r>
              <a:rPr lang="en-US" dirty="0" smtClean="0"/>
              <a:t>Athanasian </a:t>
            </a:r>
            <a:r>
              <a:rPr lang="en-US" dirty="0" smtClean="0"/>
              <a:t>Creed was attributed to him.  Athanasius </a:t>
            </a:r>
            <a:r>
              <a:rPr lang="en-US" dirty="0" smtClean="0"/>
              <a:t>was the archbishop of Alexandria, an area of the world </a:t>
            </a:r>
            <a:r>
              <a:rPr lang="en-US" dirty="0" smtClean="0"/>
              <a:t>vital </a:t>
            </a:r>
            <a:r>
              <a:rPr lang="en-US" dirty="0" smtClean="0"/>
              <a:t>to the Roman Empire and vital to the Church since it was an apostolic </a:t>
            </a:r>
            <a:r>
              <a:rPr lang="en-US" dirty="0" smtClean="0"/>
              <a:t>see  (founded in the time of the Apostles—in this case, St. Mark).  </a:t>
            </a:r>
            <a:r>
              <a:rPr lang="en-US" dirty="0" smtClean="0"/>
              <a:t>The </a:t>
            </a:r>
            <a:r>
              <a:rPr lang="en-US" dirty="0" smtClean="0"/>
              <a:t>Roman Empire </a:t>
            </a:r>
            <a:r>
              <a:rPr lang="en-US" dirty="0" smtClean="0"/>
              <a:t>itself just shook off persecution of Christianity, and was now moving towards making Christianity its predominant, but not yet official religion.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a:t>
            </a:fld>
            <a:endParaRPr lang="en-US" dirty="0"/>
          </a:p>
        </p:txBody>
      </p:sp>
    </p:spTree>
    <p:extLst>
      <p:ext uri="{BB962C8B-B14F-4D97-AF65-F5344CB8AC3E}">
        <p14:creationId xmlns:p14="http://schemas.microsoft.com/office/powerpoint/2010/main" val="1910287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the bare details of his life.  Athanasius was born in the last decade of the third century.  He was ordained a deacon in 319, and shortly thereafter attended the First Ecumenical Council.  He was a fierce opponent of the Arianism heresy, which we will take up in future modules.  In a </a:t>
            </a:r>
            <a:r>
              <a:rPr lang="en-US" dirty="0" smtClean="0"/>
              <a:t>hotly</a:t>
            </a:r>
            <a:r>
              <a:rPr lang="en-US" dirty="0" smtClean="0"/>
              <a:t> </a:t>
            </a:r>
            <a:r>
              <a:rPr lang="en-US" dirty="0" smtClean="0"/>
              <a:t>contested election, he is elected bishop in 328.  He reigns over the large see of Alexandria for about 45 years.  These were tumultuous years.  He spent 18 years in exile from his see.  This is over one third of his entire tenure as archbishop of Alexandria. </a:t>
            </a:r>
          </a:p>
          <a:p>
            <a:endParaRPr lang="en-US" dirty="0"/>
          </a:p>
          <a:p>
            <a:r>
              <a:rPr lang="en-US" dirty="0" smtClean="0"/>
              <a:t>His reputation precedes him, and his tenure as archbishop starts out very </a:t>
            </a:r>
            <a:r>
              <a:rPr lang="en-US" dirty="0" smtClean="0"/>
              <a:t>shaky. Athanasius </a:t>
            </a:r>
            <a:r>
              <a:rPr lang="en-US" dirty="0" smtClean="0"/>
              <a:t>receives a letter from Constantine that says I will depose you if I hear you are excluding people you should </a:t>
            </a:r>
            <a:r>
              <a:rPr lang="en-US" dirty="0" smtClean="0"/>
              <a:t>admit to Communion—such </a:t>
            </a:r>
            <a:r>
              <a:rPr lang="en-US" dirty="0" smtClean="0"/>
              <a:t>as reconciled Arians and Meletians. </a:t>
            </a:r>
            <a:r>
              <a:rPr lang="en-US" dirty="0" smtClean="0"/>
              <a:t>  </a:t>
            </a:r>
            <a:r>
              <a:rPr lang="en-US" dirty="0" smtClean="0"/>
              <a:t>Athanasius did just that, resulting in his exile.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2</a:t>
            </a:fld>
            <a:endParaRPr lang="en-US" dirty="0"/>
          </a:p>
        </p:txBody>
      </p:sp>
    </p:spTree>
    <p:extLst>
      <p:ext uri="{BB962C8B-B14F-4D97-AF65-F5344CB8AC3E}">
        <p14:creationId xmlns:p14="http://schemas.microsoft.com/office/powerpoint/2010/main" val="464156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Alexander was not beyond using a sharp barb in his writing and speech.  He also had a sense of humor as the above slide shows.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3</a:t>
            </a:fld>
            <a:endParaRPr lang="en-US" dirty="0"/>
          </a:p>
        </p:txBody>
      </p:sp>
    </p:spTree>
    <p:extLst>
      <p:ext uri="{BB962C8B-B14F-4D97-AF65-F5344CB8AC3E}">
        <p14:creationId xmlns:p14="http://schemas.microsoft.com/office/powerpoint/2010/main" val="3844082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4</a:t>
            </a:fld>
            <a:endParaRPr lang="en-US" dirty="0"/>
          </a:p>
        </p:txBody>
      </p:sp>
    </p:spTree>
    <p:extLst>
      <p:ext uri="{BB962C8B-B14F-4D97-AF65-F5344CB8AC3E}">
        <p14:creationId xmlns:p14="http://schemas.microsoft.com/office/powerpoint/2010/main" val="3144748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object of this </a:t>
            </a:r>
            <a:r>
              <a:rPr lang="en-US" dirty="0" smtClean="0"/>
              <a:t>module</a:t>
            </a:r>
            <a:r>
              <a:rPr lang="en-US" dirty="0" smtClean="0"/>
              <a:t> </a:t>
            </a:r>
            <a:r>
              <a:rPr lang="en-US" dirty="0" smtClean="0"/>
              <a:t>is to ask the question:  Who was St. Athanasius?  Was he a Saint, a sinner, or both, or something </a:t>
            </a:r>
            <a:r>
              <a:rPr lang="en-US" dirty="0" smtClean="0"/>
              <a:t>else</a:t>
            </a:r>
            <a:r>
              <a:rPr lang="en-US" dirty="0"/>
              <a:t>?</a:t>
            </a:r>
            <a:r>
              <a:rPr lang="en-US" dirty="0" smtClean="0"/>
              <a:t> </a:t>
            </a:r>
            <a:endParaRPr lang="en-US" dirty="0" smtClean="0"/>
          </a:p>
          <a:p>
            <a:endParaRPr lang="en-US" dirty="0"/>
          </a:p>
          <a:p>
            <a:r>
              <a:rPr lang="en-US" dirty="0" smtClean="0"/>
              <a:t>In the course of his career, he is accused of murder, mutilation, rape, threatening the peace of the empire; destroying sacred articles; disobeying imperial edicts, hiring thugs and using the imperial garrisons in Alexandria to get his way, and a host of other things I am sure.  </a:t>
            </a:r>
            <a:endParaRPr lang="en-US" dirty="0"/>
          </a:p>
          <a:p>
            <a:endParaRPr lang="en-US" dirty="0" smtClean="0"/>
          </a:p>
          <a:p>
            <a:r>
              <a:rPr lang="en-US" dirty="0" smtClean="0"/>
              <a:t>There are certain positive things you can say about Athanasius as well.  He was a highly educated and cultured man.  He was confidant in his faith, and did not </a:t>
            </a:r>
            <a:r>
              <a:rPr lang="en-US" dirty="0" smtClean="0"/>
              <a:t>waiver,  </a:t>
            </a:r>
            <a:r>
              <a:rPr lang="en-US" dirty="0" smtClean="0"/>
              <a:t>Much to the chagrin of emperors and fellow bishops.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5</a:t>
            </a:fld>
            <a:endParaRPr lang="en-US" dirty="0"/>
          </a:p>
        </p:txBody>
      </p:sp>
    </p:spTree>
    <p:extLst>
      <p:ext uri="{BB962C8B-B14F-4D97-AF65-F5344CB8AC3E}">
        <p14:creationId xmlns:p14="http://schemas.microsoft.com/office/powerpoint/2010/main" val="3934612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was exiled five times.   Putting the exiles to good use, he would write, creating the Life of Antony.  This particular book, his most famous, was written during his third exile, from 355-362.   He had a knack for </a:t>
            </a:r>
            <a:r>
              <a:rPr lang="en-US" dirty="0" smtClean="0"/>
              <a:t>upsetting </a:t>
            </a:r>
            <a:r>
              <a:rPr lang="en-US" dirty="0" smtClean="0"/>
              <a:t>the Emperor, no matter who the Emperor was.  He got under the skin of Constantine the Great, who first exiled him; Constantius, his son, and even under that of Julian, who attempted to turn Rome back to its pagan roots.   He was an equal opportunity itch, both to </a:t>
            </a:r>
            <a:r>
              <a:rPr lang="en-US" dirty="0" smtClean="0"/>
              <a:t>Christians </a:t>
            </a:r>
            <a:r>
              <a:rPr lang="en-US" dirty="0" smtClean="0"/>
              <a:t>and pagans alike. </a:t>
            </a:r>
          </a:p>
          <a:p>
            <a:endParaRPr lang="en-US" dirty="0"/>
          </a:p>
          <a:p>
            <a:r>
              <a:rPr lang="en-US" dirty="0" smtClean="0"/>
              <a:t>We see here a coin with the face of the Emperor Julian.  Socrates the Historian tells an amusing story.    When </a:t>
            </a:r>
            <a:r>
              <a:rPr lang="en-US" dirty="0" smtClean="0"/>
              <a:t>the Romans are coming to arrest him, </a:t>
            </a:r>
            <a:r>
              <a:rPr lang="en-US" dirty="0" smtClean="0"/>
              <a:t> </a:t>
            </a:r>
            <a:r>
              <a:rPr lang="en-US" dirty="0" smtClean="0"/>
              <a:t>Athanasius recites a little poem:  Let us retire for a brief while, my friends.  Tis but a little cloud, and soon will pass.  </a:t>
            </a:r>
            <a:r>
              <a:rPr lang="en-US" dirty="0" smtClean="0"/>
              <a:t>He then escapes.  The story doesn’t end there though.  As the pursuers close in,   </a:t>
            </a:r>
            <a:r>
              <a:rPr lang="en-US" dirty="0" smtClean="0"/>
              <a:t>Athanasius tells his colleagues to then turn back and tell  his pursuers </a:t>
            </a:r>
            <a:r>
              <a:rPr lang="en-US" dirty="0" smtClean="0"/>
              <a:t>if they hurry </a:t>
            </a:r>
            <a:r>
              <a:rPr lang="en-US" dirty="0" smtClean="0"/>
              <a:t>up </a:t>
            </a:r>
            <a:r>
              <a:rPr lang="en-US" dirty="0" smtClean="0"/>
              <a:t> </a:t>
            </a:r>
            <a:r>
              <a:rPr lang="en-US" dirty="0" smtClean="0"/>
              <a:t>they can overtake Athanasius.   Athanasius then </a:t>
            </a:r>
            <a:r>
              <a:rPr lang="en-US" dirty="0" smtClean="0"/>
              <a:t>also secretly </a:t>
            </a:r>
            <a:r>
              <a:rPr lang="en-US" dirty="0" smtClean="0"/>
              <a:t>turns </a:t>
            </a:r>
            <a:r>
              <a:rPr lang="en-US" dirty="0" smtClean="0"/>
              <a:t>back, eluding his pursuers </a:t>
            </a:r>
            <a:r>
              <a:rPr lang="en-US" dirty="0" smtClean="0"/>
              <a:t>and </a:t>
            </a:r>
            <a:r>
              <a:rPr lang="en-US" dirty="0" smtClean="0"/>
              <a:t>returning </a:t>
            </a:r>
            <a:r>
              <a:rPr lang="en-US" dirty="0" smtClean="0"/>
              <a:t>to </a:t>
            </a:r>
            <a:r>
              <a:rPr lang="en-US" dirty="0" smtClean="0"/>
              <a:t>Alexandria, where </a:t>
            </a:r>
            <a:r>
              <a:rPr lang="en-US" dirty="0" smtClean="0"/>
              <a:t>he waits out the persecution.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6</a:t>
            </a:fld>
            <a:endParaRPr lang="en-US" dirty="0"/>
          </a:p>
        </p:txBody>
      </p:sp>
    </p:spTree>
    <p:extLst>
      <p:ext uri="{BB962C8B-B14F-4D97-AF65-F5344CB8AC3E}">
        <p14:creationId xmlns:p14="http://schemas.microsoft.com/office/powerpoint/2010/main" val="3582309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Stopping the </a:t>
            </a:r>
            <a:r>
              <a:rPr lang="en-US" dirty="0" smtClean="0"/>
              <a:t>Grain shipment problem is a capital offense. </a:t>
            </a:r>
            <a:r>
              <a:rPr lang="en-US" dirty="0" smtClean="0"/>
              <a:t> The peace of the Empire depended on the grain reaching Constantinople and Rome.  No one wanted discontent in two of the biggest cities of the Empire.  </a:t>
            </a:r>
            <a:r>
              <a:rPr lang="en-US" dirty="0" smtClean="0"/>
              <a:t>The Neo-Platonist philosopher Sopater was accused circa 331 of stopping the grain shipments via magic.  He was beheaded.  Athanasius was merely sent to Trier.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7</a:t>
            </a:fld>
            <a:endParaRPr lang="en-US" dirty="0"/>
          </a:p>
        </p:txBody>
      </p:sp>
    </p:spTree>
    <p:extLst>
      <p:ext uri="{BB962C8B-B14F-4D97-AF65-F5344CB8AC3E}">
        <p14:creationId xmlns:p14="http://schemas.microsoft.com/office/powerpoint/2010/main" val="1913112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impossible to talk about Athanasius without talking about his predecessor, Alexander of Alexandria.   He was as impressive as Athanasius in many ways, including his stubbornness. </a:t>
            </a:r>
            <a:r>
              <a:rPr lang="en-US" dirty="0" smtClean="0"/>
              <a:t>Alexander </a:t>
            </a:r>
            <a:r>
              <a:rPr lang="en-US" dirty="0" smtClean="0"/>
              <a:t>was also a fierce proponent of orthodoxy, and is also revered as a saint.  He dies before the either the Meletian or the Arian controversies come to a </a:t>
            </a:r>
            <a:r>
              <a:rPr lang="en-US" dirty="0" smtClean="0"/>
              <a:t>head</a:t>
            </a:r>
            <a:r>
              <a:rPr lang="en-US" dirty="0" smtClean="0"/>
              <a:t>, but he does represent the see of Alexandria at the First Ecumenical Council.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8</a:t>
            </a:fld>
            <a:endParaRPr lang="en-US" dirty="0"/>
          </a:p>
        </p:txBody>
      </p:sp>
    </p:spTree>
    <p:extLst>
      <p:ext uri="{BB962C8B-B14F-4D97-AF65-F5344CB8AC3E}">
        <p14:creationId xmlns:p14="http://schemas.microsoft.com/office/powerpoint/2010/main" val="4236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the time Athanasius is elected archbishop, the Egyptian Church was rent was dissatisfactions and stresses.  His election is contested.  One historian, who is not so favorable to Athanasius says his consecration is held in the dark recesses of the cathedral, with only two bishops performing the consecration.  This is never proven, because if it were true,  Athanasius would have a problem.   The historical tradition says every bishop in the province should take part in the consecration, or if not, at least three to show the universal acceptance of this bishop.  The </a:t>
            </a:r>
            <a:r>
              <a:rPr lang="en-US" dirty="0" smtClean="0"/>
              <a:t>First </a:t>
            </a:r>
            <a:r>
              <a:rPr lang="en-US" dirty="0"/>
              <a:t>E</a:t>
            </a:r>
            <a:r>
              <a:rPr lang="en-US" dirty="0" smtClean="0"/>
              <a:t>cumenical </a:t>
            </a:r>
            <a:r>
              <a:rPr lang="en-US" dirty="0" smtClean="0"/>
              <a:t>council at Nicaea also promulgated a canon to that effect.  </a:t>
            </a:r>
          </a:p>
          <a:p>
            <a:endParaRPr lang="en-US" dirty="0"/>
          </a:p>
          <a:p>
            <a:r>
              <a:rPr lang="en-US" dirty="0" smtClean="0"/>
              <a:t>However, it seems this is going to be the least of his problems.  </a:t>
            </a:r>
            <a:r>
              <a:rPr lang="en-US" dirty="0"/>
              <a:t> </a:t>
            </a:r>
            <a:r>
              <a:rPr lang="en-US" dirty="0" smtClean="0"/>
              <a:t>His opponents have set their eyes squarely on him, and have put a bullseye on his back.   This is mainly due to his outspoken defense of orthodoxy at the ecumenical council.   Sadly, the council did not solve the Meletian or the Arian problem with its decrees.  They go on for decades.  Indeed the Arian issue goes on for several hundred years more.</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9</a:t>
            </a:fld>
            <a:endParaRPr lang="en-US" dirty="0"/>
          </a:p>
        </p:txBody>
      </p:sp>
    </p:spTree>
    <p:extLst>
      <p:ext uri="{BB962C8B-B14F-4D97-AF65-F5344CB8AC3E}">
        <p14:creationId xmlns:p14="http://schemas.microsoft.com/office/powerpoint/2010/main" val="2199327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marks of Egyptian society is its belief in black magic.  </a:t>
            </a:r>
            <a:r>
              <a:rPr lang="en-US" dirty="0"/>
              <a:t> </a:t>
            </a:r>
            <a:r>
              <a:rPr lang="en-US" dirty="0" smtClean="0"/>
              <a:t>We can see it in several places.  We are going to study the Life of Antony in depth, but I just wanted to make reference to this quote for today’s purpose.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10</a:t>
            </a:fld>
            <a:endParaRPr lang="en-US" dirty="0"/>
          </a:p>
        </p:txBody>
      </p:sp>
    </p:spTree>
    <p:extLst>
      <p:ext uri="{BB962C8B-B14F-4D97-AF65-F5344CB8AC3E}">
        <p14:creationId xmlns:p14="http://schemas.microsoft.com/office/powerpoint/2010/main" val="3745656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doesn’t have to look far for the belief in the potency of Egyptian magic.   Look at the story of the famous duel with the wizards of Egypt that is the Bible.  Here we have a portrait of Aaron fighting with the Egyptian priest.  He of course cast his rod to the ground to turn it into a snake. The Egyptian priests were also able to make their rods into snakes as well.  </a:t>
            </a:r>
            <a:endParaRPr lang="en-US" dirty="0"/>
          </a:p>
          <a:p>
            <a:endParaRPr lang="en-US" dirty="0" smtClean="0"/>
          </a:p>
          <a:p>
            <a:r>
              <a:rPr lang="en-US" dirty="0" smtClean="0"/>
              <a:t>Even in modern society there is a strong belief in Egyptian magic.  On the right is a picture of a DC comic book character named Dr. Fate.  He is a very powerful Egyptian magician whose spells often take the shape of the ankh.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11</a:t>
            </a:fld>
            <a:endParaRPr lang="en-US" dirty="0"/>
          </a:p>
        </p:txBody>
      </p:sp>
    </p:spTree>
    <p:extLst>
      <p:ext uri="{BB962C8B-B14F-4D97-AF65-F5344CB8AC3E}">
        <p14:creationId xmlns:p14="http://schemas.microsoft.com/office/powerpoint/2010/main" val="2760086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the most potent talisman in Egyptian religion is the right hand.   Athanasius is accused of killing and then mutilating a Meletian bishop in order to use his right hand for casting spells.  At his trial in front of a council of bishops, a right hand, supposedly the right hand of the Bishop Arsenius, is brought forward for evidence.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12</a:t>
            </a:fld>
            <a:endParaRPr lang="en-US" dirty="0"/>
          </a:p>
        </p:txBody>
      </p:sp>
    </p:spTree>
    <p:extLst>
      <p:ext uri="{BB962C8B-B14F-4D97-AF65-F5344CB8AC3E}">
        <p14:creationId xmlns:p14="http://schemas.microsoft.com/office/powerpoint/2010/main" val="1792265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is also accused of murder.  However, in a Perry Mason like stunt,  Athanasius brings forward the man he allegedly has killed.  Not only is he alive, his right hand is intact as well. </a:t>
            </a:r>
          </a:p>
          <a:p>
            <a:endParaRPr lang="en-US" dirty="0"/>
          </a:p>
          <a:p>
            <a:r>
              <a:rPr lang="en-US" dirty="0" smtClean="0"/>
              <a:t>My father-in-law of blessed memory was a friend of Russell Johnson, who not only played the Professor in Gilligan’s Island, but also was the prosecutor </a:t>
            </a:r>
            <a:r>
              <a:rPr lang="en-US" dirty="0" smtClean="0"/>
              <a:t>on the Perry Mason show.  He lost every case he ever contested against Perry Mason.  One wonders how he kept his job.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13</a:t>
            </a:fld>
            <a:endParaRPr lang="en-US" dirty="0"/>
          </a:p>
        </p:txBody>
      </p:sp>
    </p:spTree>
    <p:extLst>
      <p:ext uri="{BB962C8B-B14F-4D97-AF65-F5344CB8AC3E}">
        <p14:creationId xmlns:p14="http://schemas.microsoft.com/office/powerpoint/2010/main" val="1577748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35000" y="5244296"/>
            <a:ext cx="5486400" cy="3667334"/>
          </a:xfrm>
        </p:spPr>
        <p:txBody>
          <a:bodyPr/>
          <a:lstStyle/>
          <a:p>
            <a:r>
              <a:rPr lang="en-US" dirty="0" smtClean="0"/>
              <a:t>But the story is even more delicious.  </a:t>
            </a:r>
          </a:p>
          <a:p>
            <a:endParaRPr lang="en-US" dirty="0"/>
          </a:p>
          <a:p>
            <a:r>
              <a:rPr lang="en-US" dirty="0" smtClean="0"/>
              <a:t>Agents of Athanasius are accused of burning the house of Arsenius, fastening him to a column, and then using tongs to mistreat him. </a:t>
            </a:r>
          </a:p>
          <a:p>
            <a:endParaRPr lang="en-US" dirty="0"/>
          </a:p>
          <a:p>
            <a:r>
              <a:rPr lang="en-US" dirty="0" smtClean="0"/>
              <a:t>When Athanasius’ agents come to apprehend Arsenius, he is secreted out the building on a boat to escape the agents.   Athanasius’ agents eventually get a confession </a:t>
            </a:r>
            <a:r>
              <a:rPr lang="en-US" dirty="0" smtClean="0"/>
              <a:t>from two monks—by </a:t>
            </a:r>
            <a:r>
              <a:rPr lang="en-US" dirty="0" smtClean="0"/>
              <a:t>force allegedly– </a:t>
            </a:r>
            <a:r>
              <a:rPr lang="en-US" dirty="0" smtClean="0"/>
              <a:t>as </a:t>
            </a:r>
            <a:r>
              <a:rPr lang="en-US" dirty="0" smtClean="0"/>
              <a:t>they catch up with Arsenius in Tyre.  </a:t>
            </a:r>
            <a:endParaRPr lang="en-US" dirty="0"/>
          </a:p>
          <a:p>
            <a:endParaRPr lang="en-US" dirty="0" smtClean="0"/>
          </a:p>
          <a:p>
            <a:r>
              <a:rPr lang="en-US" dirty="0" smtClean="0"/>
              <a:t>Why did Arsenius flee? </a:t>
            </a:r>
            <a:r>
              <a:rPr lang="en-US" dirty="0"/>
              <a:t> </a:t>
            </a:r>
            <a:r>
              <a:rPr lang="en-US" dirty="0" smtClean="0"/>
              <a:t>Because he couldn’t handle the truth</a:t>
            </a:r>
            <a:r>
              <a:rPr lang="en-US" dirty="0" smtClean="0"/>
              <a:t>….</a:t>
            </a:r>
          </a:p>
          <a:p>
            <a:endParaRPr lang="en-US" dirty="0"/>
          </a:p>
          <a:p>
            <a:r>
              <a:rPr lang="en-US" dirty="0" smtClean="0"/>
              <a:t>The confession exonerated Athanasius. </a:t>
            </a:r>
            <a:endParaRPr lang="en-US" dirty="0"/>
          </a:p>
          <a:p>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14</a:t>
            </a:fld>
            <a:endParaRPr lang="en-US" dirty="0"/>
          </a:p>
        </p:txBody>
      </p:sp>
    </p:spTree>
    <p:extLst>
      <p:ext uri="{BB962C8B-B14F-4D97-AF65-F5344CB8AC3E}">
        <p14:creationId xmlns:p14="http://schemas.microsoft.com/office/powerpoint/2010/main" val="2091719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is accused of raping a consecrated virgin.  He is also accused of giving her gifts for nefarious purposes.  He is again acquitted when she fails to identify him in court.   As I said, Perry Mason would be proud of him….</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15</a:t>
            </a:fld>
            <a:endParaRPr lang="en-US" dirty="0"/>
          </a:p>
        </p:txBody>
      </p:sp>
    </p:spTree>
    <p:extLst>
      <p:ext uri="{BB962C8B-B14F-4D97-AF65-F5344CB8AC3E}">
        <p14:creationId xmlns:p14="http://schemas.microsoft.com/office/powerpoint/2010/main" val="2602497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is accused of ransacking and destroying churches of the heretics.  He is accused of not admitting Meletians and Arians back into communion after the Emperor and the First Council laid down guidelines for their peaceful integration.  And on and on and on.  </a:t>
            </a:r>
          </a:p>
          <a:p>
            <a:endParaRPr lang="en-US" dirty="0"/>
          </a:p>
          <a:p>
            <a:r>
              <a:rPr lang="en-US" dirty="0" smtClean="0"/>
              <a:t>Some of the other charges, as reported by the historian Sozomen: breaking a chalice and throwing down an episcopal chair; imprisoning a presbyter; deposing a bishop illegally; perjury; </a:t>
            </a:r>
            <a:r>
              <a:rPr lang="en-US" dirty="0" smtClean="0"/>
              <a:t>and  </a:t>
            </a:r>
            <a:r>
              <a:rPr lang="en-US" dirty="0" smtClean="0"/>
              <a:t>alienation of the people of </a:t>
            </a:r>
            <a:r>
              <a:rPr lang="en-US" dirty="0" smtClean="0"/>
              <a:t>Alexandria.</a:t>
            </a:r>
            <a:endParaRPr lang="en-US" dirty="0" smtClean="0"/>
          </a:p>
          <a:p>
            <a:endParaRPr lang="en-US" dirty="0"/>
          </a:p>
          <a:p>
            <a:r>
              <a:rPr lang="en-US" dirty="0" smtClean="0"/>
              <a:t>In short, Athanasius may not have been a vey nice guy.  But in reality, he was a man of his times and a man who often came up against very powerful countervailing forces.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16</a:t>
            </a:fld>
            <a:endParaRPr lang="en-US" dirty="0"/>
          </a:p>
        </p:txBody>
      </p:sp>
    </p:spTree>
    <p:extLst>
      <p:ext uri="{BB962C8B-B14F-4D97-AF65-F5344CB8AC3E}">
        <p14:creationId xmlns:p14="http://schemas.microsoft.com/office/powerpoint/2010/main" val="467510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is eventually acquitted from all of these charges.  But where there is so much smoke, is there at least a small campfire? </a:t>
            </a:r>
          </a:p>
          <a:p>
            <a:endParaRPr lang="en-US" dirty="0"/>
          </a:p>
          <a:p>
            <a:r>
              <a:rPr lang="en-US" dirty="0" smtClean="0"/>
              <a:t>I think you </a:t>
            </a:r>
            <a:r>
              <a:rPr lang="en-US" dirty="0" smtClean="0"/>
              <a:t>can’t </a:t>
            </a:r>
            <a:r>
              <a:rPr lang="en-US" dirty="0" smtClean="0"/>
              <a:t>look back at him with today’s sensibilities.  Christianity had only come out of persecuted status in 324.  it could easily go back, and it almost did  under Julian the Apostate.  If he had lived longer, who knows what would have happened?  The confessors of the time needed to fight for their existence, and I believe Athanasius did so.  I am sure there are things he did that he was not proud of.  Yet, what saint doesn’t?   In the end, he staunchly defends Christian orthodoxy from its enemies.  And that is how the world remembers St. Athanasius.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17</a:t>
            </a:fld>
            <a:endParaRPr lang="en-US" dirty="0"/>
          </a:p>
        </p:txBody>
      </p:sp>
    </p:spTree>
    <p:extLst>
      <p:ext uri="{BB962C8B-B14F-4D97-AF65-F5344CB8AC3E}">
        <p14:creationId xmlns:p14="http://schemas.microsoft.com/office/powerpoint/2010/main" val="3456429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7AAEE4-5D52-422F-9A42-58D1150697F5}"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05312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950AD4-FE7B-41D5-8421-37E5416B1C50}"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3262812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430FF2-464A-4945-8FB7-00AE6CDA89B0}"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4003239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39821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ECFC5F4-9AC0-4B0F-9259-A904829B07B9}" type="datetime1">
              <a:rPr lang="en-US" smtClean="0"/>
              <a:t>6/21/2016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3303114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3BD3BAC-733A-4186-95F6-E64C29991AA6}" type="datetime1">
              <a:rPr lang="en-US" smtClean="0"/>
              <a:t>6/21/2016</a:t>
            </a:fld>
            <a:endParaRPr lang="en-US" dirty="0"/>
          </a:p>
        </p:txBody>
      </p:sp>
      <p:sp>
        <p:nvSpPr>
          <p:cNvPr id="4" name="Footer Placeholder 3"/>
          <p:cNvSpPr>
            <a:spLocks noGrp="1"/>
          </p:cNvSpPr>
          <p:nvPr>
            <p:ph type="ftr" sz="quarter" idx="11"/>
          </p:nvPr>
        </p:nvSpPr>
        <p:spPr/>
        <p:txBody>
          <a:bodyPr/>
          <a:lstStyle/>
          <a:p>
            <a:r>
              <a:rPr lang="en-US" dirty="0" smtClean="0"/>
              <a:t>Athanasius the Great</a:t>
            </a:r>
            <a:endParaRPr lang="en-US" dirty="0"/>
          </a:p>
        </p:txBody>
      </p:sp>
      <p:sp>
        <p:nvSpPr>
          <p:cNvPr id="5" name="Slide Number Placeholder 4"/>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531391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FFF008-D15E-4A9C-A2BB-60858A22DB05}" type="datetime1">
              <a:rPr lang="en-US" smtClean="0"/>
              <a:t>6/21/2016</a:t>
            </a:fld>
            <a:endParaRPr lang="en-US" dirty="0"/>
          </a:p>
        </p:txBody>
      </p:sp>
      <p:sp>
        <p:nvSpPr>
          <p:cNvPr id="3" name="Footer Placeholder 2"/>
          <p:cNvSpPr>
            <a:spLocks noGrp="1"/>
          </p:cNvSpPr>
          <p:nvPr>
            <p:ph type="ftr" sz="quarter" idx="11"/>
          </p:nvPr>
        </p:nvSpPr>
        <p:spPr/>
        <p:txBody>
          <a:bodyPr/>
          <a:lstStyle/>
          <a:p>
            <a:r>
              <a:rPr lang="en-US" dirty="0" smtClean="0"/>
              <a:t>Athanasius the Great</a:t>
            </a:r>
            <a:endParaRPr lang="en-US" dirty="0"/>
          </a:p>
        </p:txBody>
      </p:sp>
      <p:sp>
        <p:nvSpPr>
          <p:cNvPr id="4" name="Slide Number Placeholder 3"/>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1367758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62F47D-E9E5-4842-B650-580F38FFB9BA}"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4255075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D368AA-7FCB-4D8F-805C-2077BA3D082D}"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762031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E0B778-0552-4F25-92B4-0E63280A26CA}"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3457789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AB0232-A49F-495E-B819-6717E5CAF48C}"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51776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409C00-7191-4954-9FD7-961F1FB89408}"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670973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441244-D2B1-4B47-AA44-70D8DD66E7EC}"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3296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B0D7B-E4B2-4DEC-B044-8A9714B92BC6}"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51929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116789-3E97-489D-A6B0-632E59A44A46}"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194961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8F6D9D-37C7-409F-951E-4795676C8F07}"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4884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EE452EC-41CF-4A3E-B86D-608AF1DB900B}" type="datetime1">
              <a:rPr lang="en-US" smtClean="0"/>
              <a:t>6/21/2016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smtClean="0"/>
              <a:t>Athanasius the Great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052053C-7D8D-47CA-9CDF-E0DD4A3C3061}" type="slidenum">
              <a:rPr lang="en-US" smtClean="0"/>
              <a:t>‹#›</a:t>
            </a:fld>
            <a:endParaRPr lang="en-US" dirty="0"/>
          </a:p>
        </p:txBody>
      </p:sp>
    </p:spTree>
    <p:extLst>
      <p:ext uri="{BB962C8B-B14F-4D97-AF65-F5344CB8AC3E}">
        <p14:creationId xmlns:p14="http://schemas.microsoft.com/office/powerpoint/2010/main" val="2676922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4.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5.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8.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9.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12.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13.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png"/><Relationship Id="rId5" Type="http://schemas.openxmlformats.org/officeDocument/2006/relationships/image" Target="../media/image14.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png"/><Relationship Id="rId5" Type="http://schemas.openxmlformats.org/officeDocument/2006/relationships/image" Target="../media/image15.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png"/><Relationship Id="rId5" Type="http://schemas.openxmlformats.org/officeDocument/2006/relationships/image" Target="../media/image16.jp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dirty="0" smtClean="0">
                <a:solidFill>
                  <a:srgbClr val="FF0000"/>
                </a:solidFill>
              </a:rPr>
              <a:t>The Life of Athanasius</a:t>
            </a:r>
            <a:br>
              <a:rPr lang="en-US" dirty="0" smtClean="0">
                <a:solidFill>
                  <a:srgbClr val="FF0000"/>
                </a:solidFill>
              </a:rPr>
            </a:br>
            <a:r>
              <a:rPr lang="en-US" dirty="0" smtClean="0">
                <a:solidFill>
                  <a:srgbClr val="FF0000"/>
                </a:solidFill>
              </a:rPr>
              <a:t>Module 2A</a:t>
            </a:r>
            <a:endParaRPr lang="en-US" dirty="0">
              <a:solidFill>
                <a:srgbClr val="FF0000"/>
              </a:solidFill>
            </a:endParaRPr>
          </a:p>
        </p:txBody>
      </p:sp>
      <p:sp>
        <p:nvSpPr>
          <p:cNvPr id="3" name="Subtitle 2"/>
          <p:cNvSpPr>
            <a:spLocks noGrp="1"/>
          </p:cNvSpPr>
          <p:nvPr>
            <p:ph type="subTitle" idx="1"/>
          </p:nvPr>
        </p:nvSpPr>
        <p:spPr/>
        <p:txBody>
          <a:bodyPr>
            <a:normAutofit fontScale="62500" lnSpcReduction="20000"/>
          </a:bodyPr>
          <a:lstStyle/>
          <a:p>
            <a:r>
              <a:rPr lang="en-US" dirty="0" smtClean="0"/>
              <a:t>St Mary Byzantine Catholic Church</a:t>
            </a:r>
          </a:p>
          <a:p>
            <a:r>
              <a:rPr lang="en-US" dirty="0" smtClean="0"/>
              <a:t>Adult Education Series</a:t>
            </a:r>
          </a:p>
          <a:p>
            <a:endParaRPr lang="en-US" dirty="0" smtClean="0"/>
          </a:p>
          <a:p>
            <a:r>
              <a:rPr lang="en-US" dirty="0" smtClean="0"/>
              <a:t>Rev. Deacon Mark Koscinski CPA D.Litt. </a:t>
            </a:r>
            <a:endParaRPr lang="en-US" dirty="0"/>
          </a:p>
        </p:txBody>
      </p:sp>
      <p:sp>
        <p:nvSpPr>
          <p:cNvPr id="4" name="Date Placeholder 3"/>
          <p:cNvSpPr>
            <a:spLocks noGrp="1"/>
          </p:cNvSpPr>
          <p:nvPr>
            <p:ph type="dt" sz="half" idx="10"/>
          </p:nvPr>
        </p:nvSpPr>
        <p:spPr/>
        <p:txBody>
          <a:bodyPr/>
          <a:lstStyle/>
          <a:p>
            <a:fld id="{85517BD6-7EAF-4FF6-B515-A3E606C558D5}"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1</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66907873"/>
      </p:ext>
    </p:extLst>
  </p:cSld>
  <p:clrMapOvr>
    <a:masterClrMapping/>
  </p:clrMapOvr>
  <mc:AlternateContent xmlns:mc="http://schemas.openxmlformats.org/markup-compatibility/2006" xmlns:p14="http://schemas.microsoft.com/office/powerpoint/2010/main">
    <mc:Choice Requires="p14">
      <p:transition spd="slow" p14:dur="2000" advTm="83757"/>
    </mc:Choice>
    <mc:Fallback xmlns="">
      <p:transition spd="slow" advTm="83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Life of Athanasius</a:t>
            </a:r>
            <a:endParaRPr lang="en-US" dirty="0"/>
          </a:p>
        </p:txBody>
      </p:sp>
      <p:sp>
        <p:nvSpPr>
          <p:cNvPr id="8" name="Content Placeholder 7"/>
          <p:cNvSpPr>
            <a:spLocks noGrp="1"/>
          </p:cNvSpPr>
          <p:nvPr>
            <p:ph sz="half" idx="1"/>
          </p:nvPr>
        </p:nvSpPr>
        <p:spPr/>
        <p:txBody>
          <a:bodyPr>
            <a:normAutofit/>
          </a:bodyPr>
          <a:lstStyle/>
          <a:p>
            <a:r>
              <a:rPr lang="en-US" dirty="0" smtClean="0"/>
              <a:t>Born: 293-298</a:t>
            </a:r>
          </a:p>
          <a:p>
            <a:r>
              <a:rPr lang="en-US" dirty="0" smtClean="0"/>
              <a:t>Ordained deacon: 319</a:t>
            </a:r>
          </a:p>
          <a:p>
            <a:r>
              <a:rPr lang="en-US" dirty="0" smtClean="0"/>
              <a:t>Attends First Ecumenical Council as deacon for Alexander: 325</a:t>
            </a:r>
          </a:p>
          <a:p>
            <a:r>
              <a:rPr lang="en-US" dirty="0" smtClean="0"/>
              <a:t>Elected Bishop of Alexandria in a contested election: 328</a:t>
            </a:r>
          </a:p>
          <a:p>
            <a:r>
              <a:rPr lang="en-US" dirty="0" smtClean="0"/>
              <a:t>Spends 18 years, or over one third of his episcopate in exile. </a:t>
            </a:r>
          </a:p>
          <a:p>
            <a:r>
              <a:rPr lang="en-US" dirty="0" smtClean="0"/>
              <a:t>Tenacious, dogged in belief. </a:t>
            </a:r>
            <a:endParaRPr lang="en-US" dirty="0"/>
          </a:p>
          <a:p>
            <a:r>
              <a:rPr lang="en-US" dirty="0" smtClean="0"/>
              <a:t>Dies: 373</a:t>
            </a:r>
          </a:p>
          <a:p>
            <a:endParaRPr lang="en-US" dirty="0"/>
          </a:p>
        </p:txBody>
      </p:sp>
      <p:sp>
        <p:nvSpPr>
          <p:cNvPr id="4" name="Date Placeholder 3"/>
          <p:cNvSpPr>
            <a:spLocks noGrp="1"/>
          </p:cNvSpPr>
          <p:nvPr>
            <p:ph type="dt" sz="half" idx="10"/>
          </p:nvPr>
        </p:nvSpPr>
        <p:spPr/>
        <p:txBody>
          <a:bodyPr/>
          <a:lstStyle/>
          <a:p>
            <a:fld id="{E4950AD4-FE7B-41D5-8421-37E5416B1C50}" type="datetime1">
              <a:rPr lang="en-US" smtClean="0"/>
              <a:t>6/21/2016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2</a:t>
            </a:fld>
            <a:endParaRPr lang="en-US" dirty="0"/>
          </a:p>
        </p:txBody>
      </p:sp>
      <p:pic>
        <p:nvPicPr>
          <p:cNvPr id="12" name="Content Placeholder 11"/>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bwMode="auto">
          <a:xfrm>
            <a:off x="5240508" y="1661375"/>
            <a:ext cx="3929250" cy="4391434"/>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41457528"/>
      </p:ext>
    </p:extLst>
  </p:cSld>
  <p:clrMapOvr>
    <a:masterClrMapping/>
  </p:clrMapOvr>
  <mc:AlternateContent xmlns:mc="http://schemas.openxmlformats.org/markup-compatibility/2006" xmlns:p14="http://schemas.microsoft.com/office/powerpoint/2010/main">
    <mc:Choice Requires="p14">
      <p:transition spd="slow" p14:dur="2000" advTm="101995"/>
    </mc:Choice>
    <mc:Fallback xmlns="">
      <p:transition spd="slow" advTm="101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Athanasius</a:t>
            </a:r>
            <a:endParaRPr lang="en-US" dirty="0"/>
          </a:p>
        </p:txBody>
      </p:sp>
      <p:sp>
        <p:nvSpPr>
          <p:cNvPr id="3" name="Content Placeholder 2"/>
          <p:cNvSpPr>
            <a:spLocks noGrp="1"/>
          </p:cNvSpPr>
          <p:nvPr>
            <p:ph sz="half" idx="1"/>
          </p:nvPr>
        </p:nvSpPr>
        <p:spPr/>
        <p:txBody>
          <a:bodyPr/>
          <a:lstStyle/>
          <a:p>
            <a:r>
              <a:rPr lang="en-US" dirty="0" smtClean="0"/>
              <a:t>When asked by a monk how God the Father and Jesus could be </a:t>
            </a:r>
            <a:r>
              <a:rPr lang="en-US" dirty="0" smtClean="0"/>
              <a:t>one </a:t>
            </a:r>
            <a:r>
              <a:rPr lang="en-US" dirty="0" smtClean="0"/>
              <a:t>God…</a:t>
            </a:r>
          </a:p>
          <a:p>
            <a:r>
              <a:rPr lang="en-US" dirty="0" smtClean="0"/>
              <a:t>He responds:  Like two eyes, one vision.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638800" y="3358356"/>
            <a:ext cx="3086100" cy="1485900"/>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3</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05561027"/>
      </p:ext>
    </p:extLst>
  </p:cSld>
  <p:clrMapOvr>
    <a:masterClrMapping/>
  </p:clrMapOvr>
  <mc:AlternateContent xmlns:mc="http://schemas.openxmlformats.org/markup-compatibility/2006" xmlns:p14="http://schemas.microsoft.com/office/powerpoint/2010/main">
    <mc:Choice Requires="p14">
      <p:transition spd="slow" p14:dur="2000" advTm="38267"/>
    </mc:Choice>
    <mc:Fallback xmlns="">
      <p:transition spd="slow" advTm="38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Athanasius</a:t>
            </a:r>
            <a:endParaRPr lang="en-US" dirty="0"/>
          </a:p>
        </p:txBody>
      </p:sp>
      <p:sp>
        <p:nvSpPr>
          <p:cNvPr id="3" name="Content Placeholder 2"/>
          <p:cNvSpPr>
            <a:spLocks noGrp="1"/>
          </p:cNvSpPr>
          <p:nvPr>
            <p:ph sz="half" idx="1"/>
          </p:nvPr>
        </p:nvSpPr>
        <p:spPr/>
        <p:txBody>
          <a:bodyPr/>
          <a:lstStyle/>
          <a:p>
            <a:r>
              <a:rPr lang="en-US" dirty="0" smtClean="0"/>
              <a:t>Not as pithy as St. Patrick using the shamrock to explain the Trinity, but pretty quick nonetheless.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358893" y="2160589"/>
            <a:ext cx="3692480" cy="3880772"/>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4</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86115618"/>
      </p:ext>
    </p:extLst>
  </p:cSld>
  <p:clrMapOvr>
    <a:masterClrMapping/>
  </p:clrMapOvr>
  <mc:AlternateContent xmlns:mc="http://schemas.openxmlformats.org/markup-compatibility/2006" xmlns:p14="http://schemas.microsoft.com/office/powerpoint/2010/main">
    <mc:Choice Requires="p14">
      <p:transition spd="slow" p14:dur="2000" advTm="19507"/>
    </mc:Choice>
    <mc:Fallback xmlns="">
      <p:transition spd="slow" advTm="195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Saint or Sinner?</a:t>
            </a:r>
            <a:endParaRPr lang="en-US" dirty="0"/>
          </a:p>
        </p:txBody>
      </p:sp>
      <p:sp>
        <p:nvSpPr>
          <p:cNvPr id="3" name="Content Placeholder 2"/>
          <p:cNvSpPr>
            <a:spLocks noGrp="1"/>
          </p:cNvSpPr>
          <p:nvPr>
            <p:ph sz="half" idx="1"/>
          </p:nvPr>
        </p:nvSpPr>
        <p:spPr/>
        <p:txBody>
          <a:bodyPr/>
          <a:lstStyle/>
          <a:p>
            <a:r>
              <a:rPr lang="en-US" dirty="0" smtClean="0"/>
              <a:t>Accused of murder</a:t>
            </a:r>
          </a:p>
          <a:p>
            <a:r>
              <a:rPr lang="en-US" dirty="0" smtClean="0"/>
              <a:t>Accused of rape</a:t>
            </a:r>
          </a:p>
          <a:p>
            <a:r>
              <a:rPr lang="en-US" dirty="0" smtClean="0"/>
              <a:t>Accused of halting grain shipments</a:t>
            </a:r>
          </a:p>
          <a:p>
            <a:r>
              <a:rPr lang="en-US" dirty="0" smtClean="0"/>
              <a:t>Accused of destroying sacred vessels.</a:t>
            </a:r>
          </a:p>
          <a:p>
            <a:r>
              <a:rPr lang="en-US" dirty="0" smtClean="0"/>
              <a:t>Accused of using thugs to secure his election as bishop.</a:t>
            </a:r>
          </a:p>
          <a:p>
            <a:pPr marL="0" indent="0">
              <a:buNone/>
            </a:pPr>
            <a:endParaRPr lang="en-US" dirty="0" smtClean="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41131" y="2160588"/>
            <a:ext cx="3881437" cy="3881437"/>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5</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60936402"/>
      </p:ext>
    </p:extLst>
  </p:cSld>
  <p:clrMapOvr>
    <a:masterClrMapping/>
  </p:clrMapOvr>
  <mc:AlternateContent xmlns:mc="http://schemas.openxmlformats.org/markup-compatibility/2006" xmlns:p14="http://schemas.microsoft.com/office/powerpoint/2010/main">
    <mc:Choice Requires="p14">
      <p:transition spd="slow" p14:dur="2000" advTm="65803"/>
    </mc:Choice>
    <mc:Fallback xmlns="">
      <p:transition spd="slow" advTm="65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Exiles</a:t>
            </a:r>
            <a:endParaRPr lang="en-US" dirty="0"/>
          </a:p>
        </p:txBody>
      </p:sp>
      <p:sp>
        <p:nvSpPr>
          <p:cNvPr id="3" name="Content Placeholder 2"/>
          <p:cNvSpPr>
            <a:spLocks noGrp="1"/>
          </p:cNvSpPr>
          <p:nvPr>
            <p:ph sz="half" idx="1"/>
          </p:nvPr>
        </p:nvSpPr>
        <p:spPr/>
        <p:txBody>
          <a:bodyPr/>
          <a:lstStyle/>
          <a:p>
            <a:r>
              <a:rPr lang="en-US" dirty="0" smtClean="0"/>
              <a:t>Exiled five times. </a:t>
            </a:r>
          </a:p>
          <a:p>
            <a:r>
              <a:rPr lang="en-US" dirty="0" smtClean="0"/>
              <a:t>First exile was under Constantine for threatening to halt grain shipments</a:t>
            </a:r>
          </a:p>
          <a:p>
            <a:r>
              <a:rPr lang="en-US" dirty="0" smtClean="0"/>
              <a:t>Also exiled by Julian for resisting the ban on Christians teaching of classics. </a:t>
            </a:r>
          </a:p>
          <a:p>
            <a:r>
              <a:rPr lang="en-US" dirty="0" smtClean="0"/>
              <a:t>In short, Athanasius was a general pain to all of the emperors</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155929" y="1930400"/>
            <a:ext cx="4219892" cy="4341812"/>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6</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89600909"/>
      </p:ext>
    </p:extLst>
  </p:cSld>
  <p:clrMapOvr>
    <a:masterClrMapping/>
  </p:clrMapOvr>
  <mc:AlternateContent xmlns:mc="http://schemas.openxmlformats.org/markup-compatibility/2006" xmlns:p14="http://schemas.microsoft.com/office/powerpoint/2010/main">
    <mc:Choice Requires="p14">
      <p:transition spd="slow" p14:dur="2000" advTm="163476"/>
    </mc:Choice>
    <mc:Fallback xmlns="">
      <p:transition spd="slow" advTm="163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Exiles</a:t>
            </a:r>
            <a:endParaRPr lang="en-US" dirty="0"/>
          </a:p>
        </p:txBody>
      </p:sp>
      <p:sp>
        <p:nvSpPr>
          <p:cNvPr id="3" name="Content Placeholder 2"/>
          <p:cNvSpPr>
            <a:spLocks noGrp="1"/>
          </p:cNvSpPr>
          <p:nvPr>
            <p:ph sz="half" idx="1"/>
          </p:nvPr>
        </p:nvSpPr>
        <p:spPr/>
        <p:txBody>
          <a:bodyPr/>
          <a:lstStyle/>
          <a:p>
            <a:r>
              <a:rPr lang="en-US" dirty="0" smtClean="0"/>
              <a:t>First Exile: 336-337</a:t>
            </a:r>
          </a:p>
          <a:p>
            <a:r>
              <a:rPr lang="en-US" dirty="0" smtClean="0"/>
              <a:t>Second Exile:  339-346</a:t>
            </a:r>
          </a:p>
          <a:p>
            <a:r>
              <a:rPr lang="en-US" dirty="0" smtClean="0"/>
              <a:t>Third Exile: 356-361</a:t>
            </a:r>
          </a:p>
          <a:p>
            <a:r>
              <a:rPr lang="en-US" dirty="0" smtClean="0"/>
              <a:t>Fourth Exile 362</a:t>
            </a:r>
          </a:p>
          <a:p>
            <a:r>
              <a:rPr lang="en-US" dirty="0" smtClean="0"/>
              <a:t>Fifth Exile: 365</a:t>
            </a:r>
            <a:endParaRPr lang="en-US" dirty="0"/>
          </a:p>
        </p:txBody>
      </p:sp>
      <p:sp>
        <p:nvSpPr>
          <p:cNvPr id="4" name="Content Placeholder 3"/>
          <p:cNvSpPr>
            <a:spLocks noGrp="1"/>
          </p:cNvSpPr>
          <p:nvPr>
            <p:ph sz="half" idx="2"/>
          </p:nvPr>
        </p:nvSpPr>
        <p:spPr/>
        <p:txBody>
          <a:bodyPr/>
          <a:lstStyle/>
          <a:p>
            <a:r>
              <a:rPr lang="en-US" dirty="0" smtClean="0"/>
              <a:t>First Exile: Threatened to stop corn shipments.  </a:t>
            </a:r>
          </a:p>
          <a:p>
            <a:r>
              <a:rPr lang="en-US" dirty="0" smtClean="0"/>
              <a:t>Second Exile:  Pope Julius asks why he was not allowed to pass judgment</a:t>
            </a:r>
          </a:p>
          <a:p>
            <a:r>
              <a:rPr lang="en-US" dirty="0" smtClean="0"/>
              <a:t>Third Exile:  Writes Life of Antony</a:t>
            </a:r>
          </a:p>
          <a:p>
            <a:r>
              <a:rPr lang="en-US" dirty="0" smtClean="0"/>
              <a:t>Fourth Exile:  Exiled by Julian the Apostate</a:t>
            </a:r>
          </a:p>
          <a:p>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7</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5287887"/>
      </p:ext>
    </p:extLst>
  </p:cSld>
  <p:clrMapOvr>
    <a:masterClrMapping/>
  </p:clrMapOvr>
  <mc:AlternateContent xmlns:mc="http://schemas.openxmlformats.org/markup-compatibility/2006" xmlns:p14="http://schemas.microsoft.com/office/powerpoint/2010/main">
    <mc:Choice Requires="p14">
      <p:transition spd="slow" p14:dur="2000" advTm="151855"/>
    </mc:Choice>
    <mc:Fallback xmlns="">
      <p:transition spd="slow" advTm="151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Alexander of Alexandria</a:t>
            </a:r>
            <a:endParaRPr lang="en-US" dirty="0"/>
          </a:p>
        </p:txBody>
      </p:sp>
      <p:sp>
        <p:nvSpPr>
          <p:cNvPr id="3" name="Content Placeholder 2"/>
          <p:cNvSpPr>
            <a:spLocks noGrp="1"/>
          </p:cNvSpPr>
          <p:nvPr>
            <p:ph sz="half" idx="1"/>
          </p:nvPr>
        </p:nvSpPr>
        <p:spPr/>
        <p:txBody>
          <a:bodyPr/>
          <a:lstStyle/>
          <a:p>
            <a:r>
              <a:rPr lang="en-US" dirty="0" smtClean="0"/>
              <a:t>Legend has him seeing Athanasius performing a </a:t>
            </a:r>
            <a:r>
              <a:rPr lang="en-US" dirty="0" smtClean="0"/>
              <a:t>baptism when Athanasius was but a child. </a:t>
            </a:r>
          </a:p>
          <a:p>
            <a:r>
              <a:rPr lang="en-US" dirty="0" smtClean="0"/>
              <a:t>Opponent </a:t>
            </a:r>
            <a:r>
              <a:rPr lang="en-US" dirty="0" smtClean="0"/>
              <a:t>of Meletius and Meletianism</a:t>
            </a:r>
          </a:p>
          <a:p>
            <a:r>
              <a:rPr lang="en-US" dirty="0" smtClean="0"/>
              <a:t>Opponent of Arius and Arianism. </a:t>
            </a:r>
          </a:p>
          <a:p>
            <a:r>
              <a:rPr lang="en-US" dirty="0" smtClean="0"/>
              <a:t>Predecessor to Athanasius as the archbishop of Alexandria. </a:t>
            </a:r>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284094" y="2160589"/>
            <a:ext cx="3795512" cy="3881434"/>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8</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27696610"/>
      </p:ext>
    </p:extLst>
  </p:cSld>
  <p:clrMapOvr>
    <a:masterClrMapping/>
  </p:clrMapOvr>
  <mc:AlternateContent xmlns:mc="http://schemas.openxmlformats.org/markup-compatibility/2006" xmlns:p14="http://schemas.microsoft.com/office/powerpoint/2010/main">
    <mc:Choice Requires="p14">
      <p:transition spd="slow" p14:dur="2000" advTm="133101"/>
    </mc:Choice>
    <mc:Fallback xmlns="">
      <p:transition spd="slow" advTm="133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Accused of Irregular Consecration</a:t>
            </a:r>
            <a:endParaRPr lang="en-US" dirty="0"/>
          </a:p>
        </p:txBody>
      </p:sp>
      <p:sp>
        <p:nvSpPr>
          <p:cNvPr id="3" name="Content Placeholder 2"/>
          <p:cNvSpPr>
            <a:spLocks noGrp="1"/>
          </p:cNvSpPr>
          <p:nvPr>
            <p:ph sz="half" idx="1"/>
          </p:nvPr>
        </p:nvSpPr>
        <p:spPr/>
        <p:txBody>
          <a:bodyPr/>
          <a:lstStyle/>
          <a:p>
            <a:r>
              <a:rPr lang="en-US" dirty="0" smtClean="0"/>
              <a:t>Athanasius was elected bishop May 21, 328.  </a:t>
            </a:r>
          </a:p>
          <a:p>
            <a:r>
              <a:rPr lang="en-US" dirty="0" smtClean="0"/>
              <a:t>Dashed the hopes for peace in the Egyptian Church</a:t>
            </a:r>
          </a:p>
          <a:p>
            <a:r>
              <a:rPr lang="en-US" dirty="0" smtClean="0"/>
              <a:t>He was intransigent on matters of doctrine</a:t>
            </a:r>
          </a:p>
          <a:p>
            <a:r>
              <a:rPr lang="en-US" dirty="0" smtClean="0"/>
              <a:t>Philostorgius the historian says the consecration happened in a dark part of the Cathedral with only two bishops ordaining Athanasius</a:t>
            </a:r>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682721" y="2160588"/>
            <a:ext cx="2998258" cy="3881437"/>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9</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46669300"/>
      </p:ext>
    </p:extLst>
  </p:cSld>
  <p:clrMapOvr>
    <a:masterClrMapping/>
  </p:clrMapOvr>
  <mc:AlternateContent xmlns:mc="http://schemas.openxmlformats.org/markup-compatibility/2006" xmlns:p14="http://schemas.microsoft.com/office/powerpoint/2010/main">
    <mc:Choice Requires="p14">
      <p:transition spd="slow" p14:dur="2000" advTm="171848"/>
    </mc:Choice>
    <mc:Fallback xmlns="">
      <p:transition spd="slow" advTm="171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Magic</a:t>
            </a:r>
            <a:endParaRPr lang="en-US" dirty="0"/>
          </a:p>
        </p:txBody>
      </p:sp>
      <p:sp>
        <p:nvSpPr>
          <p:cNvPr id="8" name="Text Placeholder 7"/>
          <p:cNvSpPr>
            <a:spLocks noGrp="1"/>
          </p:cNvSpPr>
          <p:nvPr>
            <p:ph type="body" idx="1"/>
          </p:nvPr>
        </p:nvSpPr>
        <p:spPr/>
        <p:txBody>
          <a:bodyPr/>
          <a:lstStyle/>
          <a:p>
            <a:r>
              <a:rPr lang="en-US" dirty="0" smtClean="0"/>
              <a:t>Chapter 79—Life of Antony</a:t>
            </a:r>
            <a:endParaRPr lang="en-US" dirty="0"/>
          </a:p>
        </p:txBody>
      </p:sp>
      <p:sp>
        <p:nvSpPr>
          <p:cNvPr id="9" name="Content Placeholder 8"/>
          <p:cNvSpPr>
            <a:spLocks noGrp="1"/>
          </p:cNvSpPr>
          <p:nvPr>
            <p:ph sz="half" idx="2"/>
          </p:nvPr>
        </p:nvSpPr>
        <p:spPr/>
        <p:txBody>
          <a:bodyPr/>
          <a:lstStyle/>
          <a:p>
            <a:r>
              <a:rPr lang="en-US" dirty="0" smtClean="0"/>
              <a:t>Tell us, where are your oracles now? </a:t>
            </a:r>
          </a:p>
          <a:p>
            <a:r>
              <a:rPr lang="en-US" dirty="0" smtClean="0"/>
              <a:t>Where are you incantations?</a:t>
            </a:r>
            <a:endParaRPr lang="en-US" dirty="0"/>
          </a:p>
        </p:txBody>
      </p:sp>
      <p:sp>
        <p:nvSpPr>
          <p:cNvPr id="10" name="Text Placeholder 9"/>
          <p:cNvSpPr>
            <a:spLocks noGrp="1"/>
          </p:cNvSpPr>
          <p:nvPr>
            <p:ph type="body" sz="quarter" idx="3"/>
          </p:nvPr>
        </p:nvSpPr>
        <p:spPr/>
        <p:txBody>
          <a:bodyPr/>
          <a:lstStyle/>
          <a:p>
            <a:r>
              <a:rPr lang="en-US" dirty="0" smtClean="0"/>
              <a:t>Icon of St. Antony</a:t>
            </a:r>
            <a:endParaRPr lang="en-US" dirty="0"/>
          </a:p>
        </p:txBody>
      </p:sp>
      <p:pic>
        <p:nvPicPr>
          <p:cNvPr id="12" name="Content Placeholder 11"/>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5906865" y="2736850"/>
            <a:ext cx="2548382" cy="3305175"/>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10</a:t>
            </a:fld>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6509610"/>
      </p:ext>
    </p:extLst>
  </p:cSld>
  <p:clrMapOvr>
    <a:masterClrMapping/>
  </p:clrMapOvr>
  <mc:AlternateContent xmlns:mc="http://schemas.openxmlformats.org/markup-compatibility/2006" xmlns:p14="http://schemas.microsoft.com/office/powerpoint/2010/main">
    <mc:Choice Requires="p14">
      <p:transition spd="slow" p14:dur="2000" advTm="75373"/>
    </mc:Choice>
    <mc:Fallback xmlns="">
      <p:transition spd="slow" advTm="75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Popular Manifestations of the Belief in Egyptian Magic</a:t>
            </a:r>
            <a:endParaRPr lang="en-US" dirty="0"/>
          </a:p>
        </p:txBody>
      </p:sp>
      <p:sp>
        <p:nvSpPr>
          <p:cNvPr id="3" name="Text Placeholder 2"/>
          <p:cNvSpPr>
            <a:spLocks noGrp="1"/>
          </p:cNvSpPr>
          <p:nvPr>
            <p:ph type="body" idx="1"/>
          </p:nvPr>
        </p:nvSpPr>
        <p:spPr/>
        <p:txBody>
          <a:bodyPr/>
          <a:lstStyle/>
          <a:p>
            <a:r>
              <a:rPr lang="en-US" dirty="0" smtClean="0"/>
              <a:t>Aaron vs the Pharaoh</a:t>
            </a:r>
            <a:endParaRPr lang="en-US" dirty="0"/>
          </a:p>
        </p:txBody>
      </p:sp>
      <p:pic>
        <p:nvPicPr>
          <p:cNvPr id="10" name="Content Placeholder 9"/>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604484" y="2736850"/>
            <a:ext cx="2328231" cy="3305175"/>
          </a:xfrm>
        </p:spPr>
      </p:pic>
      <p:sp>
        <p:nvSpPr>
          <p:cNvPr id="5" name="Text Placeholder 4"/>
          <p:cNvSpPr>
            <a:spLocks noGrp="1"/>
          </p:cNvSpPr>
          <p:nvPr>
            <p:ph type="body" sz="quarter" idx="3"/>
          </p:nvPr>
        </p:nvSpPr>
        <p:spPr/>
        <p:txBody>
          <a:bodyPr/>
          <a:lstStyle/>
          <a:p>
            <a:r>
              <a:rPr lang="en-US" dirty="0" smtClean="0"/>
              <a:t>Dr. Fate</a:t>
            </a:r>
            <a:endParaRPr lang="en-US" dirty="0"/>
          </a:p>
        </p:txBody>
      </p:sp>
      <p:pic>
        <p:nvPicPr>
          <p:cNvPr id="11" name="Content Placeholder 10"/>
          <p:cNvPicPr>
            <a:picLocks noGrp="1" noChangeAspect="1"/>
          </p:cNvPicPr>
          <p:nvPr>
            <p:ph sz="quarter" idx="4"/>
          </p:nvPr>
        </p:nvPicPr>
        <p:blipFill>
          <a:blip r:embed="rId6">
            <a:extLst>
              <a:ext uri="{28A0092B-C50C-407E-A947-70E740481C1C}">
                <a14:useLocalDpi xmlns:a14="http://schemas.microsoft.com/office/drawing/2010/main" val="0"/>
              </a:ext>
            </a:extLst>
          </a:blip>
          <a:stretch>
            <a:fillRect/>
          </a:stretch>
        </p:blipFill>
        <p:spPr>
          <a:xfrm>
            <a:off x="4398838" y="2736850"/>
            <a:ext cx="5152216" cy="3174553"/>
          </a:xfrm>
        </p:spPr>
      </p:pic>
      <p:sp>
        <p:nvSpPr>
          <p:cNvPr id="7" name="Date Placeholder 6"/>
          <p:cNvSpPr>
            <a:spLocks noGrp="1"/>
          </p:cNvSpPr>
          <p:nvPr>
            <p:ph type="dt" sz="half" idx="10"/>
          </p:nvPr>
        </p:nvSpPr>
        <p:spPr/>
        <p:txBody>
          <a:bodyPr/>
          <a:lstStyle/>
          <a:p>
            <a:fld id="{3ECFC5F4-9AC0-4B0F-9259-A904829B07B9}" type="datetime1">
              <a:rPr lang="en-US" smtClean="0"/>
              <a:t>6/21/2016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1052053C-7D8D-47CA-9CDF-E0DD4A3C3061}" type="slidenum">
              <a:rPr lang="en-US" smtClean="0"/>
              <a:t>11</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01325978"/>
      </p:ext>
    </p:extLst>
  </p:cSld>
  <p:clrMapOvr>
    <a:masterClrMapping/>
  </p:clrMapOvr>
  <mc:AlternateContent xmlns:mc="http://schemas.openxmlformats.org/markup-compatibility/2006" xmlns:p14="http://schemas.microsoft.com/office/powerpoint/2010/main">
    <mc:Choice Requires="p14">
      <p:transition spd="slow" p14:dur="2000" advTm="91107"/>
    </mc:Choice>
    <mc:Fallback xmlns="">
      <p:transition spd="slow" advTm="91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Accused of Black Magic</a:t>
            </a:r>
            <a:endParaRPr lang="en-US" dirty="0"/>
          </a:p>
        </p:txBody>
      </p:sp>
      <p:sp>
        <p:nvSpPr>
          <p:cNvPr id="3" name="Content Placeholder 2"/>
          <p:cNvSpPr>
            <a:spLocks noGrp="1"/>
          </p:cNvSpPr>
          <p:nvPr>
            <p:ph sz="half" idx="1"/>
          </p:nvPr>
        </p:nvSpPr>
        <p:spPr/>
        <p:txBody>
          <a:bodyPr/>
          <a:lstStyle/>
          <a:p>
            <a:r>
              <a:rPr lang="en-US" dirty="0" smtClean="0"/>
              <a:t>Black magic was an everyday belief in Egypt. </a:t>
            </a:r>
          </a:p>
          <a:p>
            <a:r>
              <a:rPr lang="en-US" dirty="0" smtClean="0"/>
              <a:t>The most potent talisman was a hand. </a:t>
            </a:r>
          </a:p>
          <a:p>
            <a:r>
              <a:rPr lang="en-US" dirty="0" smtClean="0"/>
              <a:t>Athanasius is accused of mutilating a Meletian bishop to obtain his  hand. </a:t>
            </a:r>
          </a:p>
          <a:p>
            <a:r>
              <a:rPr lang="en-US" dirty="0" smtClean="0"/>
              <a:t>He is then accused of killing him.</a:t>
            </a:r>
          </a:p>
          <a:p>
            <a:r>
              <a:rPr lang="en-US" dirty="0" smtClean="0"/>
              <a:t>A hand is brought forward as evidence against him.  </a:t>
            </a:r>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12</a:t>
            </a:fld>
            <a:endParaRPr lang="en-US" dirty="0"/>
          </a:p>
        </p:txBody>
      </p:sp>
      <p:pic>
        <p:nvPicPr>
          <p:cNvPr id="3074" name="Picture 2" descr="http://www.ucl.ac.uk/news/news-articles/1006/hand_pic.JPG"/>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873052" y="2611638"/>
            <a:ext cx="2617596" cy="2979336"/>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22602923"/>
      </p:ext>
    </p:extLst>
  </p:cSld>
  <p:clrMapOvr>
    <a:masterClrMapping/>
  </p:clrMapOvr>
  <mc:AlternateContent xmlns:mc="http://schemas.openxmlformats.org/markup-compatibility/2006" xmlns:p14="http://schemas.microsoft.com/office/powerpoint/2010/main">
    <mc:Choice Requires="p14">
      <p:transition spd="slow" p14:dur="2000" advTm="48809"/>
    </mc:Choice>
    <mc:Fallback xmlns="">
      <p:transition spd="slow" advTm="48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Trial for Murder</a:t>
            </a:r>
            <a:endParaRPr lang="en-US" dirty="0"/>
          </a:p>
        </p:txBody>
      </p:sp>
      <p:sp>
        <p:nvSpPr>
          <p:cNvPr id="3" name="Content Placeholder 2"/>
          <p:cNvSpPr>
            <a:spLocks noGrp="1"/>
          </p:cNvSpPr>
          <p:nvPr>
            <p:ph sz="half" idx="1"/>
          </p:nvPr>
        </p:nvSpPr>
        <p:spPr/>
        <p:txBody>
          <a:bodyPr/>
          <a:lstStyle/>
          <a:p>
            <a:r>
              <a:rPr lang="en-US" dirty="0" smtClean="0"/>
              <a:t>He is accused of murder. </a:t>
            </a:r>
          </a:p>
          <a:p>
            <a:r>
              <a:rPr lang="en-US" dirty="0" smtClean="0"/>
              <a:t>He is acquitted when he produces the man in court, alive and well.</a:t>
            </a:r>
          </a:p>
          <a:p>
            <a:r>
              <a:rPr lang="en-US" dirty="0" smtClean="0"/>
              <a:t>‘Is this the right Arsenius? Is this the man I murdered? Is this the person these people mutilated?—after his murder?—by cutting off his right hand?</a:t>
            </a:r>
          </a:p>
          <a:p>
            <a:r>
              <a:rPr lang="en-US" dirty="0"/>
              <a:t>Perry Mason and Della Street would be extremely proud of him. </a:t>
            </a:r>
          </a:p>
          <a:p>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31193" y="2160590"/>
            <a:ext cx="4184650" cy="3880770"/>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13</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92229937"/>
      </p:ext>
    </p:extLst>
  </p:cSld>
  <p:clrMapOvr>
    <a:masterClrMapping/>
  </p:clrMapOvr>
  <mc:AlternateContent xmlns:mc="http://schemas.openxmlformats.org/markup-compatibility/2006" xmlns:p14="http://schemas.microsoft.com/office/powerpoint/2010/main">
    <mc:Choice Requires="p14">
      <p:transition spd="slow" p14:dur="2000" advTm="91809"/>
    </mc:Choice>
    <mc:Fallback xmlns="">
      <p:transition spd="slow" advTm="91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Witness Tried to Escape</a:t>
            </a:r>
            <a:endParaRPr lang="en-US" dirty="0"/>
          </a:p>
        </p:txBody>
      </p:sp>
      <p:sp>
        <p:nvSpPr>
          <p:cNvPr id="3" name="Content Placeholder 2"/>
          <p:cNvSpPr>
            <a:spLocks noGrp="1"/>
          </p:cNvSpPr>
          <p:nvPr>
            <p:ph sz="half" idx="1"/>
          </p:nvPr>
        </p:nvSpPr>
        <p:spPr/>
        <p:txBody>
          <a:bodyPr/>
          <a:lstStyle/>
          <a:p>
            <a:r>
              <a:rPr lang="en-US" dirty="0" smtClean="0"/>
              <a:t>Arsenius escaped on a river boat from the other side of the building when they came to get him.</a:t>
            </a:r>
          </a:p>
          <a:p>
            <a:r>
              <a:rPr lang="en-US" dirty="0" smtClean="0"/>
              <a:t>Confessions were extorted from two monks, and </a:t>
            </a:r>
          </a:p>
          <a:p>
            <a:r>
              <a:rPr lang="en-US" dirty="0" smtClean="0"/>
              <a:t>Why?  BECAUSE HE COULDN’T HANDLE THE TRUTH!!</a:t>
            </a:r>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089525" y="1930401"/>
            <a:ext cx="4184650" cy="4122748"/>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14</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69209628"/>
      </p:ext>
    </p:extLst>
  </p:cSld>
  <p:clrMapOvr>
    <a:masterClrMapping/>
  </p:clrMapOvr>
  <mc:AlternateContent xmlns:mc="http://schemas.openxmlformats.org/markup-compatibility/2006" xmlns:p14="http://schemas.microsoft.com/office/powerpoint/2010/main">
    <mc:Choice Requires="p14">
      <p:transition spd="slow" p14:dur="2000" advTm="67757"/>
    </mc:Choice>
    <mc:Fallback xmlns="">
      <p:transition spd="slow" advTm="67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Trial for Raping a Consecrated Virgin</a:t>
            </a:r>
            <a:endParaRPr lang="en-US" dirty="0"/>
          </a:p>
        </p:txBody>
      </p:sp>
      <p:sp>
        <p:nvSpPr>
          <p:cNvPr id="3" name="Content Placeholder 2"/>
          <p:cNvSpPr>
            <a:spLocks noGrp="1"/>
          </p:cNvSpPr>
          <p:nvPr>
            <p:ph sz="half" idx="1"/>
          </p:nvPr>
        </p:nvSpPr>
        <p:spPr/>
        <p:txBody>
          <a:bodyPr/>
          <a:lstStyle/>
          <a:p>
            <a:r>
              <a:rPr lang="en-US" dirty="0" smtClean="0"/>
              <a:t>Athanasius was accused of raping a consecrated virgin. </a:t>
            </a:r>
          </a:p>
          <a:p>
            <a:r>
              <a:rPr lang="en-US" dirty="0" smtClean="0"/>
              <a:t>He was acquitted when she could not identify him in court. </a:t>
            </a:r>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15</a:t>
            </a:fld>
            <a:endParaRPr lang="en-US" dirty="0"/>
          </a:p>
        </p:txBody>
      </p:sp>
      <p:pic>
        <p:nvPicPr>
          <p:cNvPr id="9" name="Content Placeholder 8"/>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bwMode="auto">
          <a:xfrm>
            <a:off x="5296972" y="2160588"/>
            <a:ext cx="3769756" cy="3881437"/>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3712565"/>
      </p:ext>
    </p:extLst>
  </p:cSld>
  <p:clrMapOvr>
    <a:masterClrMapping/>
  </p:clrMapOvr>
  <mc:AlternateContent xmlns:mc="http://schemas.openxmlformats.org/markup-compatibility/2006" xmlns:p14="http://schemas.microsoft.com/office/powerpoint/2010/main">
    <mc:Choice Requires="p14">
      <p:transition spd="slow" p14:dur="2000" advTm="30335"/>
    </mc:Choice>
    <mc:Fallback xmlns="">
      <p:transition spd="slow" advTm="30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Accused of Pillaging Church Vessels and Buildings</a:t>
            </a:r>
            <a:endParaRPr lang="en-US" dirty="0"/>
          </a:p>
        </p:txBody>
      </p:sp>
      <p:sp>
        <p:nvSpPr>
          <p:cNvPr id="3" name="Content Placeholder 2"/>
          <p:cNvSpPr>
            <a:spLocks noGrp="1"/>
          </p:cNvSpPr>
          <p:nvPr>
            <p:ph sz="half" idx="1"/>
          </p:nvPr>
        </p:nvSpPr>
        <p:spPr/>
        <p:txBody>
          <a:bodyPr/>
          <a:lstStyle/>
          <a:p>
            <a:r>
              <a:rPr lang="en-US" dirty="0" smtClean="0"/>
              <a:t>Accused of using thugs to achieve his election. </a:t>
            </a:r>
          </a:p>
          <a:p>
            <a:r>
              <a:rPr lang="en-US" dirty="0" smtClean="0"/>
              <a:t>Accused of using thugs to ransack Arian churches</a:t>
            </a:r>
          </a:p>
          <a:p>
            <a:r>
              <a:rPr lang="en-US" dirty="0" smtClean="0"/>
              <a:t>Accused of not readmitting Arians and Meletians when they are given clemency by the First Ecumenical Council. </a:t>
            </a:r>
          </a:p>
          <a:p>
            <a:r>
              <a:rPr lang="en-US" dirty="0" smtClean="0"/>
              <a:t>IN short, he may not have been a nice guy.</a:t>
            </a:r>
          </a:p>
          <a:p>
            <a:r>
              <a:rPr lang="en-US" dirty="0" smtClean="0"/>
              <a:t>But, he was a man of his time.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089698" y="2160590"/>
            <a:ext cx="4184304" cy="3881434"/>
          </a:xfrm>
        </p:spPr>
      </p:pic>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16</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53774831"/>
      </p:ext>
    </p:extLst>
  </p:cSld>
  <p:clrMapOvr>
    <a:masterClrMapping/>
  </p:clrMapOvr>
  <mc:AlternateContent xmlns:mc="http://schemas.openxmlformats.org/markup-compatibility/2006" xmlns:p14="http://schemas.microsoft.com/office/powerpoint/2010/main">
    <mc:Choice Requires="p14">
      <p:transition spd="slow" p14:dur="2000" advTm="98076"/>
    </mc:Choice>
    <mc:Fallback xmlns="">
      <p:transition spd="slow" advTm="98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Imperial Politics</a:t>
            </a:r>
            <a:endParaRPr lang="en-US" dirty="0"/>
          </a:p>
        </p:txBody>
      </p:sp>
      <p:sp>
        <p:nvSpPr>
          <p:cNvPr id="8" name="Text Placeholder 7"/>
          <p:cNvSpPr>
            <a:spLocks noGrp="1"/>
          </p:cNvSpPr>
          <p:nvPr>
            <p:ph type="body" idx="1"/>
          </p:nvPr>
        </p:nvSpPr>
        <p:spPr/>
        <p:txBody>
          <a:bodyPr/>
          <a:lstStyle/>
          <a:p>
            <a:r>
              <a:rPr lang="en-US" dirty="0" smtClean="0"/>
              <a:t>The Jury is In….</a:t>
            </a:r>
            <a:endParaRPr lang="en-US" dirty="0"/>
          </a:p>
        </p:txBody>
      </p:sp>
      <p:sp>
        <p:nvSpPr>
          <p:cNvPr id="3" name="Content Placeholder 2"/>
          <p:cNvSpPr>
            <a:spLocks noGrp="1"/>
          </p:cNvSpPr>
          <p:nvPr>
            <p:ph sz="half" idx="2"/>
          </p:nvPr>
        </p:nvSpPr>
        <p:spPr/>
        <p:txBody>
          <a:bodyPr/>
          <a:lstStyle/>
          <a:p>
            <a:r>
              <a:rPr lang="en-US" dirty="0" smtClean="0"/>
              <a:t>Athanasius is acquitted from all of these charges.</a:t>
            </a:r>
          </a:p>
          <a:p>
            <a:r>
              <a:rPr lang="en-US" dirty="0" smtClean="0"/>
              <a:t>Where there is smoke though, is there fire? </a:t>
            </a:r>
            <a:endParaRPr lang="en-US" dirty="0"/>
          </a:p>
        </p:txBody>
      </p:sp>
      <p:sp>
        <p:nvSpPr>
          <p:cNvPr id="9" name="Text Placeholder 8"/>
          <p:cNvSpPr>
            <a:spLocks noGrp="1"/>
          </p:cNvSpPr>
          <p:nvPr>
            <p:ph type="body" sz="quarter" idx="3"/>
          </p:nvPr>
        </p:nvSpPr>
        <p:spPr/>
        <p:txBody>
          <a:bodyPr/>
          <a:lstStyle/>
          <a:p>
            <a:r>
              <a:rPr lang="en-US" dirty="0" smtClean="0"/>
              <a:t>The verdict is….</a:t>
            </a:r>
            <a:endParaRPr lang="en-US" dirty="0"/>
          </a:p>
        </p:txBody>
      </p:sp>
      <p:sp>
        <p:nvSpPr>
          <p:cNvPr id="10" name="Content Placeholder 9"/>
          <p:cNvSpPr>
            <a:spLocks noGrp="1"/>
          </p:cNvSpPr>
          <p:nvPr>
            <p:ph sz="quarter" idx="4"/>
          </p:nvPr>
        </p:nvSpPr>
        <p:spPr/>
        <p:txBody>
          <a:bodyPr/>
          <a:lstStyle/>
          <a:p>
            <a:r>
              <a:rPr lang="en-US" dirty="0"/>
              <a:t>Imperial politics could be very rough. </a:t>
            </a:r>
          </a:p>
          <a:p>
            <a:r>
              <a:rPr lang="en-US" dirty="0" smtClean="0"/>
              <a:t>The Church had only stopped being persecuted in the East a decade before. </a:t>
            </a:r>
          </a:p>
          <a:p>
            <a:r>
              <a:rPr lang="en-US" dirty="0" smtClean="0"/>
              <a:t>You cant read today’s era of toleration back into the Fourth Century. </a:t>
            </a:r>
          </a:p>
          <a:p>
            <a:r>
              <a:rPr lang="en-US" dirty="0" smtClean="0"/>
              <a:t>My sense is Athanasius did things to protect himself. </a:t>
            </a:r>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6/21/2016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17</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83820983"/>
      </p:ext>
    </p:extLst>
  </p:cSld>
  <p:clrMapOvr>
    <a:masterClrMapping/>
  </p:clrMapOvr>
  <mc:AlternateContent xmlns:mc="http://schemas.openxmlformats.org/markup-compatibility/2006" xmlns:p14="http://schemas.microsoft.com/office/powerpoint/2010/main">
    <mc:Choice Requires="p14">
      <p:transition spd="slow" p14:dur="2000" advTm="168402"/>
    </mc:Choice>
    <mc:Fallback xmlns="">
      <p:transition spd="slow" advTm="168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1108</TotalTime>
  <Words>2603</Words>
  <Application>Microsoft Office PowerPoint</Application>
  <PresentationFormat>Widescreen</PresentationFormat>
  <Paragraphs>204</Paragraphs>
  <Slides>17</Slides>
  <Notes>17</Notes>
  <HiddenSlides>0</HiddenSlides>
  <MMClips>17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Trebuchet MS</vt:lpstr>
      <vt:lpstr>Wingdings 3</vt:lpstr>
      <vt:lpstr>Facet</vt:lpstr>
      <vt:lpstr>Athanasius the Great The Life of Athanasius Module 2A</vt:lpstr>
      <vt:lpstr>The Life of Athanasius</vt:lpstr>
      <vt:lpstr>Athanasius</vt:lpstr>
      <vt:lpstr>Athanasius</vt:lpstr>
      <vt:lpstr>Saint or Sinner?</vt:lpstr>
      <vt:lpstr>Exiles</vt:lpstr>
      <vt:lpstr>Exiles</vt:lpstr>
      <vt:lpstr>Alexander of Alexandria</vt:lpstr>
      <vt:lpstr>Accused of Irregular Consecration</vt:lpstr>
      <vt:lpstr>Black Magic</vt:lpstr>
      <vt:lpstr>Popular Manifestations of the Belief in Egyptian Magic</vt:lpstr>
      <vt:lpstr>Accused of Black Magic</vt:lpstr>
      <vt:lpstr>On Trial for Murder</vt:lpstr>
      <vt:lpstr>The Witness Tried to Escape</vt:lpstr>
      <vt:lpstr>On Trial for Raping a Consecrated Virgin</vt:lpstr>
      <vt:lpstr>Accused of Pillaging Church Vessels and Buildings</vt:lpstr>
      <vt:lpstr>Imperial Politics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The Life of Athanasius</dc:title>
  <dc:creator>Mark Koscinski</dc:creator>
  <cp:lastModifiedBy>Mark Koscinski</cp:lastModifiedBy>
  <cp:revision>37</cp:revision>
  <cp:lastPrinted>2016-04-02T12:19:24Z</cp:lastPrinted>
  <dcterms:created xsi:type="dcterms:W3CDTF">2016-03-31T22:44:52Z</dcterms:created>
  <dcterms:modified xsi:type="dcterms:W3CDTF">2016-06-21T15:06:10Z</dcterms:modified>
</cp:coreProperties>
</file>