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3"/>
  </p:notesMasterIdLst>
  <p:sldIdLst>
    <p:sldId id="256" r:id="rId2"/>
    <p:sldId id="257" r:id="rId3"/>
    <p:sldId id="271" r:id="rId4"/>
    <p:sldId id="272" r:id="rId5"/>
    <p:sldId id="273" r:id="rId6"/>
    <p:sldId id="274" r:id="rId7"/>
    <p:sldId id="275" r:id="rId8"/>
    <p:sldId id="276" r:id="rId9"/>
    <p:sldId id="260" r:id="rId10"/>
    <p:sldId id="259" r:id="rId11"/>
    <p:sldId id="258" r:id="rId12"/>
    <p:sldId id="261" r:id="rId13"/>
    <p:sldId id="262" r:id="rId14"/>
    <p:sldId id="263" r:id="rId15"/>
    <p:sldId id="264" r:id="rId16"/>
    <p:sldId id="265" r:id="rId17"/>
    <p:sldId id="266" r:id="rId18"/>
    <p:sldId id="267" r:id="rId19"/>
    <p:sldId id="268" r:id="rId20"/>
    <p:sldId id="269" r:id="rId21"/>
    <p:sldId id="270" r:id="rId22"/>
  </p:sldIdLst>
  <p:sldSz cx="12192000" cy="6858000"/>
  <p:notesSz cx="6858000" cy="91011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EF376B7-CE7E-4E13-BE21-534B82345202}">
          <p14:sldIdLst>
            <p14:sldId id="256"/>
          </p14:sldIdLst>
        </p14:section>
        <p14:section name="Prologue" id="{ECC7759D-93BE-4A49-B7E1-C48F6758925A}">
          <p14:sldIdLst>
            <p14:sldId id="257"/>
          </p14:sldIdLst>
        </p14:section>
        <p14:section name="Meletius" id="{515F97A6-46A9-474F-B3CC-2B119D31CE4A}">
          <p14:sldIdLst>
            <p14:sldId id="271"/>
            <p14:sldId id="272"/>
            <p14:sldId id="273"/>
            <p14:sldId id="274"/>
            <p14:sldId id="275"/>
            <p14:sldId id="276"/>
          </p14:sldIdLst>
        </p14:section>
        <p14:section name="Arius and Arianism" id="{CB0B1E30-48F3-495D-8878-AD06DC3A04D1}">
          <p14:sldIdLst>
            <p14:sldId id="260"/>
            <p14:sldId id="259"/>
            <p14:sldId id="258"/>
            <p14:sldId id="261"/>
            <p14:sldId id="262"/>
            <p14:sldId id="263"/>
            <p14:sldId id="264"/>
            <p14:sldId id="265"/>
            <p14:sldId id="266"/>
            <p14:sldId id="267"/>
            <p14:sldId id="268"/>
            <p14:sldId id="269"/>
            <p14:sldId id="2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94434" autoAdjust="0"/>
  </p:normalViewPr>
  <p:slideViewPr>
    <p:cSldViewPr snapToGrid="0">
      <p:cViewPr varScale="1">
        <p:scale>
          <a:sx n="70" d="100"/>
          <a:sy n="70" d="100"/>
        </p:scale>
        <p:origin x="618" y="72"/>
      </p:cViewPr>
      <p:guideLst/>
    </p:cSldViewPr>
  </p:slideViewPr>
  <p:notesTextViewPr>
    <p:cViewPr>
      <p:scale>
        <a:sx n="1" d="1"/>
        <a:sy n="1" d="1"/>
      </p:scale>
      <p:origin x="0" y="0"/>
    </p:cViewPr>
  </p:notesTextViewPr>
  <p:notesViewPr>
    <p:cSldViewPr snapToGrid="0">
      <p:cViewPr varScale="1">
        <p:scale>
          <a:sx n="57" d="100"/>
          <a:sy n="57" d="100"/>
        </p:scale>
        <p:origin x="283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66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6638"/>
          </a:xfrm>
          <a:prstGeom prst="rect">
            <a:avLst/>
          </a:prstGeom>
        </p:spPr>
        <p:txBody>
          <a:bodyPr vert="horz" lIns="91440" tIns="45720" rIns="91440" bIns="45720" rtlCol="0"/>
          <a:lstStyle>
            <a:lvl1pPr algn="r">
              <a:defRPr sz="1200"/>
            </a:lvl1pPr>
          </a:lstStyle>
          <a:p>
            <a:fld id="{28DC8A31-A8D0-407F-A0CD-77A26EBF1CFA}" type="datetimeFigureOut">
              <a:rPr lang="en-US" smtClean="0"/>
              <a:t>4/5/2016</a:t>
            </a:fld>
            <a:endParaRPr lang="en-US" dirty="0"/>
          </a:p>
        </p:txBody>
      </p:sp>
      <p:sp>
        <p:nvSpPr>
          <p:cNvPr id="4" name="Slide Image Placeholder 3"/>
          <p:cNvSpPr>
            <a:spLocks noGrp="1" noRot="1" noChangeAspect="1"/>
          </p:cNvSpPr>
          <p:nvPr>
            <p:ph type="sldImg" idx="2"/>
          </p:nvPr>
        </p:nvSpPr>
        <p:spPr>
          <a:xfrm>
            <a:off x="698500" y="1136650"/>
            <a:ext cx="5461000" cy="30718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79922"/>
            <a:ext cx="5486400" cy="358357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44502"/>
            <a:ext cx="2971800" cy="4566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44502"/>
            <a:ext cx="2971800" cy="456637"/>
          </a:xfrm>
          <a:prstGeom prst="rect">
            <a:avLst/>
          </a:prstGeom>
        </p:spPr>
        <p:txBody>
          <a:bodyPr vert="horz" lIns="91440" tIns="45720" rIns="91440" bIns="45720" rtlCol="0" anchor="b"/>
          <a:lstStyle>
            <a:lvl1pPr algn="r">
              <a:defRPr sz="1200"/>
            </a:lvl1pPr>
          </a:lstStyle>
          <a:p>
            <a:fld id="{FD1234CB-D855-4CE9-BA60-3686203B752C}" type="slidenum">
              <a:rPr lang="en-US" smtClean="0"/>
              <a:t>‹#›</a:t>
            </a:fld>
            <a:endParaRPr lang="en-US" dirty="0"/>
          </a:p>
        </p:txBody>
      </p:sp>
    </p:spTree>
    <p:extLst>
      <p:ext uri="{BB962C8B-B14F-4D97-AF65-F5344CB8AC3E}">
        <p14:creationId xmlns:p14="http://schemas.microsoft.com/office/powerpoint/2010/main" val="1867693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again </a:t>
            </a:r>
            <a:r>
              <a:rPr lang="en-US" dirty="0" smtClean="0"/>
              <a:t>everyone </a:t>
            </a:r>
            <a:r>
              <a:rPr lang="en-US" dirty="0" smtClean="0"/>
              <a:t>and welcome back.   In our last modules, we have discussed some of the highlights—or the low points---depending on how you look at it---of the Life of St. Athanasius.  In this module, we are going to fill in the back story as it were---to describe how these things that happened to St. Athanasius came about. </a:t>
            </a:r>
          </a:p>
          <a:p>
            <a:endParaRPr lang="en-US" dirty="0"/>
          </a:p>
          <a:p>
            <a:r>
              <a:rPr lang="en-US" dirty="0" smtClean="0"/>
              <a:t>More importantly, we are going to discuss some of the more important events in St Athanasius’ combat against Meletianism and Arianism.   These groups were two of the major groups St. </a:t>
            </a:r>
            <a:r>
              <a:rPr lang="en-US" dirty="0" smtClean="0"/>
              <a:t>Athanasius </a:t>
            </a:r>
            <a:r>
              <a:rPr lang="en-US" dirty="0" smtClean="0"/>
              <a:t>has to deal with during his life.  Today, we will look at how the Church attempts to deal with these major problems.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a:t>
            </a:fld>
            <a:endParaRPr lang="en-US" dirty="0"/>
          </a:p>
        </p:txBody>
      </p:sp>
    </p:spTree>
    <p:extLst>
      <p:ext uri="{BB962C8B-B14F-4D97-AF65-F5344CB8AC3E}">
        <p14:creationId xmlns:p14="http://schemas.microsoft.com/office/powerpoint/2010/main" val="806746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first, as a prologue, lets consider the following scenario. . Imagine a time of persecution.   You have in the same </a:t>
            </a:r>
            <a:r>
              <a:rPr lang="en-US" dirty="0" smtClean="0"/>
              <a:t>jail—indeed, </a:t>
            </a:r>
            <a:r>
              <a:rPr lang="en-US" dirty="0" smtClean="0"/>
              <a:t>for two of these men, the same jail cell, the following:   Eusebius of </a:t>
            </a:r>
            <a:r>
              <a:rPr lang="en-US" dirty="0" smtClean="0"/>
              <a:t>Pamphylia, </a:t>
            </a:r>
            <a:r>
              <a:rPr lang="en-US" dirty="0" smtClean="0"/>
              <a:t>who become known as </a:t>
            </a:r>
            <a:r>
              <a:rPr lang="en-US" dirty="0" smtClean="0"/>
              <a:t>Eusebius </a:t>
            </a:r>
            <a:r>
              <a:rPr lang="en-US" dirty="0" smtClean="0"/>
              <a:t>of Caesarea—who becomes the influential advisor to the Emperor Constantine, and his biographer;  Meletius of Lycopolis, a  hard-headed and some would say hard hearted man who does not wish to grant forgiveness to those who apostated during the persecutions;  Arius a priest of the archdiocese of Alexandria, and his bishop, Peter.  If there was ever a more explosive mix I cant think of one. As for what happens, stay tuned.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2</a:t>
            </a:fld>
            <a:endParaRPr lang="en-US" dirty="0"/>
          </a:p>
        </p:txBody>
      </p:sp>
    </p:spTree>
    <p:extLst>
      <p:ext uri="{BB962C8B-B14F-4D97-AF65-F5344CB8AC3E}">
        <p14:creationId xmlns:p14="http://schemas.microsoft.com/office/powerpoint/2010/main" val="382859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Meletius is the bishop of a small see in Egypt, truly insignificant in size when compared to Alexandria.   He is a tough rigorist.  No forgiveness for those who have apostated.  Peter is more gentle. Pretty soon things go south pretty quickly and pretty badly.  </a:t>
            </a:r>
          </a:p>
          <a:p>
            <a:endParaRPr lang="en-US" dirty="0"/>
          </a:p>
          <a:p>
            <a:r>
              <a:rPr lang="en-US" dirty="0" smtClean="0"/>
              <a:t>The icon of St Peter of Alexandria and of his vision of Christ.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3</a:t>
            </a:fld>
            <a:endParaRPr lang="en-US" dirty="0"/>
          </a:p>
        </p:txBody>
      </p:sp>
    </p:spTree>
    <p:extLst>
      <p:ext uri="{BB962C8B-B14F-4D97-AF65-F5344CB8AC3E}">
        <p14:creationId xmlns:p14="http://schemas.microsoft.com/office/powerpoint/2010/main" val="1012008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Peter is an </a:t>
            </a:r>
            <a:r>
              <a:rPr lang="en-US" dirty="0" smtClean="0"/>
              <a:t>upper-class </a:t>
            </a:r>
            <a:r>
              <a:rPr lang="en-US" dirty="0" smtClean="0"/>
              <a:t>Egyptian,  elected in 300 to be archbishop of Alexandria.  This not a particularly a good time, as the last great wave of Christian persecution is going to begin under Diocletian, and run be continued on a periodic basis by Licinius and Maxamin Daia.  Peter is picked up in this persecution as one wave of it focuses on senior churchmen.</a:t>
            </a:r>
          </a:p>
          <a:p>
            <a:endParaRPr lang="en-US" dirty="0"/>
          </a:p>
          <a:p>
            <a:r>
              <a:rPr lang="en-US" dirty="0" smtClean="0"/>
              <a:t>Peter doesn’t condone </a:t>
            </a:r>
            <a:r>
              <a:rPr lang="en-US" dirty="0" smtClean="0"/>
              <a:t>apostasy, </a:t>
            </a:r>
            <a:r>
              <a:rPr lang="en-US" dirty="0" smtClean="0"/>
              <a:t>but he is willing to forgive.  This doesn’t sit well with a lot of Egyptians, especially with Meletius, who wants to take a hard line on this issue.</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4</a:t>
            </a:fld>
            <a:endParaRPr lang="en-US" dirty="0"/>
          </a:p>
        </p:txBody>
      </p:sp>
    </p:spTree>
    <p:extLst>
      <p:ext uri="{BB962C8B-B14F-4D97-AF65-F5344CB8AC3E}">
        <p14:creationId xmlns:p14="http://schemas.microsoft.com/office/powerpoint/2010/main" val="1810688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Meletius believes there should be zero tolerance for </a:t>
            </a:r>
            <a:r>
              <a:rPr lang="en-US" dirty="0" smtClean="0"/>
              <a:t>those </a:t>
            </a:r>
            <a:r>
              <a:rPr lang="en-US" dirty="0" smtClean="0"/>
              <a:t>who handed over the sacred books and vessels.    The relationship between the two men gets to be very very strained.  They refuse to share the same jail yard, and Peter even has a blanket hung up in their cell so he doesn’t have to look at Meletius.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5</a:t>
            </a:fld>
            <a:endParaRPr lang="en-US" dirty="0"/>
          </a:p>
        </p:txBody>
      </p:sp>
    </p:spTree>
    <p:extLst>
      <p:ext uri="{BB962C8B-B14F-4D97-AF65-F5344CB8AC3E}">
        <p14:creationId xmlns:p14="http://schemas.microsoft.com/office/powerpoint/2010/main" val="627045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they are released, Peter calls a synod of bishops to deal with the Meletian issues.  He wants to have a common policy towards Meletiansism throughout the diocese of Alexandria.  This is a laudable and common sense goal.  The synod decrees some pretty stiff penance against the apostates, but does allow for them to return. </a:t>
            </a:r>
          </a:p>
          <a:p>
            <a:r>
              <a:rPr lang="en-US" dirty="0" smtClean="0"/>
              <a:t>This infuriates the Meletians.  Meletius is convinced therefore the Archdiocese is now vacant and he begins to act as if he is the archbishop of Alexandria.  He begins to ordain clerics not only for his own diocese but for the entire diocese of Egypt.  In effect, he starts to set up a rival church.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6</a:t>
            </a:fld>
            <a:endParaRPr lang="en-US" dirty="0"/>
          </a:p>
        </p:txBody>
      </p:sp>
    </p:spTree>
    <p:extLst>
      <p:ext uri="{BB962C8B-B14F-4D97-AF65-F5344CB8AC3E}">
        <p14:creationId xmlns:p14="http://schemas.microsoft.com/office/powerpoint/2010/main" val="330203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this obviously causes everyone to have problems.  He is picked up and sent to the mines of Palestine.   For those of you remember the famous movie the Ten Commandments,  Joshua is sent to the copper minds of Sinai.   These are places you are not expected to come back from. Meletius is hardened even more though and he continues to ordain priests and bishops.   He calls his organization the Church of the martyrs, and it continues to grow.  It becomes a true rival to the Catholic Church.  </a:t>
            </a:r>
          </a:p>
          <a:p>
            <a:endParaRPr lang="en-US" dirty="0"/>
          </a:p>
          <a:p>
            <a:r>
              <a:rPr lang="en-US" dirty="0" smtClean="0"/>
              <a:t>Not only does Meletius have sympathy among the population,  the battle begins to take on a regional color to it as well.  This is becoming a huge problem to the peace of the Empire, and the Emperor is beginning to take notice.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7</a:t>
            </a:fld>
            <a:endParaRPr lang="en-US" dirty="0"/>
          </a:p>
        </p:txBody>
      </p:sp>
    </p:spTree>
    <p:extLst>
      <p:ext uri="{BB962C8B-B14F-4D97-AF65-F5344CB8AC3E}">
        <p14:creationId xmlns:p14="http://schemas.microsoft.com/office/powerpoint/2010/main" val="1772759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talk about how the First Ecumenical Council come into being later in this module, but for our purposes right now, the Council did take up the question of Meletius.    There was a lot of sympathy out there for the Meletians, so the council treated them relatively gently.</a:t>
            </a:r>
          </a:p>
          <a:p>
            <a:endParaRPr lang="en-US" dirty="0"/>
          </a:p>
          <a:p>
            <a:r>
              <a:rPr lang="en-US" dirty="0" smtClean="0"/>
              <a:t>Meletius and his followers are not deposed.   They are in fact allowed to succeed catholic bishops if they are willing to submit.    The Council forbids bishops from interfering in the affairs of other dioceses and mandates that at least three bishops from the diocese be available to be part of the consecration of new bishops.  This is in part to prohibit secret consecration  of bishops.   In short, Meletius is given a pretty good deal by the Council.   Yet, the battle goes on for more than 50 years.  Athanasius is accused of many heinous crimes, some of which we have discussed in previous module.  This is in part because Athanasius doesn’t want to have any part of the Melitians in his diocese, and a rumble breaks out of this issue.   Nevertheless because of the actions of St.A,   Meletianism becomes a thing of the past </a:t>
            </a:r>
            <a:r>
              <a:rPr lang="en-US" dirty="0" smtClean="0"/>
              <a:t>within </a:t>
            </a:r>
            <a:r>
              <a:rPr lang="en-US" dirty="0" smtClean="0"/>
              <a:t>a hundred years.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8</a:t>
            </a:fld>
            <a:endParaRPr lang="en-US" dirty="0"/>
          </a:p>
        </p:txBody>
      </p:sp>
    </p:spTree>
    <p:extLst>
      <p:ext uri="{BB962C8B-B14F-4D97-AF65-F5344CB8AC3E}">
        <p14:creationId xmlns:p14="http://schemas.microsoft.com/office/powerpoint/2010/main" val="979085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turn to Arius.  He was judged to be a man of magnetic personality and extremely energetic.  Born in 250 AD, he was already fairly advanced in age when these </a:t>
            </a:r>
            <a:r>
              <a:rPr lang="en-US" dirty="0" smtClean="0"/>
              <a:t>battles </a:t>
            </a:r>
            <a:r>
              <a:rPr lang="en-US" dirty="0" smtClean="0"/>
              <a:t>were occurring.    Arius was tall, extremely thin, and gaunt.  He dressed very simply and was an ascetic.  Alexander of Alexandria entrusted him with a parish in the suburbs of Alexandria where he accumulated a large following, especially it was rumored, among the women.   One wonders if this was perhaps anti-Arian propaganda later pedaled by the Athanasian camp.   </a:t>
            </a:r>
          </a:p>
          <a:p>
            <a:endParaRPr lang="en-US" dirty="0"/>
          </a:p>
          <a:p>
            <a:r>
              <a:rPr lang="en-US" dirty="0" smtClean="0"/>
              <a:t>One thing I will note is that the tactics of Arius were very mellow compared with those of his successors.  He was </a:t>
            </a:r>
            <a:r>
              <a:rPr lang="en-US" dirty="0" smtClean="0"/>
              <a:t>tenacious </a:t>
            </a:r>
            <a:r>
              <a:rPr lang="en-US" dirty="0" smtClean="0"/>
              <a:t>in his defense, but he </a:t>
            </a:r>
            <a:r>
              <a:rPr lang="en-US" dirty="0" smtClean="0"/>
              <a:t>pursued </a:t>
            </a:r>
            <a:r>
              <a:rPr lang="en-US" dirty="0" smtClean="0"/>
              <a:t>his goals by and by in church synods and appeals to the imperial court. His followers were much more devious, accusing Athanasius of various crimes, all of which he was acquitted of—even if he did some of them.   </a:t>
            </a:r>
          </a:p>
          <a:p>
            <a:endParaRPr lang="en-US" dirty="0"/>
          </a:p>
          <a:p>
            <a:r>
              <a:rPr lang="en-US" dirty="0" smtClean="0"/>
              <a:t>Arius was also lucky he lived in a much more genteel era than previously.  When he was condemned by various councils, he was not dragged away and beheaded.  The same could be said about Athanasius of course.  Much of this could be attributed to Constantine the Great.  However, even he would often lose patience over arguments he felt were inconsequential.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9</a:t>
            </a:fld>
            <a:endParaRPr lang="en-US" dirty="0"/>
          </a:p>
        </p:txBody>
      </p:sp>
    </p:spTree>
    <p:extLst>
      <p:ext uri="{BB962C8B-B14F-4D97-AF65-F5344CB8AC3E}">
        <p14:creationId xmlns:p14="http://schemas.microsoft.com/office/powerpoint/2010/main" val="570777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Arius already had a something of a checkered pass by time he became the major proponent of the heresy named after him.   Arius was initially a follower of Meletius.  However, he repented.  When Meletius was excommunicated by Peter, Arius objected so vigorously that Peter had to deal with Meletius.   Arius repented of that as well.  </a:t>
            </a:r>
          </a:p>
          <a:p>
            <a:r>
              <a:rPr lang="en-US" dirty="0" smtClean="0"/>
              <a:t>Subsequently, Arius fell under the spell of Lucian of Antioch.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10</a:t>
            </a:fld>
            <a:endParaRPr lang="en-US" dirty="0"/>
          </a:p>
        </p:txBody>
      </p:sp>
    </p:spTree>
    <p:extLst>
      <p:ext uri="{BB962C8B-B14F-4D97-AF65-F5344CB8AC3E}">
        <p14:creationId xmlns:p14="http://schemas.microsoft.com/office/powerpoint/2010/main" val="2111326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Lucian of Antioch lived from 240 to 312.  Like Arius, Lucian was a magnetic person who put together a </a:t>
            </a:r>
            <a:r>
              <a:rPr lang="en-US" dirty="0" smtClean="0"/>
              <a:t>large </a:t>
            </a:r>
            <a:r>
              <a:rPr lang="en-US" dirty="0" smtClean="0"/>
              <a:t>following, including the Empress Helena, mother of Constantine.   Arius used the term Collucianist,or those who followed Lucius.   Lucius was from the Antiochian School of theology.  Earlier in this course I mentioned there were two predominant schools of theology at that time: the Alexandrian and the Antiochian.  They had two distinct methods of conducting theological inquiry.  Among the differences was the Antiochian school stressed the difference between the Father and the Son, giving the Father precedence.   While Lucian was not willing to as far as Arius, you can already see the seeds of Ariansim being planted.  Arius did not learn a particular doctrine from Lucian but learned a way of looking at the Godhead. </a:t>
            </a:r>
          </a:p>
          <a:p>
            <a:endParaRPr lang="en-US" dirty="0"/>
          </a:p>
          <a:p>
            <a:r>
              <a:rPr lang="en-US" dirty="0" smtClean="0"/>
              <a:t>Lucian was never out of communion with the Church. He died as a martyr in 312.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11</a:t>
            </a:fld>
            <a:endParaRPr lang="en-US" dirty="0"/>
          </a:p>
        </p:txBody>
      </p:sp>
    </p:spTree>
    <p:extLst>
      <p:ext uri="{BB962C8B-B14F-4D97-AF65-F5344CB8AC3E}">
        <p14:creationId xmlns:p14="http://schemas.microsoft.com/office/powerpoint/2010/main" val="1036211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it root, Arianism is a form of subordinationism.  The Word is subordinate to the Father.   Only God was Uncreated.  Everything else was created.  That included the Word.  If the Word was created,  there had to be a time when he was not.   That became the slogan of the Arian camp:  There was a time when he was not. </a:t>
            </a:r>
          </a:p>
          <a:p>
            <a:endParaRPr lang="en-US" dirty="0"/>
          </a:p>
          <a:p>
            <a:r>
              <a:rPr lang="en-US" dirty="0" smtClean="0"/>
              <a:t>In short, the Word was a creature—certainly amongst the highest creatures in God’s creation, but definitely a creature.   The Athanasian camp looked upon this with horror.  Athanasius believed in the soteriological imperative.  Only God can save.  Therefore,  the Son had to be One with the Father.  The Son had to be God in order to save mankind.  </a:t>
            </a:r>
          </a:p>
          <a:p>
            <a:endParaRPr lang="en-US" dirty="0"/>
          </a:p>
          <a:p>
            <a:r>
              <a:rPr lang="en-US" dirty="0" smtClean="0"/>
              <a:t>The question was how could the Father and the Son be One?  What was the logical connection?  How could they both be God when we inherited the monotheism of the Jewish religion?  That formulation was left to the Council of Nicaea and the creed.   </a:t>
            </a:r>
          </a:p>
          <a:p>
            <a:endParaRPr lang="en-US" dirty="0"/>
          </a:p>
          <a:p>
            <a:r>
              <a:rPr lang="en-US" dirty="0" smtClean="0"/>
              <a:t>The Athanasian Creed is a longer, more elegant formulation of the Nicene Creed, traditionally attributed to St. Athanasius.  I present it to you to show you the depth of the thinking that this issue contributed to on each side.  The Christological debates continued for centuries.  Arianism was simply the tip of the iceberg.  Formulation after formulation.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12</a:t>
            </a:fld>
            <a:endParaRPr lang="en-US" dirty="0"/>
          </a:p>
        </p:txBody>
      </p:sp>
    </p:spTree>
    <p:extLst>
      <p:ext uri="{BB962C8B-B14F-4D97-AF65-F5344CB8AC3E}">
        <p14:creationId xmlns:p14="http://schemas.microsoft.com/office/powerpoint/2010/main" val="1493469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Alexandrians made the point that God is unchanging.  You just cant have God dividing himself at some point into two persons.  God had to have two distinct persons eternally.   This logic works of course if you believe in the </a:t>
            </a:r>
            <a:r>
              <a:rPr lang="en-US" dirty="0" smtClean="0"/>
              <a:t>soteriological </a:t>
            </a:r>
            <a:r>
              <a:rPr lang="en-US" dirty="0" smtClean="0"/>
              <a:t>imperative, that only God saves.  Under this logic, if Jesus had to be divine, he had to be so from all time. </a:t>
            </a:r>
            <a:r>
              <a:rPr lang="en-US" dirty="0"/>
              <a:t> </a:t>
            </a:r>
            <a:r>
              <a:rPr lang="en-US" dirty="0" smtClean="0"/>
              <a:t>However, if Arius is right, and Jesus is subordinated to the Father, then the Alexandrian logic doesn’t work.  </a:t>
            </a:r>
          </a:p>
          <a:p>
            <a:endParaRPr lang="en-US" dirty="0"/>
          </a:p>
          <a:p>
            <a:r>
              <a:rPr lang="en-US" dirty="0" smtClean="0"/>
              <a:t>Sometimes though, logic may not work, particularly when we are talking about God.  Logic may be a good tool to use to help, but it cant be used to solve issue of revelation.   Lets look at another famous formulation attributed to the West. </a:t>
            </a:r>
          </a:p>
          <a:p>
            <a:endParaRPr lang="en-US" dirty="0"/>
          </a:p>
          <a:p>
            <a:r>
              <a:rPr lang="en-US" dirty="0" smtClean="0"/>
              <a:t>The Father is not the Son</a:t>
            </a:r>
          </a:p>
          <a:p>
            <a:r>
              <a:rPr lang="en-US" dirty="0" smtClean="0"/>
              <a:t>The Son is not the Holy Spirit</a:t>
            </a:r>
          </a:p>
          <a:p>
            <a:r>
              <a:rPr lang="en-US" dirty="0" smtClean="0"/>
              <a:t>The Holy Spirit is not the Father</a:t>
            </a:r>
          </a:p>
          <a:p>
            <a:r>
              <a:rPr lang="en-US" dirty="0" smtClean="0"/>
              <a:t>The Father is God</a:t>
            </a:r>
          </a:p>
          <a:p>
            <a:r>
              <a:rPr lang="en-US" dirty="0" smtClean="0"/>
              <a:t>The Son is God</a:t>
            </a:r>
          </a:p>
          <a:p>
            <a:r>
              <a:rPr lang="en-US" dirty="0" smtClean="0"/>
              <a:t>The Holy Spirit is God</a:t>
            </a:r>
          </a:p>
          <a:p>
            <a:r>
              <a:rPr lang="en-US" dirty="0" smtClean="0"/>
              <a:t>There is one God. </a:t>
            </a:r>
          </a:p>
          <a:p>
            <a:endParaRPr lang="en-US" dirty="0"/>
          </a:p>
          <a:p>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13</a:t>
            </a:fld>
            <a:endParaRPr lang="en-US" dirty="0"/>
          </a:p>
        </p:txBody>
      </p:sp>
    </p:spTree>
    <p:extLst>
      <p:ext uri="{BB962C8B-B14F-4D97-AF65-F5344CB8AC3E}">
        <p14:creationId xmlns:p14="http://schemas.microsoft.com/office/powerpoint/2010/main" val="626382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14</a:t>
            </a:fld>
            <a:endParaRPr lang="en-US" dirty="0"/>
          </a:p>
        </p:txBody>
      </p:sp>
    </p:spTree>
    <p:extLst>
      <p:ext uri="{BB962C8B-B14F-4D97-AF65-F5344CB8AC3E}">
        <p14:creationId xmlns:p14="http://schemas.microsoft.com/office/powerpoint/2010/main" val="1516042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Colluthus, the senior ranking priest in Alexandria seems to be have been fed up with the lack of action from Alexander.   He starts to act as if he is the Archbishop of Alexandria, and starts ordaining priests.   Later on in this course, we will see how Athanasius  uses this situation to insist on the proper church hierarchy in his writings.  </a:t>
            </a:r>
          </a:p>
          <a:p>
            <a:endParaRPr lang="en-US" dirty="0"/>
          </a:p>
          <a:p>
            <a:r>
              <a:rPr lang="en-US" dirty="0" smtClean="0"/>
              <a:t>Read Quote.   </a:t>
            </a:r>
          </a:p>
          <a:p>
            <a:endParaRPr lang="en-US" dirty="0"/>
          </a:p>
          <a:p>
            <a:r>
              <a:rPr lang="en-US" dirty="0" smtClean="0"/>
              <a:t>The main point is this.   You have people loyal to Alexander, Arius, colluthus, and Meletius running around Alexandria all claiming to be the real church.  You need a scorecard to keep track of all of these guys.  It looks like the church in Alexandria is fracturing. </a:t>
            </a:r>
          </a:p>
          <a:p>
            <a:endParaRPr lang="en-US" dirty="0"/>
          </a:p>
          <a:p>
            <a:r>
              <a:rPr lang="en-US" dirty="0" smtClean="0"/>
              <a:t>Well, we also saw why earlier in the course why peace in Egypt and Alexandria was critical to the Emperors.  This situation looked like a </a:t>
            </a:r>
            <a:r>
              <a:rPr lang="en-US" dirty="0" smtClean="0"/>
              <a:t>powder keg </a:t>
            </a:r>
            <a:r>
              <a:rPr lang="en-US" dirty="0" smtClean="0"/>
              <a:t>that was going to explode soon.  Obviously, it caught the attention of the Emperor Constantine, who didn’t want any trouble in his empire, let alone in Egypt.  Now he has four people running around saying they are the bishops of his most prosperous diocese. He acts.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15</a:t>
            </a:fld>
            <a:endParaRPr lang="en-US" dirty="0"/>
          </a:p>
        </p:txBody>
      </p:sp>
    </p:spTree>
    <p:extLst>
      <p:ext uri="{BB962C8B-B14F-4D97-AF65-F5344CB8AC3E}">
        <p14:creationId xmlns:p14="http://schemas.microsoft.com/office/powerpoint/2010/main" val="2144123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Meanwhile </a:t>
            </a:r>
            <a:r>
              <a:rPr lang="en-US" dirty="0" smtClean="0"/>
              <a:t>back at the ranch, Alexander goes ahead with his plan to call a council to discuss Arianism.  One hundred bishops gather in a local synod, and condemn Arius.  A second synod condemns Arius again.   </a:t>
            </a:r>
          </a:p>
          <a:p>
            <a:endParaRPr lang="en-US" dirty="0"/>
          </a:p>
          <a:p>
            <a:r>
              <a:rPr lang="en-US" dirty="0" smtClean="0"/>
              <a:t>Arius doesn’t take this lying down.  He contacts the two Eusebius’ for support.  They write back and are very supportive.  Eusebius of Nicomedia calls a synod in his own territory to evaluate the situation.  Eusebius of course had Arian leanings so his synod asks the Egyptians to reconsider and reinstate the Arius.  </a:t>
            </a:r>
          </a:p>
          <a:p>
            <a:endParaRPr lang="en-US" dirty="0"/>
          </a:p>
          <a:p>
            <a:r>
              <a:rPr lang="en-US" dirty="0" smtClean="0"/>
              <a:t>This is a clear deterioration of the situation.  Not only is the most prosperous province in the Empire in turmoil, but now another dioceses is being consumed by the discussion of the Arian issue.  Worse still, Nicomedia is the imperial capital.  This is now all happening under the Emperor’s nose.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16</a:t>
            </a:fld>
            <a:endParaRPr lang="en-US" dirty="0"/>
          </a:p>
        </p:txBody>
      </p:sp>
    </p:spTree>
    <p:extLst>
      <p:ext uri="{BB962C8B-B14F-4D97-AF65-F5344CB8AC3E}">
        <p14:creationId xmlns:p14="http://schemas.microsoft.com/office/powerpoint/2010/main" val="3813493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Arius continues unabashed.  He is generating propaganda at a huge rate.  Slogans are being chanted in the streets and in the hippodrome.  Remember when I said the Alexandrians weren’t afraid to boo the emperor in the hippodrome?  Arius writes a book explaining his theology.  He has a great flare for PR so he names the Book Happy Thoughts.  It goes right to the top of the NY Times best seller list.   Everyone is involved in this now.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17</a:t>
            </a:fld>
            <a:endParaRPr lang="en-US" dirty="0"/>
          </a:p>
        </p:txBody>
      </p:sp>
    </p:spTree>
    <p:extLst>
      <p:ext uri="{BB962C8B-B14F-4D97-AF65-F5344CB8AC3E}">
        <p14:creationId xmlns:p14="http://schemas.microsoft.com/office/powerpoint/2010/main" val="2821372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Eusebius of Caesarea, another supporter of Arius, and another guy who gives Athanasius a hard time later in life, calls a synod in his diocese.  Another Diocese is now involved in the Arian issue.  Chaos is spreading throughout the entire church.  </a:t>
            </a:r>
          </a:p>
          <a:p>
            <a:endParaRPr lang="en-US" dirty="0"/>
          </a:p>
          <a:p>
            <a:r>
              <a:rPr lang="en-US" dirty="0" smtClean="0"/>
              <a:t>Constantine, who does not like to use persecution or other means of persuasion, shall we say, sends his advisor Ossius of Cordova to mediate.  Constantine really doesn’t care what the conclusion is.  He just wants a conclusion.  Everyone involved eventually ends up at the capital to present their cases.  Then someone has a brilliant idea.  We don’t know who it was, but somehow THE idea comes forward.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18</a:t>
            </a:fld>
            <a:endParaRPr lang="en-US" dirty="0"/>
          </a:p>
        </p:txBody>
      </p:sp>
    </p:spTree>
    <p:extLst>
      <p:ext uri="{BB962C8B-B14F-4D97-AF65-F5344CB8AC3E}">
        <p14:creationId xmlns:p14="http://schemas.microsoft.com/office/powerpoint/2010/main" val="3318260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going to be an ecumenical council. Every bishop everywhere is invited.  They can use the imperial post to get there at the Emperor’s expense.   In the end, about 300 bishops show up according to Athanasius count.   Later lore expands it to 318, the number of troops Abram uses to free Lot.   The Council definitively </a:t>
            </a:r>
            <a:r>
              <a:rPr lang="en-US" dirty="0" smtClean="0"/>
              <a:t>condemns </a:t>
            </a:r>
            <a:r>
              <a:rPr lang="en-US" dirty="0" smtClean="0"/>
              <a:t>Arius by adopting the use of the term consubstantial—of one essence—to describe Jesus.   Constantine checks to see if it is okay with Athanasius and with the West.  He then gets behind it.   We use that term to today.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19</a:t>
            </a:fld>
            <a:endParaRPr lang="en-US" dirty="0"/>
          </a:p>
        </p:txBody>
      </p:sp>
    </p:spTree>
    <p:extLst>
      <p:ext uri="{BB962C8B-B14F-4D97-AF65-F5344CB8AC3E}">
        <p14:creationId xmlns:p14="http://schemas.microsoft.com/office/powerpoint/2010/main" val="2145607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Arius and a handful of those who do not accept the consubstantial definition are sent into exile.   Constantine has been criticized for this approach, but in the end, Arius was treated better than Constantine’s own son and wife.  He </a:t>
            </a:r>
            <a:r>
              <a:rPr lang="en-US" dirty="0" smtClean="0"/>
              <a:t>was </a:t>
            </a:r>
            <a:r>
              <a:rPr lang="en-US" dirty="0" smtClean="0"/>
              <a:t>as sent to Illyricum in exile. </a:t>
            </a:r>
          </a:p>
          <a:p>
            <a:endParaRPr lang="en-US" dirty="0"/>
          </a:p>
          <a:p>
            <a:r>
              <a:rPr lang="en-US" dirty="0" smtClean="0"/>
              <a:t>This is not the end of the story though.  Arius continues to agitate even formulating a creed that doesn’t mention consubstantial.  Constantine, seeing the issue still hasn’t gone away , rethinks his position, and asks Alexander to take Arius back in.  Alexander stalls.   He doesn’t want Arius anywhere near his see?  Why would he?   The major troublemaker in his diocese is in exile, and it is the first chance for real peace. </a:t>
            </a:r>
          </a:p>
          <a:p>
            <a:endParaRPr lang="en-US" dirty="0"/>
          </a:p>
          <a:p>
            <a:r>
              <a:rPr lang="en-US" dirty="0" smtClean="0"/>
              <a:t>Alexander keeps stalling until he dies.  The election of is successor is a contested one, as groups come out of the woodwork to try and elect someone sympathetic to their cause.   It is Alexander’s deacon </a:t>
            </a:r>
            <a:r>
              <a:rPr lang="en-US" dirty="0" smtClean="0"/>
              <a:t>Athanasius </a:t>
            </a:r>
            <a:r>
              <a:rPr lang="en-US" dirty="0" smtClean="0"/>
              <a:t>who is elected.  He is just as uncompromising as Arius is.  And doesn’t allow Arius back into Egypt either. </a:t>
            </a:r>
          </a:p>
          <a:p>
            <a:endParaRPr lang="en-US" dirty="0"/>
          </a:p>
          <a:p>
            <a:r>
              <a:rPr lang="en-US" dirty="0" smtClean="0"/>
              <a:t>It is here various groups begin accusing Athanasius of rape, murder, etc. We think our current political tone is rather shocking.   It is nothing like the politics of that day.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20</a:t>
            </a:fld>
            <a:endParaRPr lang="en-US" dirty="0"/>
          </a:p>
        </p:txBody>
      </p:sp>
    </p:spTree>
    <p:extLst>
      <p:ext uri="{BB962C8B-B14F-4D97-AF65-F5344CB8AC3E}">
        <p14:creationId xmlns:p14="http://schemas.microsoft.com/office/powerpoint/2010/main" val="3586127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Arius attempts to return to his parish,  he is repulsed by an uprising led by monks.  Antony of the Desert comes in from the desert to make a stand for Orthodoxy.   Arius’ part in the drama is over when he dies in the latrine, a fact that Athanasius and his supporters make a big deal about.  This calls to mind the book written by Lactantius on the deaths of the persecutors.   Each emperor that persecutes Christians dies a more gruesome death than his predecessor.  That is God’s will.  Arius suffers the same shame, in that he dies on the toilet.   </a:t>
            </a:r>
          </a:p>
          <a:p>
            <a:endParaRPr lang="en-US" dirty="0"/>
          </a:p>
          <a:p>
            <a:r>
              <a:rPr lang="en-US" dirty="0" smtClean="0"/>
              <a:t>I have no doubt covered a massive topic very quickly due to time </a:t>
            </a:r>
            <a:r>
              <a:rPr lang="en-US" dirty="0" smtClean="0"/>
              <a:t>constraints.  </a:t>
            </a:r>
            <a:r>
              <a:rPr lang="en-US" dirty="0" smtClean="0"/>
              <a:t>If you have any questions though, you know where to find me.   </a:t>
            </a:r>
            <a:endParaRPr lang="en-US" dirty="0"/>
          </a:p>
        </p:txBody>
      </p:sp>
      <p:sp>
        <p:nvSpPr>
          <p:cNvPr id="4" name="Slide Number Placeholder 3"/>
          <p:cNvSpPr>
            <a:spLocks noGrp="1"/>
          </p:cNvSpPr>
          <p:nvPr>
            <p:ph type="sldNum" sz="quarter" idx="10"/>
          </p:nvPr>
        </p:nvSpPr>
        <p:spPr/>
        <p:txBody>
          <a:bodyPr/>
          <a:lstStyle/>
          <a:p>
            <a:fld id="{FD1234CB-D855-4CE9-BA60-3686203B752C}" type="slidenum">
              <a:rPr lang="en-US" smtClean="0"/>
              <a:t>21</a:t>
            </a:fld>
            <a:endParaRPr lang="en-US" dirty="0"/>
          </a:p>
        </p:txBody>
      </p:sp>
    </p:spTree>
    <p:extLst>
      <p:ext uri="{BB962C8B-B14F-4D97-AF65-F5344CB8AC3E}">
        <p14:creationId xmlns:p14="http://schemas.microsoft.com/office/powerpoint/2010/main" val="2004634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F4357F3-705C-46C7-8F16-A4036DA94593}"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660857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1974D6-FC90-45DD-BA1E-A8DCF22B7158}"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86870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C01CAC-6C7D-42B4-B6FE-2AD3A839A430}"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942662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32A7A52-3B86-4368-A47B-D68491EA2621}"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3270991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D7B7346-96A8-452F-B492-6A4FF6CF4D73}" type="datetime1">
              <a:rPr lang="en-US" smtClean="0"/>
              <a:t>4/5/2016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2540084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2CA9B20-0E61-4F09-B6DF-451A45D0CB33}" type="datetime1">
              <a:rPr lang="en-US" smtClean="0"/>
              <a:t>4/5/2016</a:t>
            </a:fld>
            <a:endParaRPr lang="en-US" dirty="0"/>
          </a:p>
        </p:txBody>
      </p:sp>
      <p:sp>
        <p:nvSpPr>
          <p:cNvPr id="4" name="Footer Placeholder 3"/>
          <p:cNvSpPr>
            <a:spLocks noGrp="1"/>
          </p:cNvSpPr>
          <p:nvPr>
            <p:ph type="ftr" sz="quarter" idx="11"/>
          </p:nvPr>
        </p:nvSpPr>
        <p:spPr/>
        <p:txBody>
          <a:bodyPr/>
          <a:lstStyle/>
          <a:p>
            <a:r>
              <a:rPr lang="en-US" dirty="0" smtClean="0"/>
              <a:t>Athanasius the Great</a:t>
            </a:r>
            <a:endParaRPr lang="en-US" dirty="0"/>
          </a:p>
        </p:txBody>
      </p:sp>
      <p:sp>
        <p:nvSpPr>
          <p:cNvPr id="5" name="Slide Number Placeholder 4"/>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2701026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1D905E-238B-44C2-BB50-9B8500CD8129}" type="datetime1">
              <a:rPr lang="en-US" smtClean="0"/>
              <a:t>4/5/2016</a:t>
            </a:fld>
            <a:endParaRPr lang="en-US" dirty="0"/>
          </a:p>
        </p:txBody>
      </p:sp>
      <p:sp>
        <p:nvSpPr>
          <p:cNvPr id="3" name="Footer Placeholder 2"/>
          <p:cNvSpPr>
            <a:spLocks noGrp="1"/>
          </p:cNvSpPr>
          <p:nvPr>
            <p:ph type="ftr" sz="quarter" idx="11"/>
          </p:nvPr>
        </p:nvSpPr>
        <p:spPr/>
        <p:txBody>
          <a:bodyPr/>
          <a:lstStyle/>
          <a:p>
            <a:r>
              <a:rPr lang="en-US" dirty="0" smtClean="0"/>
              <a:t>Athanasius the Great</a:t>
            </a:r>
            <a:endParaRPr lang="en-US" dirty="0"/>
          </a:p>
        </p:txBody>
      </p:sp>
      <p:sp>
        <p:nvSpPr>
          <p:cNvPr id="4" name="Slide Number Placeholder 3"/>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67103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69B3E1-A69B-42F7-BE35-07BBD563E594}"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248613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05219C-4B36-43C8-8CCD-6AF32E2F1AF0}"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1713734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CC4B1-0501-4CFD-B1C4-C277C9A93278}"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1829689508"/>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CC4B1-0501-4CFD-B1C4-C277C9A93278}"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92144639"/>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CC4B1-0501-4CFD-B1C4-C277C9A93278}"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3825463086"/>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CC4B1-0501-4CFD-B1C4-C277C9A93278}"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88839471"/>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CC4B1-0501-4CFD-B1C4-C277C9A93278}"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2285029693"/>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791AC4-57B3-42B5-9C91-50101E7D4490}"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3704222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B6B4F2-42A2-414A-B0E3-542061EC30BA}"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a:t>
            </a:fld>
            <a:endParaRPr lang="en-US" dirty="0"/>
          </a:p>
        </p:txBody>
      </p:sp>
    </p:spTree>
    <p:extLst>
      <p:ext uri="{BB962C8B-B14F-4D97-AF65-F5344CB8AC3E}">
        <p14:creationId xmlns:p14="http://schemas.microsoft.com/office/powerpoint/2010/main" val="70203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DCC4B1-0501-4CFD-B1C4-C277C9A93278}" type="datetime1">
              <a:rPr lang="en-US" smtClean="0"/>
              <a:t>4/5/2016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ABDFE1-D433-463A-AC79-82505B0E5C1D}" type="slidenum">
              <a:rPr lang="en-US" smtClean="0"/>
              <a:t>‹#›</a:t>
            </a:fld>
            <a:endParaRPr lang="en-US" dirty="0"/>
          </a:p>
        </p:txBody>
      </p:sp>
    </p:spTree>
    <p:extLst>
      <p:ext uri="{BB962C8B-B14F-4D97-AF65-F5344CB8AC3E}">
        <p14:creationId xmlns:p14="http://schemas.microsoft.com/office/powerpoint/2010/main" val="3070924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9.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11.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image" Target="../media/image13.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png"/><Relationship Id="rId5" Type="http://schemas.openxmlformats.org/officeDocument/2006/relationships/image" Target="../media/image14.jp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png"/><Relationship Id="rId5" Type="http://schemas.openxmlformats.org/officeDocument/2006/relationships/image" Target="../media/image15.jp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png"/><Relationship Id="rId5" Type="http://schemas.openxmlformats.org/officeDocument/2006/relationships/image" Target="../media/image16.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1.png"/><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Athanasius the Great</a:t>
            </a:r>
            <a:br>
              <a:rPr lang="en-US" dirty="0" smtClean="0"/>
            </a:br>
            <a:r>
              <a:rPr lang="en-US" sz="3600" dirty="0" smtClean="0">
                <a:solidFill>
                  <a:srgbClr val="FF0000"/>
                </a:solidFill>
              </a:rPr>
              <a:t>Arianism, The Creed, and the Council</a:t>
            </a:r>
            <a:br>
              <a:rPr lang="en-US" sz="3600" dirty="0" smtClean="0">
                <a:solidFill>
                  <a:srgbClr val="FF0000"/>
                </a:solidFill>
              </a:rPr>
            </a:br>
            <a:r>
              <a:rPr lang="en-US" sz="3600" dirty="0" smtClean="0">
                <a:solidFill>
                  <a:srgbClr val="FF0000"/>
                </a:solidFill>
              </a:rPr>
              <a:t>Module 3A</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Cyril and Methodius Byzantine Catholic Seminary</a:t>
            </a:r>
          </a:p>
          <a:p>
            <a:r>
              <a:rPr lang="en-US" dirty="0" smtClean="0"/>
              <a:t>Byzantine On-Line</a:t>
            </a:r>
          </a:p>
          <a:p>
            <a:r>
              <a:rPr lang="en-US" dirty="0" smtClean="0"/>
              <a:t>Rev. Deacon Mark Koscinski CPA D.Litt. </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79194271"/>
      </p:ext>
    </p:extLst>
  </p:cSld>
  <p:clrMapOvr>
    <a:masterClrMapping/>
  </p:clrMapOvr>
  <mc:AlternateContent xmlns:mc="http://schemas.openxmlformats.org/markup-compatibility/2006">
    <mc:Choice xmlns:p14="http://schemas.microsoft.com/office/powerpoint/2010/main" Requires="p14">
      <p:transition spd="slow" p14:dur="2000" advTm="69590"/>
    </mc:Choice>
    <mc:Fallback>
      <p:transition spd="slow" advTm="69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Prologue</a:t>
            </a:r>
            <a:endParaRPr lang="en-US" dirty="0"/>
          </a:p>
        </p:txBody>
      </p:sp>
      <p:sp>
        <p:nvSpPr>
          <p:cNvPr id="3" name="Content Placeholder 2"/>
          <p:cNvSpPr>
            <a:spLocks noGrp="1"/>
          </p:cNvSpPr>
          <p:nvPr>
            <p:ph sz="half" idx="1"/>
          </p:nvPr>
        </p:nvSpPr>
        <p:spPr/>
        <p:txBody>
          <a:bodyPr/>
          <a:lstStyle/>
          <a:p>
            <a:r>
              <a:rPr lang="en-US" dirty="0" smtClean="0"/>
              <a:t>In Prison together:</a:t>
            </a:r>
          </a:p>
          <a:p>
            <a:pPr lvl="1"/>
            <a:r>
              <a:rPr lang="en-US" dirty="0" smtClean="0"/>
              <a:t>Arius</a:t>
            </a:r>
          </a:p>
          <a:p>
            <a:pPr lvl="1"/>
            <a:r>
              <a:rPr lang="en-US" dirty="0" smtClean="0"/>
              <a:t>Meletius</a:t>
            </a:r>
          </a:p>
          <a:p>
            <a:pPr lvl="1"/>
            <a:r>
              <a:rPr lang="en-US" dirty="0" smtClean="0"/>
              <a:t>Eusebius </a:t>
            </a:r>
            <a:r>
              <a:rPr lang="en-US" dirty="0" smtClean="0"/>
              <a:t>Pamphilius</a:t>
            </a:r>
            <a:endParaRPr lang="en-US" dirty="0" smtClean="0"/>
          </a:p>
          <a:p>
            <a:pPr lvl="2"/>
            <a:r>
              <a:rPr lang="en-US" dirty="0" smtClean="0"/>
              <a:t>Later known as Eusebius of Caesarea</a:t>
            </a:r>
          </a:p>
          <a:p>
            <a:pPr lvl="2"/>
            <a:r>
              <a:rPr lang="en-US" dirty="0" smtClean="0"/>
              <a:t>Advisor to Constantine</a:t>
            </a:r>
          </a:p>
          <a:p>
            <a:pPr lvl="2"/>
            <a:r>
              <a:rPr lang="en-US" dirty="0" smtClean="0"/>
              <a:t>Author of the Ecclesiastical History</a:t>
            </a:r>
          </a:p>
          <a:p>
            <a:pPr lvl="1"/>
            <a:r>
              <a:rPr lang="en-US" dirty="0" smtClean="0"/>
              <a:t>Peter of Alexandria</a:t>
            </a:r>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4874380" y="1930400"/>
            <a:ext cx="4661506" cy="3761242"/>
          </a:xfrm>
        </p:spPr>
      </p:pic>
      <p:sp>
        <p:nvSpPr>
          <p:cNvPr id="4" name="Date Placeholder 3"/>
          <p:cNvSpPr>
            <a:spLocks noGrp="1"/>
          </p:cNvSpPr>
          <p:nvPr>
            <p:ph type="dt" sz="half" idx="10"/>
          </p:nvPr>
        </p:nvSpPr>
        <p:spPr/>
        <p:txBody>
          <a:bodyPr/>
          <a:lstStyle/>
          <a:p>
            <a:fld id="{3BF52A3F-24AC-4B84-8F0F-022AB34C047F}"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2</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67077364"/>
      </p:ext>
    </p:extLst>
  </p:cSld>
  <p:clrMapOvr>
    <a:masterClrMapping/>
  </p:clrMapOvr>
  <mc:AlternateContent xmlns:mc="http://schemas.openxmlformats.org/markup-compatibility/2006">
    <mc:Choice xmlns:p14="http://schemas.microsoft.com/office/powerpoint/2010/main" Requires="p14">
      <p:transition spd="slow" p14:dur="2000" advTm="83655"/>
    </mc:Choice>
    <mc:Fallback>
      <p:transition spd="slow" advTm="83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Meletius of Lycopolis</a:t>
            </a:r>
            <a:endParaRPr lang="en-US" dirty="0"/>
          </a:p>
        </p:txBody>
      </p:sp>
      <p:sp>
        <p:nvSpPr>
          <p:cNvPr id="5" name="Content Placeholder 4"/>
          <p:cNvSpPr>
            <a:spLocks noGrp="1"/>
          </p:cNvSpPr>
          <p:nvPr>
            <p:ph sz="half" idx="1"/>
          </p:nvPr>
        </p:nvSpPr>
        <p:spPr/>
        <p:txBody>
          <a:bodyPr/>
          <a:lstStyle/>
          <a:p>
            <a:r>
              <a:rPr lang="en-US" dirty="0" smtClean="0"/>
              <a:t>Bishop of Lycoplis</a:t>
            </a:r>
          </a:p>
          <a:p>
            <a:r>
              <a:rPr lang="en-US" dirty="0" smtClean="0"/>
              <a:t>Rigorist was would not compromise on issues</a:t>
            </a:r>
          </a:p>
          <a:p>
            <a:r>
              <a:rPr lang="en-US" dirty="0" smtClean="0"/>
              <a:t>Incarcerated with Peter of Alexandria, the Archbishop</a:t>
            </a:r>
          </a:p>
          <a:p>
            <a:r>
              <a:rPr lang="en-US" dirty="0" smtClean="0"/>
              <a:t>Relations soon turned very sour. </a:t>
            </a:r>
            <a:endParaRPr lang="en-US" dirty="0"/>
          </a:p>
        </p:txBody>
      </p:sp>
      <p:pic>
        <p:nvPicPr>
          <p:cNvPr id="9" name="Content Placeholder 8"/>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089525" y="2532063"/>
            <a:ext cx="4184650" cy="3138487"/>
          </a:xfr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96780423"/>
      </p:ext>
    </p:extLst>
  </p:cSld>
  <p:clrMapOvr>
    <a:masterClrMapping/>
  </p:clrMapOvr>
  <mc:AlternateContent xmlns:mc="http://schemas.openxmlformats.org/markup-compatibility/2006">
    <mc:Choice xmlns:p14="http://schemas.microsoft.com/office/powerpoint/2010/main" Requires="p14">
      <p:transition spd="slow" p14:dur="2000" advTm="71978"/>
    </mc:Choice>
    <mc:Fallback>
      <p:transition spd="slow" advTm="71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Peter of Alexandria</a:t>
            </a:r>
            <a:endParaRPr lang="en-US" dirty="0"/>
          </a:p>
        </p:txBody>
      </p:sp>
      <p:sp>
        <p:nvSpPr>
          <p:cNvPr id="3" name="Content Placeholder 2"/>
          <p:cNvSpPr>
            <a:spLocks noGrp="1"/>
          </p:cNvSpPr>
          <p:nvPr>
            <p:ph sz="half" idx="1"/>
          </p:nvPr>
        </p:nvSpPr>
        <p:spPr/>
        <p:txBody>
          <a:bodyPr/>
          <a:lstStyle/>
          <a:p>
            <a:r>
              <a:rPr lang="en-US" dirty="0" smtClean="0"/>
              <a:t>Elected Archbishop of Alexandria in 300.</a:t>
            </a:r>
          </a:p>
          <a:p>
            <a:r>
              <a:rPr lang="en-US" dirty="0" smtClean="0"/>
              <a:t>Jailed during the  persecution of Diocletian</a:t>
            </a:r>
          </a:p>
          <a:p>
            <a:r>
              <a:rPr lang="en-US" dirty="0" smtClean="0"/>
              <a:t>A generous man who did not condone apostasy, but did advocate forgiveness</a:t>
            </a:r>
            <a:endParaRPr lang="en-US" dirty="0"/>
          </a:p>
        </p:txBody>
      </p:sp>
      <p:sp>
        <p:nvSpPr>
          <p:cNvPr id="5" name="Date Placeholder 4"/>
          <p:cNvSpPr>
            <a:spLocks noGrp="1"/>
          </p:cNvSpPr>
          <p:nvPr>
            <p:ph type="dt" sz="half" idx="10"/>
          </p:nvPr>
        </p:nvSpPr>
        <p:spPr/>
        <p:txBody>
          <a:bodyPr/>
          <a:lstStyle/>
          <a:p>
            <a:fld id="{A32A7A52-3B86-4368-A47B-D68491EA2621}"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4</a:t>
            </a:fld>
            <a:endParaRPr lang="en-US" dirty="0"/>
          </a:p>
        </p:txBody>
      </p:sp>
      <p:pic>
        <p:nvPicPr>
          <p:cNvPr id="8" name="Content Placeholder 6"/>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534847" y="2160588"/>
            <a:ext cx="3294005" cy="3881437"/>
          </a:xfr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52192470"/>
      </p:ext>
    </p:extLst>
  </p:cSld>
  <p:clrMapOvr>
    <a:masterClrMapping/>
  </p:clrMapOvr>
  <mc:AlternateContent xmlns:mc="http://schemas.openxmlformats.org/markup-compatibility/2006">
    <mc:Choice xmlns:p14="http://schemas.microsoft.com/office/powerpoint/2010/main" Requires="p14">
      <p:transition spd="slow" p14:dur="2000" advTm="140897"/>
    </mc:Choice>
    <mc:Fallback>
      <p:transition spd="slow" advTm="140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Peter and Meletius</a:t>
            </a:r>
            <a:endParaRPr lang="en-US" dirty="0"/>
          </a:p>
        </p:txBody>
      </p:sp>
      <p:sp>
        <p:nvSpPr>
          <p:cNvPr id="3" name="Content Placeholder 2"/>
          <p:cNvSpPr>
            <a:spLocks noGrp="1"/>
          </p:cNvSpPr>
          <p:nvPr>
            <p:ph sz="half" idx="1"/>
          </p:nvPr>
        </p:nvSpPr>
        <p:spPr/>
        <p:txBody>
          <a:bodyPr/>
          <a:lstStyle/>
          <a:p>
            <a:r>
              <a:rPr lang="en-US" dirty="0" smtClean="0"/>
              <a:t>Meletius believed there should be no clemency for those who apostate.</a:t>
            </a:r>
          </a:p>
          <a:p>
            <a:r>
              <a:rPr lang="en-US" dirty="0" smtClean="0"/>
              <a:t>Peter had a blanket put down the middle of their cell, so they did not have to look at each other</a:t>
            </a:r>
          </a:p>
          <a:p>
            <a:r>
              <a:rPr lang="en-US" dirty="0" smtClean="0"/>
              <a:t>Refused to  use the same jail yard. </a:t>
            </a:r>
          </a:p>
        </p:txBody>
      </p:sp>
      <p:sp>
        <p:nvSpPr>
          <p:cNvPr id="5" name="Date Placeholder 4"/>
          <p:cNvSpPr>
            <a:spLocks noGrp="1"/>
          </p:cNvSpPr>
          <p:nvPr>
            <p:ph type="dt" sz="half" idx="10"/>
          </p:nvPr>
        </p:nvSpPr>
        <p:spPr/>
        <p:txBody>
          <a:bodyPr/>
          <a:lstStyle/>
          <a:p>
            <a:fld id="{A32A7A52-3B86-4368-A47B-D68491EA2621}"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5</a:t>
            </a:fld>
            <a:endParaRPr lang="en-US" dirty="0"/>
          </a:p>
        </p:txBody>
      </p:sp>
      <p:pic>
        <p:nvPicPr>
          <p:cNvPr id="9" name="Content Placeholder 8"/>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5241131" y="2160588"/>
            <a:ext cx="3881437" cy="3881437"/>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78362778"/>
      </p:ext>
    </p:extLst>
  </p:cSld>
  <p:clrMapOvr>
    <a:masterClrMapping/>
  </p:clrMapOvr>
  <mc:AlternateContent xmlns:mc="http://schemas.openxmlformats.org/markup-compatibility/2006">
    <mc:Choice xmlns:p14="http://schemas.microsoft.com/office/powerpoint/2010/main" Requires="p14">
      <p:transition spd="slow" p14:dur="2000" advTm="58667"/>
    </mc:Choice>
    <mc:Fallback>
      <p:transition spd="slow" advTm="58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Egyptian Synod</a:t>
            </a:r>
            <a:endParaRPr lang="en-US" dirty="0"/>
          </a:p>
        </p:txBody>
      </p:sp>
      <p:sp>
        <p:nvSpPr>
          <p:cNvPr id="3" name="Content Placeholder 2"/>
          <p:cNvSpPr>
            <a:spLocks noGrp="1"/>
          </p:cNvSpPr>
          <p:nvPr>
            <p:ph sz="half" idx="1"/>
          </p:nvPr>
        </p:nvSpPr>
        <p:spPr/>
        <p:txBody>
          <a:bodyPr/>
          <a:lstStyle/>
          <a:p>
            <a:r>
              <a:rPr lang="en-US" dirty="0" smtClean="0"/>
              <a:t>A synod was held to determine a common Egyptian policy towards the lapsed. </a:t>
            </a:r>
          </a:p>
          <a:p>
            <a:r>
              <a:rPr lang="en-US" dirty="0" smtClean="0"/>
              <a:t>Severe penance was prescribed, but it was possible to obtain forgiveness</a:t>
            </a:r>
          </a:p>
          <a:p>
            <a:r>
              <a:rPr lang="en-US" dirty="0" smtClean="0"/>
              <a:t>The Meletian group was disgusted.</a:t>
            </a:r>
          </a:p>
          <a:p>
            <a:r>
              <a:rPr lang="en-US" dirty="0" smtClean="0"/>
              <a:t>Meletius began to act as archbishop ordaining priests to work throughout the diocese of Egypt.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089697" y="2160589"/>
            <a:ext cx="4184306" cy="3881434"/>
          </a:xfrm>
        </p:spPr>
      </p:pic>
      <p:sp>
        <p:nvSpPr>
          <p:cNvPr id="5" name="Date Placeholder 4"/>
          <p:cNvSpPr>
            <a:spLocks noGrp="1"/>
          </p:cNvSpPr>
          <p:nvPr>
            <p:ph type="dt" sz="half" idx="10"/>
          </p:nvPr>
        </p:nvSpPr>
        <p:spPr/>
        <p:txBody>
          <a:bodyPr/>
          <a:lstStyle/>
          <a:p>
            <a:fld id="{A32A7A52-3B86-4368-A47B-D68491EA2621}"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6</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74672282"/>
      </p:ext>
    </p:extLst>
  </p:cSld>
  <p:clrMapOvr>
    <a:masterClrMapping/>
  </p:clrMapOvr>
  <mc:AlternateContent xmlns:mc="http://schemas.openxmlformats.org/markup-compatibility/2006">
    <mc:Choice xmlns:p14="http://schemas.microsoft.com/office/powerpoint/2010/main" Requires="p14">
      <p:transition spd="slow" p14:dur="2000" advTm="113365"/>
    </mc:Choice>
    <mc:Fallback>
      <p:transition spd="slow" advTm="1133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 to the Mines</a:t>
            </a:r>
            <a:endParaRPr lang="en-US" dirty="0"/>
          </a:p>
        </p:txBody>
      </p:sp>
      <p:sp>
        <p:nvSpPr>
          <p:cNvPr id="3" name="Content Placeholder 2"/>
          <p:cNvSpPr>
            <a:spLocks noGrp="1"/>
          </p:cNvSpPr>
          <p:nvPr>
            <p:ph sz="half" idx="1"/>
          </p:nvPr>
        </p:nvSpPr>
        <p:spPr/>
        <p:txBody>
          <a:bodyPr/>
          <a:lstStyle/>
          <a:p>
            <a:r>
              <a:rPr lang="en-US" dirty="0" smtClean="0"/>
              <a:t>Meletius was arrested and sent to the slave mines of Palestine</a:t>
            </a:r>
          </a:p>
          <a:p>
            <a:r>
              <a:rPr lang="en-US" dirty="0" smtClean="0"/>
              <a:t>He continued to consecrate priests and bishops</a:t>
            </a:r>
          </a:p>
          <a:p>
            <a:r>
              <a:rPr lang="en-US" dirty="0" smtClean="0"/>
              <a:t>Created the Church of the Martyrs.</a:t>
            </a:r>
          </a:p>
          <a:p>
            <a:r>
              <a:rPr lang="en-US" dirty="0" smtClean="0"/>
              <a:t>His cause suffered a temporary setback when Peter was captured and beheaded in 311</a:t>
            </a:r>
          </a:p>
          <a:p>
            <a:r>
              <a:rPr lang="en-US" dirty="0" smtClean="0"/>
              <a:t>The Church of the Martyrs became a serious alternative to the Catholic Church</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205186" y="2160590"/>
            <a:ext cx="3953328" cy="3880740"/>
          </a:xfrm>
        </p:spPr>
      </p:pic>
      <p:sp>
        <p:nvSpPr>
          <p:cNvPr id="5" name="Date Placeholder 4"/>
          <p:cNvSpPr>
            <a:spLocks noGrp="1"/>
          </p:cNvSpPr>
          <p:nvPr>
            <p:ph type="dt" sz="half" idx="10"/>
          </p:nvPr>
        </p:nvSpPr>
        <p:spPr/>
        <p:txBody>
          <a:bodyPr/>
          <a:lstStyle/>
          <a:p>
            <a:fld id="{A32A7A52-3B86-4368-A47B-D68491EA2621}"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7</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8961701"/>
      </p:ext>
    </p:extLst>
  </p:cSld>
  <p:clrMapOvr>
    <a:masterClrMapping/>
  </p:clrMapOvr>
  <mc:AlternateContent xmlns:mc="http://schemas.openxmlformats.org/markup-compatibility/2006">
    <mc:Choice xmlns:p14="http://schemas.microsoft.com/office/powerpoint/2010/main" Requires="p14">
      <p:transition spd="slow" p14:dur="2000" advTm="74745"/>
    </mc:Choice>
    <mc:Fallback>
      <p:transition spd="slow" advTm="74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Council and Meletius</a:t>
            </a:r>
            <a:endParaRPr lang="en-US" dirty="0"/>
          </a:p>
        </p:txBody>
      </p:sp>
      <p:sp>
        <p:nvSpPr>
          <p:cNvPr id="3" name="Content Placeholder 2"/>
          <p:cNvSpPr>
            <a:spLocks noGrp="1"/>
          </p:cNvSpPr>
          <p:nvPr>
            <p:ph sz="half" idx="1"/>
          </p:nvPr>
        </p:nvSpPr>
        <p:spPr/>
        <p:txBody>
          <a:bodyPr/>
          <a:lstStyle/>
          <a:p>
            <a:pPr>
              <a:buFont typeface="Wingdings" panose="05000000000000000000" pitchFamily="2" charset="2"/>
              <a:buChar char="§"/>
            </a:pPr>
            <a:r>
              <a:rPr lang="en-US" dirty="0" smtClean="0"/>
              <a:t>There was a lot of sympathy for Meletius at the first Council</a:t>
            </a:r>
          </a:p>
          <a:p>
            <a:pPr lvl="1">
              <a:buFont typeface="Wingdings" panose="05000000000000000000" pitchFamily="2" charset="2"/>
              <a:buChar char="§"/>
            </a:pPr>
            <a:r>
              <a:rPr lang="en-US" dirty="0" smtClean="0"/>
              <a:t>He nor his priests were deposed</a:t>
            </a:r>
          </a:p>
          <a:p>
            <a:pPr>
              <a:buFont typeface="Wingdings" panose="05000000000000000000" pitchFamily="2" charset="2"/>
              <a:buChar char="§"/>
            </a:pPr>
            <a:r>
              <a:rPr lang="en-US" dirty="0" smtClean="0"/>
              <a:t>Meletius was ordered to cease consecrating a competitive hierarchy. </a:t>
            </a:r>
          </a:p>
          <a:p>
            <a:pPr>
              <a:buFont typeface="Wingdings" panose="05000000000000000000" pitchFamily="2" charset="2"/>
              <a:buChar char="§"/>
            </a:pPr>
            <a:r>
              <a:rPr lang="en-US" dirty="0" smtClean="0"/>
              <a:t>Meletian bishops could succeed to their dioceses upon the death of the catholic bishop if they submitted. </a:t>
            </a:r>
          </a:p>
          <a:p>
            <a:pPr>
              <a:buFont typeface="Wingdings" panose="05000000000000000000" pitchFamily="2" charset="2"/>
              <a:buChar char="§"/>
            </a:pPr>
            <a:r>
              <a:rPr lang="en-US" dirty="0" smtClean="0"/>
              <a:t>Meletian heresy had fifty years left in it. </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6800849" y="3584670"/>
            <a:ext cx="1094921" cy="1033272"/>
          </a:xfrm>
        </p:spPr>
      </p:pic>
      <p:sp>
        <p:nvSpPr>
          <p:cNvPr id="5" name="Date Placeholder 4"/>
          <p:cNvSpPr>
            <a:spLocks noGrp="1"/>
          </p:cNvSpPr>
          <p:nvPr>
            <p:ph type="dt" sz="half" idx="10"/>
          </p:nvPr>
        </p:nvSpPr>
        <p:spPr/>
        <p:txBody>
          <a:bodyPr/>
          <a:lstStyle/>
          <a:p>
            <a:fld id="{A32A7A52-3B86-4368-A47B-D68491EA2621}" type="datetime1">
              <a:rPr lang="en-US" smtClean="0"/>
              <a:t>4/5/2016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DABDFE1-D433-463A-AC79-82505B0E5C1D}" type="slidenum">
              <a:rPr lang="en-US" smtClean="0"/>
              <a:t>8</a:t>
            </a:fld>
            <a:endParaRPr lang="en-US" dirty="0"/>
          </a:p>
        </p:txBody>
      </p:sp>
      <p:pic>
        <p:nvPicPr>
          <p:cNvPr id="9" name="Content Placeholder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22614" y="1930399"/>
            <a:ext cx="3851388" cy="4110961"/>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30282272"/>
      </p:ext>
    </p:extLst>
  </p:cSld>
  <p:clrMapOvr>
    <a:masterClrMapping/>
  </p:clrMapOvr>
  <mc:AlternateContent xmlns:mc="http://schemas.openxmlformats.org/markup-compatibility/2006">
    <mc:Choice xmlns:p14="http://schemas.microsoft.com/office/powerpoint/2010/main" Requires="p14">
      <p:transition spd="slow" p14:dur="2000" advTm="148347"/>
    </mc:Choice>
    <mc:Fallback>
      <p:transition spd="slow" advTm="1483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Arius</a:t>
            </a:r>
            <a:endParaRPr lang="en-US" dirty="0"/>
          </a:p>
        </p:txBody>
      </p:sp>
      <p:sp>
        <p:nvSpPr>
          <p:cNvPr id="3" name="Content Placeholder 2"/>
          <p:cNvSpPr>
            <a:spLocks noGrp="1"/>
          </p:cNvSpPr>
          <p:nvPr>
            <p:ph sz="half" idx="1"/>
          </p:nvPr>
        </p:nvSpPr>
        <p:spPr/>
        <p:txBody>
          <a:bodyPr/>
          <a:lstStyle/>
          <a:p>
            <a:r>
              <a:rPr lang="en-US" dirty="0" smtClean="0"/>
              <a:t>Was a magnetic personality, and very energetic</a:t>
            </a:r>
          </a:p>
          <a:p>
            <a:r>
              <a:rPr lang="en-US" dirty="0" smtClean="0"/>
              <a:t>Given a parish in the suburbs of Alexandria, his preaching skills brought him many disciples among the clergy, and scandalously, the women. </a:t>
            </a:r>
          </a:p>
          <a:p>
            <a:r>
              <a:rPr lang="en-US" dirty="0" smtClean="0"/>
              <a:t>Arius was tall, and extremely thin.  </a:t>
            </a:r>
          </a:p>
          <a:p>
            <a:r>
              <a:rPr lang="en-US" dirty="0" smtClean="0"/>
              <a:t>He dressed very simply and was ascetic. </a:t>
            </a:r>
          </a:p>
          <a:p>
            <a:r>
              <a:rPr lang="en-US" dirty="0" smtClean="0"/>
              <a:t>Studied under Lucian of Antioch</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306786" y="2160588"/>
            <a:ext cx="3750128" cy="3881437"/>
          </a:xfrm>
        </p:spPr>
      </p:pic>
      <p:sp>
        <p:nvSpPr>
          <p:cNvPr id="4" name="Date Placeholder 3"/>
          <p:cNvSpPr>
            <a:spLocks noGrp="1"/>
          </p:cNvSpPr>
          <p:nvPr>
            <p:ph type="dt" sz="half" idx="10"/>
          </p:nvPr>
        </p:nvSpPr>
        <p:spPr/>
        <p:txBody>
          <a:bodyPr/>
          <a:lstStyle/>
          <a:p>
            <a:fld id="{DFB3D985-7410-4EE0-A373-AE3F8A996221}"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9</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82261584"/>
      </p:ext>
    </p:extLst>
  </p:cSld>
  <p:clrMapOvr>
    <a:masterClrMapping/>
  </p:clrMapOvr>
  <mc:AlternateContent xmlns:mc="http://schemas.openxmlformats.org/markup-compatibility/2006">
    <mc:Choice xmlns:p14="http://schemas.microsoft.com/office/powerpoint/2010/main" Requires="p14">
      <p:transition spd="slow" p14:dur="2000" advTm="280913"/>
    </mc:Choice>
    <mc:Fallback>
      <p:transition spd="slow" advTm="280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Arius</a:t>
            </a:r>
            <a:endParaRPr lang="en-US" dirty="0"/>
          </a:p>
        </p:txBody>
      </p:sp>
      <p:sp>
        <p:nvSpPr>
          <p:cNvPr id="3" name="Content Placeholder 2"/>
          <p:cNvSpPr>
            <a:spLocks noGrp="1"/>
          </p:cNvSpPr>
          <p:nvPr>
            <p:ph sz="half" idx="1"/>
          </p:nvPr>
        </p:nvSpPr>
        <p:spPr/>
        <p:txBody>
          <a:bodyPr/>
          <a:lstStyle/>
          <a:p>
            <a:r>
              <a:rPr lang="en-US" dirty="0" smtClean="0"/>
              <a:t>An initial supporter of Meletius, who repented.</a:t>
            </a:r>
          </a:p>
          <a:p>
            <a:r>
              <a:rPr lang="en-US" dirty="0" smtClean="0"/>
              <a:t>When Meletius was excommunicated by Peter,  Arius objected so violently that Peter was compelled to excommunicate him as well. </a:t>
            </a:r>
          </a:p>
          <a:p>
            <a:r>
              <a:rPr lang="en-US" dirty="0" smtClean="0"/>
              <a:t>Later reconciled again.</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554551" y="2305318"/>
            <a:ext cx="3254598" cy="3591976"/>
          </a:xfrm>
        </p:spPr>
      </p:pic>
      <p:sp>
        <p:nvSpPr>
          <p:cNvPr id="4" name="Date Placeholder 3"/>
          <p:cNvSpPr>
            <a:spLocks noGrp="1"/>
          </p:cNvSpPr>
          <p:nvPr>
            <p:ph type="dt" sz="half" idx="10"/>
          </p:nvPr>
        </p:nvSpPr>
        <p:spPr/>
        <p:txBody>
          <a:bodyPr/>
          <a:lstStyle/>
          <a:p>
            <a:fld id="{7547A697-1A55-43FF-AD59-821BA906BC79}"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10</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540234"/>
      </p:ext>
    </p:extLst>
  </p:cSld>
  <p:clrMapOvr>
    <a:masterClrMapping/>
  </p:clrMapOvr>
  <mc:AlternateContent xmlns:mc="http://schemas.openxmlformats.org/markup-compatibility/2006">
    <mc:Choice xmlns:p14="http://schemas.microsoft.com/office/powerpoint/2010/main" Requires="p14">
      <p:transition spd="slow" p14:dur="2000" advTm="55581"/>
    </mc:Choice>
    <mc:Fallback>
      <p:transition spd="slow" advTm="55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Lucian of Antioch</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Lucian taught an entire generation about his own views of Christianity</a:t>
            </a:r>
          </a:p>
          <a:p>
            <a:r>
              <a:rPr lang="en-US" dirty="0" smtClean="0"/>
              <a:t>His followers were intensely loyal to him and to each other. </a:t>
            </a:r>
          </a:p>
          <a:p>
            <a:r>
              <a:rPr lang="en-US" dirty="0" smtClean="0"/>
              <a:t>This group was called the Collucianists, or those with </a:t>
            </a:r>
            <a:r>
              <a:rPr lang="en-US" dirty="0" smtClean="0"/>
              <a:t>Lucian. </a:t>
            </a:r>
            <a:endParaRPr lang="en-US" dirty="0" smtClean="0"/>
          </a:p>
          <a:p>
            <a:r>
              <a:rPr lang="en-US" dirty="0" smtClean="0"/>
              <a:t>Lucian was from the Antiochian school that emphasized God the Father</a:t>
            </a:r>
          </a:p>
          <a:p>
            <a:r>
              <a:rPr lang="en-US" dirty="0" smtClean="0"/>
              <a:t>Antiochian teaching stressed the difference between the Father and the Son, giving the Father precedence</a:t>
            </a:r>
          </a:p>
          <a:p>
            <a:r>
              <a:rPr lang="en-US" dirty="0" smtClean="0"/>
              <a:t>Arius learned a particular way of looking at God</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490156" y="1360038"/>
            <a:ext cx="3383388" cy="4306666"/>
          </a:xfrm>
        </p:spPr>
      </p:pic>
      <p:sp>
        <p:nvSpPr>
          <p:cNvPr id="4" name="Date Placeholder 3"/>
          <p:cNvSpPr>
            <a:spLocks noGrp="1"/>
          </p:cNvSpPr>
          <p:nvPr>
            <p:ph type="dt" sz="half" idx="10"/>
          </p:nvPr>
        </p:nvSpPr>
        <p:spPr/>
        <p:txBody>
          <a:bodyPr/>
          <a:lstStyle/>
          <a:p>
            <a:fld id="{56D7D068-0A5D-4E35-B5FE-4DC5565832BC}"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14591169"/>
      </p:ext>
    </p:extLst>
  </p:cSld>
  <p:clrMapOvr>
    <a:masterClrMapping/>
  </p:clrMapOvr>
  <mc:AlternateContent xmlns:mc="http://schemas.openxmlformats.org/markup-compatibility/2006">
    <mc:Choice xmlns:p14="http://schemas.microsoft.com/office/powerpoint/2010/main" Requires="p14">
      <p:transition spd="slow" p14:dur="2000" advTm="138334"/>
    </mc:Choice>
    <mc:Fallback>
      <p:transition spd="slow" advTm="138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Arianism at its Root</a:t>
            </a:r>
            <a:endParaRPr lang="en-US" dirty="0"/>
          </a:p>
        </p:txBody>
      </p:sp>
      <p:sp>
        <p:nvSpPr>
          <p:cNvPr id="3" name="Content Placeholder 2"/>
          <p:cNvSpPr>
            <a:spLocks noGrp="1"/>
          </p:cNvSpPr>
          <p:nvPr>
            <p:ph idx="1"/>
          </p:nvPr>
        </p:nvSpPr>
        <p:spPr/>
        <p:txBody>
          <a:bodyPr/>
          <a:lstStyle/>
          <a:p>
            <a:r>
              <a:rPr lang="en-US" dirty="0" smtClean="0"/>
              <a:t>The Senior Partner in the Godhead was the Father</a:t>
            </a:r>
          </a:p>
          <a:p>
            <a:r>
              <a:rPr lang="en-US" dirty="0" smtClean="0"/>
              <a:t>The Son was eternally subordinate to the Father</a:t>
            </a:r>
          </a:p>
          <a:p>
            <a:r>
              <a:rPr lang="en-US" dirty="0" smtClean="0"/>
              <a:t>“There was a time when he was not” </a:t>
            </a:r>
          </a:p>
          <a:p>
            <a:pPr marL="0" indent="0">
              <a:buNone/>
            </a:pPr>
            <a:endParaRPr lang="en-US" dirty="0"/>
          </a:p>
        </p:txBody>
      </p:sp>
      <p:sp>
        <p:nvSpPr>
          <p:cNvPr id="4" name="Date Placeholder 3"/>
          <p:cNvSpPr>
            <a:spLocks noGrp="1"/>
          </p:cNvSpPr>
          <p:nvPr>
            <p:ph type="dt" sz="half" idx="10"/>
          </p:nvPr>
        </p:nvSpPr>
        <p:spPr/>
        <p:txBody>
          <a:bodyPr/>
          <a:lstStyle/>
          <a:p>
            <a:fld id="{12DC84B6-051C-4AFB-8DC5-C08D99C4FDA2}"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12</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80965866"/>
      </p:ext>
    </p:extLst>
  </p:cSld>
  <p:clrMapOvr>
    <a:masterClrMapping/>
  </p:clrMapOvr>
  <mc:AlternateContent xmlns:mc="http://schemas.openxmlformats.org/markup-compatibility/2006">
    <mc:Choice xmlns:p14="http://schemas.microsoft.com/office/powerpoint/2010/main" Requires="p14">
      <p:transition spd="slow" p14:dur="2000" advTm="207249"/>
    </mc:Choice>
    <mc:Fallback>
      <p:transition spd="slow" advTm="207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Alexandrian Reaction</a:t>
            </a:r>
            <a:endParaRPr lang="en-US" dirty="0"/>
          </a:p>
        </p:txBody>
      </p:sp>
      <p:sp>
        <p:nvSpPr>
          <p:cNvPr id="3" name="Content Placeholder 2"/>
          <p:cNvSpPr>
            <a:spLocks noGrp="1"/>
          </p:cNvSpPr>
          <p:nvPr>
            <p:ph sz="half" idx="1"/>
          </p:nvPr>
        </p:nvSpPr>
        <p:spPr/>
        <p:txBody>
          <a:bodyPr/>
          <a:lstStyle/>
          <a:p>
            <a:r>
              <a:rPr lang="en-US" dirty="0" smtClean="0"/>
              <a:t>This was completely shocking!</a:t>
            </a:r>
          </a:p>
          <a:p>
            <a:r>
              <a:rPr lang="en-US" dirty="0" smtClean="0"/>
              <a:t>God was unchanging</a:t>
            </a:r>
          </a:p>
          <a:p>
            <a:pPr lvl="1"/>
            <a:r>
              <a:rPr lang="en-US" dirty="0" smtClean="0"/>
              <a:t>If Christ was ever the Son of God, He had to be so from all eternity. </a:t>
            </a:r>
          </a:p>
          <a:p>
            <a:pPr lvl="1"/>
            <a:r>
              <a:rPr lang="en-US" dirty="0" smtClean="0"/>
              <a:t>You just cant have God dividing himself at some point in time.</a:t>
            </a:r>
          </a:p>
          <a:p>
            <a:pPr lvl="1"/>
            <a:r>
              <a:rPr lang="en-US" dirty="0" smtClean="0"/>
              <a:t>He wouldn’t be perfect then. </a:t>
            </a:r>
          </a:p>
          <a:p>
            <a:pPr lvl="1"/>
            <a:endParaRPr lang="en-US" dirty="0"/>
          </a:p>
        </p:txBody>
      </p:sp>
      <p:sp>
        <p:nvSpPr>
          <p:cNvPr id="4" name="Date Placeholder 3"/>
          <p:cNvSpPr>
            <a:spLocks noGrp="1"/>
          </p:cNvSpPr>
          <p:nvPr>
            <p:ph type="dt" sz="half" idx="10"/>
          </p:nvPr>
        </p:nvSpPr>
        <p:spPr/>
        <p:txBody>
          <a:bodyPr/>
          <a:lstStyle/>
          <a:p>
            <a:fld id="{0A42B2CD-15CD-4072-A796-AE10A467DB2F}"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13</a:t>
            </a:fld>
            <a:endParaRPr lang="en-US" dirty="0"/>
          </a:p>
        </p:txBody>
      </p:sp>
      <p:pic>
        <p:nvPicPr>
          <p:cNvPr id="10" name="Content Placeholder 9"/>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5089525" y="2218214"/>
            <a:ext cx="4184650" cy="3766185"/>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84094278"/>
      </p:ext>
    </p:extLst>
  </p:cSld>
  <p:clrMapOvr>
    <a:masterClrMapping/>
  </p:clrMapOvr>
  <mc:AlternateContent xmlns:mc="http://schemas.openxmlformats.org/markup-compatibility/2006">
    <mc:Choice xmlns:p14="http://schemas.microsoft.com/office/powerpoint/2010/main" Requires="p14">
      <p:transition spd="slow" p14:dur="2000" advTm="163249"/>
    </mc:Choice>
    <mc:Fallback>
      <p:transition spd="slow" advTm="163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of Ariansim</a:t>
            </a:r>
            <a:endParaRPr lang="en-US" dirty="0"/>
          </a:p>
        </p:txBody>
      </p:sp>
      <p:sp>
        <p:nvSpPr>
          <p:cNvPr id="3" name="Content Placeholder 2"/>
          <p:cNvSpPr>
            <a:spLocks noGrp="1"/>
          </p:cNvSpPr>
          <p:nvPr>
            <p:ph idx="1"/>
          </p:nvPr>
        </p:nvSpPr>
        <p:spPr/>
        <p:txBody>
          <a:bodyPr/>
          <a:lstStyle/>
          <a:p>
            <a:r>
              <a:rPr lang="en-US" dirty="0" smtClean="0"/>
              <a:t>By 320, Arius had one bishop, seven priests, twelve deacons and 700 consecrated virgins as followers. Arianism was spreading rapidly.   </a:t>
            </a:r>
          </a:p>
          <a:p>
            <a:r>
              <a:rPr lang="en-US" dirty="0" smtClean="0"/>
              <a:t>By this time Arius had become the second ranking priest in the Archdiocese, and Alexander the Bishop began to take notice. </a:t>
            </a:r>
          </a:p>
          <a:p>
            <a:r>
              <a:rPr lang="en-US" dirty="0" smtClean="0"/>
              <a:t>Alexander called for a debate. </a:t>
            </a:r>
          </a:p>
          <a:p>
            <a:r>
              <a:rPr lang="en-US" dirty="0" smtClean="0"/>
              <a:t>This was followed by another. </a:t>
            </a:r>
          </a:p>
          <a:p>
            <a:r>
              <a:rPr lang="en-US" dirty="0" smtClean="0"/>
              <a:t>Arius eloquently defended himself so Alexander did not suspend him</a:t>
            </a:r>
          </a:p>
          <a:p>
            <a:r>
              <a:rPr lang="en-US" dirty="0" smtClean="0"/>
              <a:t>Alexander forbade him to teach until a council of bishops could settle the issue. </a:t>
            </a:r>
            <a:endParaRPr lang="en-US" dirty="0"/>
          </a:p>
        </p:txBody>
      </p:sp>
      <p:sp>
        <p:nvSpPr>
          <p:cNvPr id="4" name="Date Placeholder 3"/>
          <p:cNvSpPr>
            <a:spLocks noGrp="1"/>
          </p:cNvSpPr>
          <p:nvPr>
            <p:ph type="dt" sz="half" idx="10"/>
          </p:nvPr>
        </p:nvSpPr>
        <p:spPr/>
        <p:txBody>
          <a:bodyPr/>
          <a:lstStyle/>
          <a:p>
            <a:fld id="{23918D2B-B6FA-42D3-ACC5-ED7290AE6E7B}"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14</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14240244"/>
      </p:ext>
    </p:extLst>
  </p:cSld>
  <p:clrMapOvr>
    <a:masterClrMapping/>
  </p:clrMapOvr>
  <mc:AlternateContent xmlns:mc="http://schemas.openxmlformats.org/markup-compatibility/2006">
    <mc:Choice xmlns:p14="http://schemas.microsoft.com/office/powerpoint/2010/main" Requires="p14">
      <p:transition spd="slow" p14:dur="2000" advTm="107608"/>
    </mc:Choice>
    <mc:Fallback>
      <p:transition spd="slow" advTm="1076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Colluthus</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The senior priest in the archdiocese was named Colluthus.  </a:t>
            </a:r>
          </a:p>
          <a:p>
            <a:r>
              <a:rPr lang="en-US" dirty="0" smtClean="0"/>
              <a:t>Colluthus was sickened by Alexander’s deliberate approach</a:t>
            </a:r>
          </a:p>
          <a:p>
            <a:r>
              <a:rPr lang="en-US" dirty="0" smtClean="0"/>
              <a:t>He concluded the Church in Alexandria was dead</a:t>
            </a:r>
          </a:p>
          <a:p>
            <a:r>
              <a:rPr lang="en-US" dirty="0" smtClean="0"/>
              <a:t>Colluthus declared himself a bishop and began ordaining priests</a:t>
            </a:r>
          </a:p>
          <a:p>
            <a:r>
              <a:rPr lang="en-US" dirty="0" smtClean="0"/>
              <a:t>It looked like the Church in Antioch was disintegrating:</a:t>
            </a:r>
          </a:p>
          <a:p>
            <a:pPr lvl="1"/>
            <a:r>
              <a:rPr lang="en-US" dirty="0" smtClean="0"/>
              <a:t>Meletians</a:t>
            </a:r>
          </a:p>
          <a:p>
            <a:pPr lvl="1"/>
            <a:r>
              <a:rPr lang="en-US" dirty="0" smtClean="0"/>
              <a:t>Arians</a:t>
            </a:r>
          </a:p>
          <a:p>
            <a:pPr lvl="1"/>
            <a:r>
              <a:rPr lang="en-US" dirty="0" smtClean="0"/>
              <a:t>Colluthusians</a:t>
            </a:r>
          </a:p>
          <a:p>
            <a:r>
              <a:rPr lang="en-US" dirty="0" smtClean="0"/>
              <a:t>The pagans took heart from the chaos.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41131" y="2160588"/>
            <a:ext cx="3881437" cy="3881437"/>
          </a:xfrm>
        </p:spPr>
      </p:pic>
      <p:sp>
        <p:nvSpPr>
          <p:cNvPr id="4" name="Date Placeholder 3"/>
          <p:cNvSpPr>
            <a:spLocks noGrp="1"/>
          </p:cNvSpPr>
          <p:nvPr>
            <p:ph type="dt" sz="half" idx="10"/>
          </p:nvPr>
        </p:nvSpPr>
        <p:spPr/>
        <p:txBody>
          <a:bodyPr/>
          <a:lstStyle/>
          <a:p>
            <a:fld id="{83E03384-4D6E-40D8-B115-F238FB41E5C0}"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15</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8381928"/>
      </p:ext>
    </p:extLst>
  </p:cSld>
  <p:clrMapOvr>
    <a:masterClrMapping/>
  </p:clrMapOvr>
  <mc:AlternateContent xmlns:mc="http://schemas.openxmlformats.org/markup-compatibility/2006">
    <mc:Choice xmlns:p14="http://schemas.microsoft.com/office/powerpoint/2010/main" Requires="p14">
      <p:transition spd="slow" p14:dur="2000" advTm="151187"/>
    </mc:Choice>
    <mc:Fallback>
      <p:transition spd="slow" advTm="1511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Local Councils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Alexander’s Council of 100 bishops condemned Arius. </a:t>
            </a:r>
          </a:p>
          <a:p>
            <a:r>
              <a:rPr lang="en-US" dirty="0" smtClean="0"/>
              <a:t>A second council at </a:t>
            </a:r>
            <a:r>
              <a:rPr lang="en-US" dirty="0" smtClean="0"/>
              <a:t>Mareotis</a:t>
            </a:r>
            <a:r>
              <a:rPr lang="en-US" dirty="0" smtClean="0"/>
              <a:t> condemned Arianism again. </a:t>
            </a:r>
          </a:p>
          <a:p>
            <a:r>
              <a:rPr lang="en-US" dirty="0" smtClean="0"/>
              <a:t>Arius did not take things laying down</a:t>
            </a:r>
          </a:p>
          <a:p>
            <a:pPr lvl="1"/>
            <a:r>
              <a:rPr lang="en-US" dirty="0" smtClean="0"/>
              <a:t>Wrote to Eusebius of Nicomedia</a:t>
            </a:r>
            <a:r>
              <a:rPr lang="en-US" dirty="0"/>
              <a:t> </a:t>
            </a:r>
            <a:r>
              <a:rPr lang="en-US" dirty="0" smtClean="0"/>
              <a:t>and Eusebius of Caesarea</a:t>
            </a:r>
          </a:p>
          <a:p>
            <a:pPr lvl="1"/>
            <a:r>
              <a:rPr lang="en-US" dirty="0" smtClean="0"/>
              <a:t>They both had Arian leaning and encouraged Arius to continue</a:t>
            </a:r>
          </a:p>
          <a:p>
            <a:r>
              <a:rPr lang="en-US" dirty="0" smtClean="0"/>
              <a:t>Eusebius of Nicomedia called a synod to evaluate Alexander of Alexandria—clearly interfering in another bishop’s diocese</a:t>
            </a:r>
          </a:p>
          <a:p>
            <a:r>
              <a:rPr lang="en-US" dirty="0" smtClean="0"/>
              <a:t>The </a:t>
            </a:r>
            <a:r>
              <a:rPr lang="en-US" dirty="0" smtClean="0"/>
              <a:t>Nicomedian</a:t>
            </a:r>
            <a:r>
              <a:rPr lang="en-US" dirty="0" smtClean="0"/>
              <a:t> Synod encouraged Alexander to reinstate Arius. </a:t>
            </a:r>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776383" y="2279560"/>
            <a:ext cx="3354738" cy="3477295"/>
          </a:xfrm>
        </p:spPr>
      </p:pic>
      <p:sp>
        <p:nvSpPr>
          <p:cNvPr id="4" name="Date Placeholder 3"/>
          <p:cNvSpPr>
            <a:spLocks noGrp="1"/>
          </p:cNvSpPr>
          <p:nvPr>
            <p:ph type="dt" sz="half" idx="10"/>
          </p:nvPr>
        </p:nvSpPr>
        <p:spPr/>
        <p:txBody>
          <a:bodyPr/>
          <a:lstStyle/>
          <a:p>
            <a:fld id="{72BCAF9F-D31B-429F-8EBF-77E775F614E5}"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16</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39896745"/>
      </p:ext>
    </p:extLst>
  </p:cSld>
  <p:clrMapOvr>
    <a:masterClrMapping/>
  </p:clrMapOvr>
  <mc:AlternateContent xmlns:mc="http://schemas.openxmlformats.org/markup-compatibility/2006">
    <mc:Choice xmlns:p14="http://schemas.microsoft.com/office/powerpoint/2010/main" Requires="p14">
      <p:transition spd="slow" p14:dur="2000" advTm="83754"/>
    </mc:Choice>
    <mc:Fallback>
      <p:transition spd="slow" advTm="83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Meanwhile,  Arius is…</a:t>
            </a:r>
            <a:endParaRPr lang="en-US" dirty="0"/>
          </a:p>
        </p:txBody>
      </p:sp>
      <p:sp>
        <p:nvSpPr>
          <p:cNvPr id="3" name="Content Placeholder 2"/>
          <p:cNvSpPr>
            <a:spLocks noGrp="1"/>
          </p:cNvSpPr>
          <p:nvPr>
            <p:ph idx="1"/>
          </p:nvPr>
        </p:nvSpPr>
        <p:spPr/>
        <p:txBody>
          <a:bodyPr/>
          <a:lstStyle/>
          <a:p>
            <a:r>
              <a:rPr lang="en-US" dirty="0" smtClean="0"/>
              <a:t>Generating propaganda at a phenomenal rate. </a:t>
            </a:r>
          </a:p>
          <a:p>
            <a:r>
              <a:rPr lang="en-US" dirty="0" smtClean="0"/>
              <a:t>He made up slogans chanted in the streets and the hippodrome</a:t>
            </a:r>
          </a:p>
          <a:p>
            <a:r>
              <a:rPr lang="en-US" dirty="0" smtClean="0"/>
              <a:t>Arius wrote a book called “Happy Thoughts” to explain his theology</a:t>
            </a:r>
          </a:p>
          <a:p>
            <a:r>
              <a:rPr lang="en-US" dirty="0" smtClean="0"/>
              <a:t>Arianism is becoming a mass movement, becoming a real threat to the peace Constantine prizes</a:t>
            </a:r>
          </a:p>
          <a:p>
            <a:pPr marL="0" indent="0">
              <a:buNone/>
            </a:pPr>
            <a:endParaRPr lang="en-US" dirty="0"/>
          </a:p>
        </p:txBody>
      </p:sp>
      <p:sp>
        <p:nvSpPr>
          <p:cNvPr id="4" name="Date Placeholder 3"/>
          <p:cNvSpPr>
            <a:spLocks noGrp="1"/>
          </p:cNvSpPr>
          <p:nvPr>
            <p:ph type="dt" sz="half" idx="10"/>
          </p:nvPr>
        </p:nvSpPr>
        <p:spPr/>
        <p:txBody>
          <a:bodyPr/>
          <a:lstStyle/>
          <a:p>
            <a:fld id="{DF2572EC-416A-4C66-BEBF-7D03991CB82C}"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17</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71264110"/>
      </p:ext>
    </p:extLst>
  </p:cSld>
  <p:clrMapOvr>
    <a:masterClrMapping/>
  </p:clrMapOvr>
  <mc:AlternateContent xmlns:mc="http://schemas.openxmlformats.org/markup-compatibility/2006">
    <mc:Choice xmlns:p14="http://schemas.microsoft.com/office/powerpoint/2010/main" Requires="p14">
      <p:transition spd="slow" p14:dur="2000" advTm="79053"/>
    </mc:Choice>
    <mc:Fallback>
      <p:transition spd="slow" advTm="79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Back at the Chancery Offices….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Eusebius of Caesarea calls a synod in Syria that affirms the correctness of Arius. </a:t>
            </a:r>
          </a:p>
          <a:p>
            <a:r>
              <a:rPr lang="en-US" dirty="0" smtClean="0"/>
              <a:t>Total chaos is not sweeping the Eastern Church</a:t>
            </a:r>
          </a:p>
          <a:p>
            <a:r>
              <a:rPr lang="en-US" dirty="0" smtClean="0"/>
              <a:t>Constantine sends Ossius of Cordova to mediate the situation. </a:t>
            </a:r>
          </a:p>
          <a:p>
            <a:pPr lvl="1"/>
            <a:r>
              <a:rPr lang="en-US" dirty="0" smtClean="0"/>
              <a:t>Constantine doesn’t really care what the conclusion it.</a:t>
            </a:r>
          </a:p>
          <a:p>
            <a:pPr lvl="1"/>
            <a:r>
              <a:rPr lang="en-US" dirty="0" smtClean="0"/>
              <a:t>He simply wants a conclusion. </a:t>
            </a:r>
          </a:p>
          <a:p>
            <a:r>
              <a:rPr lang="en-US" dirty="0" smtClean="0"/>
              <a:t>Everyone ends up at the Capital:  Arius, Eusebius of Caesarea (himself recently excommunicated),  Eusebius of Nicomedia, Alexander, Ossius, Helena ( a fan of Lucian of Antioch)</a:t>
            </a:r>
            <a:endParaRPr lang="en-US" dirty="0"/>
          </a:p>
        </p:txBody>
      </p:sp>
      <p:sp>
        <p:nvSpPr>
          <p:cNvPr id="4" name="Date Placeholder 3"/>
          <p:cNvSpPr>
            <a:spLocks noGrp="1"/>
          </p:cNvSpPr>
          <p:nvPr>
            <p:ph type="dt" sz="half" idx="10"/>
          </p:nvPr>
        </p:nvSpPr>
        <p:spPr/>
        <p:txBody>
          <a:bodyPr/>
          <a:lstStyle/>
          <a:p>
            <a:fld id="{62956943-D7B6-4076-8516-100181B119C0}"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18</a:t>
            </a:fld>
            <a:endParaRPr lang="en-US" dirty="0"/>
          </a:p>
        </p:txBody>
      </p:sp>
      <p:pic>
        <p:nvPicPr>
          <p:cNvPr id="10" name="Content Placeholder 9"/>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5593701" y="2160588"/>
            <a:ext cx="3158413" cy="3881437"/>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87087500"/>
      </p:ext>
    </p:extLst>
  </p:cSld>
  <p:clrMapOvr>
    <a:masterClrMapping/>
  </p:clrMapOvr>
  <mc:AlternateContent xmlns:mc="http://schemas.openxmlformats.org/markup-compatibility/2006">
    <mc:Choice xmlns:p14="http://schemas.microsoft.com/office/powerpoint/2010/main" Requires="p14">
      <p:transition spd="slow" p14:dur="2000" advTm="130434"/>
    </mc:Choice>
    <mc:Fallback>
      <p:transition spd="slow" advTm="1304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the Result Was….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The Council of Nicaea in 325. </a:t>
            </a:r>
          </a:p>
          <a:p>
            <a:r>
              <a:rPr lang="en-US" dirty="0" smtClean="0"/>
              <a:t>Athanasius counts 300 bishops. Then number is “increased to 318” because of the biblical significance of the number.</a:t>
            </a:r>
          </a:p>
          <a:p>
            <a:r>
              <a:rPr lang="en-US" dirty="0" smtClean="0"/>
              <a:t>The Council settles on the “homoousious” definition of consubstantiality.</a:t>
            </a:r>
          </a:p>
          <a:p>
            <a:pPr lvl="1"/>
            <a:r>
              <a:rPr lang="en-US" dirty="0" smtClean="0"/>
              <a:t>Constantine hears it is okay in the West, Athanasius is okay with it,  and the majority of the Council will accept</a:t>
            </a:r>
          </a:p>
          <a:p>
            <a:pPr lvl="1"/>
            <a:r>
              <a:rPr lang="en-US" dirty="0" smtClean="0"/>
              <a:t>He gets behind this definition</a:t>
            </a:r>
          </a:p>
          <a:p>
            <a:r>
              <a:rPr lang="en-US" dirty="0" smtClean="0"/>
              <a:t>In the end, Arius is condemned. </a:t>
            </a:r>
            <a:endParaRPr lang="en-US" dirty="0"/>
          </a:p>
        </p:txBody>
      </p:sp>
      <p:sp>
        <p:nvSpPr>
          <p:cNvPr id="4" name="Date Placeholder 3"/>
          <p:cNvSpPr>
            <a:spLocks noGrp="1"/>
          </p:cNvSpPr>
          <p:nvPr>
            <p:ph type="dt" sz="half" idx="10"/>
          </p:nvPr>
        </p:nvSpPr>
        <p:spPr/>
        <p:txBody>
          <a:bodyPr/>
          <a:lstStyle/>
          <a:p>
            <a:fld id="{5E37D809-4C3F-4B97-BFDD-D78147ADE1F3}"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19</a:t>
            </a:fld>
            <a:endParaRPr lang="en-US" dirty="0"/>
          </a:p>
        </p:txBody>
      </p:sp>
      <p:pic>
        <p:nvPicPr>
          <p:cNvPr id="11" name="Content Placeholder 10"/>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5089698" y="2160590"/>
            <a:ext cx="4184304" cy="3881434"/>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50391442"/>
      </p:ext>
    </p:extLst>
  </p:cSld>
  <p:clrMapOvr>
    <a:masterClrMapping/>
  </p:clrMapOvr>
  <mc:AlternateContent xmlns:mc="http://schemas.openxmlformats.org/markup-compatibility/2006">
    <mc:Choice xmlns:p14="http://schemas.microsoft.com/office/powerpoint/2010/main" Requires="p14">
      <p:transition spd="slow" p14:dur="2000" advTm="112308"/>
    </mc:Choice>
    <mc:Fallback>
      <p:transition spd="slow" advTm="112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Happens?</a:t>
            </a:r>
            <a:endParaRPr lang="en-US" dirty="0"/>
          </a:p>
        </p:txBody>
      </p:sp>
      <p:sp>
        <p:nvSpPr>
          <p:cNvPr id="3" name="Content Placeholder 2"/>
          <p:cNvSpPr>
            <a:spLocks noGrp="1"/>
          </p:cNvSpPr>
          <p:nvPr>
            <p:ph idx="1"/>
          </p:nvPr>
        </p:nvSpPr>
        <p:spPr/>
        <p:txBody>
          <a:bodyPr/>
          <a:lstStyle/>
          <a:p>
            <a:r>
              <a:rPr lang="en-US" dirty="0" smtClean="0"/>
              <a:t>Arius and a handful of those who voted with him are sent into exile in Illyricum.</a:t>
            </a:r>
          </a:p>
          <a:p>
            <a:r>
              <a:rPr lang="en-US" dirty="0" smtClean="0"/>
              <a:t>This did not end Arianism though. </a:t>
            </a:r>
          </a:p>
          <a:p>
            <a:r>
              <a:rPr lang="en-US" dirty="0" smtClean="0"/>
              <a:t>Arius redrafts a Creed that could be interpreted as Orthodox and makes another run at Constantine.</a:t>
            </a:r>
          </a:p>
          <a:p>
            <a:r>
              <a:rPr lang="en-US" dirty="0" smtClean="0"/>
              <a:t>Constantine appears to have thought about reopening the Council again in order to have Arius reinstated for the sake of peace</a:t>
            </a:r>
          </a:p>
          <a:p>
            <a:r>
              <a:rPr lang="en-US" dirty="0" smtClean="0"/>
              <a:t>Alexander keeps stalling until he dies.  </a:t>
            </a:r>
          </a:p>
          <a:p>
            <a:r>
              <a:rPr lang="en-US" dirty="0" smtClean="0"/>
              <a:t>It is now the problem of Athanasius. </a:t>
            </a:r>
            <a:endParaRPr lang="en-US" dirty="0"/>
          </a:p>
        </p:txBody>
      </p:sp>
      <p:sp>
        <p:nvSpPr>
          <p:cNvPr id="4" name="Date Placeholder 3"/>
          <p:cNvSpPr>
            <a:spLocks noGrp="1"/>
          </p:cNvSpPr>
          <p:nvPr>
            <p:ph type="dt" sz="half" idx="10"/>
          </p:nvPr>
        </p:nvSpPr>
        <p:spPr/>
        <p:txBody>
          <a:bodyPr/>
          <a:lstStyle/>
          <a:p>
            <a:fld id="{14208367-1660-4B5F-8450-6F9376AADF53}"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20</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01017537"/>
      </p:ext>
    </p:extLst>
  </p:cSld>
  <p:clrMapOvr>
    <a:masterClrMapping/>
  </p:clrMapOvr>
  <mc:AlternateContent xmlns:mc="http://schemas.openxmlformats.org/markup-compatibility/2006">
    <mc:Choice xmlns:p14="http://schemas.microsoft.com/office/powerpoint/2010/main" Requires="p14">
      <p:transition spd="slow" p14:dur="2000" advTm="260490"/>
    </mc:Choice>
    <mc:Fallback>
      <p:transition spd="slow" advTm="260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  Years of Trouble</a:t>
            </a:r>
            <a:endParaRPr lang="en-US" dirty="0"/>
          </a:p>
        </p:txBody>
      </p:sp>
      <p:sp>
        <p:nvSpPr>
          <p:cNvPr id="3" name="Content Placeholder 2"/>
          <p:cNvSpPr>
            <a:spLocks noGrp="1"/>
          </p:cNvSpPr>
          <p:nvPr>
            <p:ph idx="1"/>
          </p:nvPr>
        </p:nvSpPr>
        <p:spPr/>
        <p:txBody>
          <a:bodyPr/>
          <a:lstStyle/>
          <a:p>
            <a:r>
              <a:rPr lang="en-US" dirty="0" smtClean="0"/>
              <a:t>Constantine begins to waffle when Ossius leaves for Spain as both Eusebius’ gain increased influence. </a:t>
            </a:r>
          </a:p>
          <a:p>
            <a:r>
              <a:rPr lang="en-US" dirty="0" smtClean="0"/>
              <a:t>He wishes Arius to be reinstated. </a:t>
            </a:r>
          </a:p>
          <a:p>
            <a:r>
              <a:rPr lang="en-US" dirty="0" smtClean="0"/>
              <a:t>Arius attempts to return to his parish, but rioting happens in the streets</a:t>
            </a:r>
          </a:p>
          <a:p>
            <a:pPr lvl="1"/>
            <a:r>
              <a:rPr lang="en-US" dirty="0" smtClean="0"/>
              <a:t>Antony comes to support Athanasius.</a:t>
            </a:r>
          </a:p>
          <a:p>
            <a:pPr lvl="1"/>
            <a:r>
              <a:rPr lang="en-US" dirty="0" smtClean="0"/>
              <a:t>The monks support Athanasius</a:t>
            </a:r>
          </a:p>
          <a:p>
            <a:r>
              <a:rPr lang="en-US" dirty="0" smtClean="0"/>
              <a:t>All of this ends when Arius dies in the bathroom</a:t>
            </a:r>
          </a:p>
          <a:p>
            <a:pPr lvl="1"/>
            <a:r>
              <a:rPr lang="en-US" dirty="0" smtClean="0"/>
              <a:t>Apologists make a lot of hay out of this death. </a:t>
            </a:r>
            <a:endParaRPr lang="en-US" dirty="0"/>
          </a:p>
        </p:txBody>
      </p:sp>
      <p:sp>
        <p:nvSpPr>
          <p:cNvPr id="4" name="Date Placeholder 3"/>
          <p:cNvSpPr>
            <a:spLocks noGrp="1"/>
          </p:cNvSpPr>
          <p:nvPr>
            <p:ph type="dt" sz="half" idx="10"/>
          </p:nvPr>
        </p:nvSpPr>
        <p:spPr/>
        <p:txBody>
          <a:bodyPr/>
          <a:lstStyle/>
          <a:p>
            <a:fld id="{C8D2674C-AE2A-4F90-8171-78B5168C2AB9}" type="datetime1">
              <a:rPr lang="en-US" smtClean="0"/>
              <a:t>4/5/2016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DABDFE1-D433-463A-AC79-82505B0E5C1D}" type="slidenum">
              <a:rPr lang="en-US" smtClean="0"/>
              <a:t>21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93946912"/>
      </p:ext>
    </p:extLst>
  </p:cSld>
  <p:clrMapOvr>
    <a:masterClrMapping/>
  </p:clrMapOvr>
  <mc:AlternateContent xmlns:mc="http://schemas.openxmlformats.org/markup-compatibility/2006">
    <mc:Choice xmlns:p14="http://schemas.microsoft.com/office/powerpoint/2010/main" Requires="p14">
      <p:transition spd="slow" p14:dur="2000" advTm="226288"/>
    </mc:Choice>
    <mc:Fallback>
      <p:transition spd="slow" advTm="226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560</TotalTime>
  <Words>4186</Words>
  <Application>Microsoft Office PowerPoint</Application>
  <PresentationFormat>Widescreen</PresentationFormat>
  <Paragraphs>281</Paragraphs>
  <Slides>21</Slides>
  <Notes>21</Notes>
  <HiddenSlides>0</HiddenSlides>
  <MMClips>21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Trebuchet MS</vt:lpstr>
      <vt:lpstr>Wingdings</vt:lpstr>
      <vt:lpstr>Wingdings 3</vt:lpstr>
      <vt:lpstr>Facet</vt:lpstr>
      <vt:lpstr>Athanasius the Great Arianism, The Creed, and the Council Module 3A</vt:lpstr>
      <vt:lpstr>Prologue</vt:lpstr>
      <vt:lpstr>Meletius of Lycopolis</vt:lpstr>
      <vt:lpstr>Peter of Alexandria</vt:lpstr>
      <vt:lpstr>Peter and Meletius</vt:lpstr>
      <vt:lpstr>The Egyptian Synod</vt:lpstr>
      <vt:lpstr>Sent to the Mines</vt:lpstr>
      <vt:lpstr>The First Council and Meletius</vt:lpstr>
      <vt:lpstr>Arius</vt:lpstr>
      <vt:lpstr>Arius</vt:lpstr>
      <vt:lpstr>Lucian of Antioch</vt:lpstr>
      <vt:lpstr>Arianism at its Root</vt:lpstr>
      <vt:lpstr>Alexandrian Reaction</vt:lpstr>
      <vt:lpstr>Progression of Ariansim</vt:lpstr>
      <vt:lpstr>Colluthus</vt:lpstr>
      <vt:lpstr>The Local Councils</vt:lpstr>
      <vt:lpstr>Meanwhile,  Arius is…</vt:lpstr>
      <vt:lpstr>And Back at the Chancery Offices….</vt:lpstr>
      <vt:lpstr>And the Result Was….</vt:lpstr>
      <vt:lpstr>So What Happens?</vt:lpstr>
      <vt:lpstr>Athanasius’  Years of Trouble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Koscinski</dc:creator>
  <cp:lastModifiedBy>Mark Koscinski</cp:lastModifiedBy>
  <cp:revision>37</cp:revision>
  <cp:lastPrinted>2016-04-05T19:40:13Z</cp:lastPrinted>
  <dcterms:created xsi:type="dcterms:W3CDTF">2016-04-04T22:16:43Z</dcterms:created>
  <dcterms:modified xsi:type="dcterms:W3CDTF">2016-04-05T20:41:11Z</dcterms:modified>
</cp:coreProperties>
</file>