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8"/>
  </p:notesMasterIdLst>
  <p:sldIdLst>
    <p:sldId id="256" r:id="rId2"/>
    <p:sldId id="257" r:id="rId3"/>
    <p:sldId id="258" r:id="rId4"/>
    <p:sldId id="260" r:id="rId5"/>
    <p:sldId id="261" r:id="rId6"/>
    <p:sldId id="262"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618" y="54"/>
      </p:cViewPr>
      <p:guideLst/>
    </p:cSldViewPr>
  </p:slideViewPr>
  <p:notesTextViewPr>
    <p:cViewPr>
      <p:scale>
        <a:sx n="3" d="2"/>
        <a:sy n="3" d="2"/>
      </p:scale>
      <p:origin x="0" y="0"/>
    </p:cViewPr>
  </p:notesTextViewPr>
  <p:notesViewPr>
    <p:cSldViewPr snapToGrid="0">
      <p:cViewPr>
        <p:scale>
          <a:sx n="110" d="100"/>
          <a:sy n="110" d="100"/>
        </p:scale>
        <p:origin x="1602" y="-175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9927B8-57E7-4FBD-9CA2-E37B99910769}" type="datetimeFigureOut">
              <a:rPr lang="en-US" smtClean="0"/>
              <a:t>7/14/2016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7E8D38-E7E4-4C3B-AC3C-6B25461FC390}" type="slidenum">
              <a:rPr lang="en-US" smtClean="0"/>
              <a:t>‹#›</a:t>
            </a:fld>
            <a:endParaRPr lang="en-US"/>
          </a:p>
        </p:txBody>
      </p:sp>
    </p:spTree>
    <p:extLst>
      <p:ext uri="{BB962C8B-B14F-4D97-AF65-F5344CB8AC3E}">
        <p14:creationId xmlns:p14="http://schemas.microsoft.com/office/powerpoint/2010/main" val="11902454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material is supplemental to our lesson scheduled for today.  Think of it as a bonus class!!</a:t>
            </a:r>
          </a:p>
          <a:p>
            <a:endParaRPr lang="en-US" dirty="0"/>
          </a:p>
          <a:p>
            <a:r>
              <a:rPr lang="en-US" dirty="0" smtClean="0"/>
              <a:t>The Canons of this Council are still with us today.  I wanted to spend a little time to go in depth on the canons of this council.  Obviously, you could teach a whole course on these, but I want to make a quick survey of  the canons adopted.  I think you will find them interesting. </a:t>
            </a:r>
            <a:endParaRPr lang="en-US" dirty="0"/>
          </a:p>
        </p:txBody>
      </p:sp>
      <p:sp>
        <p:nvSpPr>
          <p:cNvPr id="4" name="Slide Number Placeholder 3"/>
          <p:cNvSpPr>
            <a:spLocks noGrp="1"/>
          </p:cNvSpPr>
          <p:nvPr>
            <p:ph type="sldNum" sz="quarter" idx="10"/>
          </p:nvPr>
        </p:nvSpPr>
        <p:spPr/>
        <p:txBody>
          <a:bodyPr/>
          <a:lstStyle/>
          <a:p>
            <a:fld id="{9A7E8D38-E7E4-4C3B-AC3C-6B25461FC390}" type="slidenum">
              <a:rPr lang="en-US" smtClean="0"/>
              <a:t>1</a:t>
            </a:fld>
            <a:endParaRPr lang="en-US"/>
          </a:p>
        </p:txBody>
      </p:sp>
    </p:spTree>
    <p:extLst>
      <p:ext uri="{BB962C8B-B14F-4D97-AF65-F5344CB8AC3E}">
        <p14:creationId xmlns:p14="http://schemas.microsoft.com/office/powerpoint/2010/main" val="2770834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Canon  1 calls to mind the case of the famous Church Father </a:t>
            </a:r>
            <a:r>
              <a:rPr lang="en-US" dirty="0" err="1" smtClean="0"/>
              <a:t>Orign</a:t>
            </a:r>
            <a:r>
              <a:rPr lang="en-US" dirty="0" smtClean="0"/>
              <a:t> who was raised to the priesthood despite mutilating himself.  I think the Council Fathers took a very  common sense view of this issue.  Also,  you may remember the Torah required a priest to be unblemished.  Certainly mutilation leaves a blemish. </a:t>
            </a:r>
          </a:p>
          <a:p>
            <a:endParaRPr lang="en-US" dirty="0"/>
          </a:p>
          <a:p>
            <a:r>
              <a:rPr lang="en-US" dirty="0" smtClean="0"/>
              <a:t>Canon 2 also is a lot of common sense.  It requires all members of the clergy to be properly prepared and examined, while they also are entitled to a period of discernment.   There is a famous recent case of this.  Tony Blair, the former prime minister of England, converted to Catholicism, and wanted to be a deacon.  Some people believed he thought this would give him some moral power on the international or national scene.  The Vatican said, no we don’t think so.  Proper channels only, and he was declined. </a:t>
            </a:r>
          </a:p>
          <a:p>
            <a:endParaRPr lang="en-US" dirty="0"/>
          </a:p>
          <a:p>
            <a:r>
              <a:rPr lang="en-US" dirty="0" smtClean="0"/>
              <a:t>Canon 3—Did this prohibit priests being married?   No.  There is nothing in the writing of the time that indicated this is what the council meant.  So, there were no mass purges of priests with families. </a:t>
            </a:r>
          </a:p>
          <a:p>
            <a:endParaRPr lang="en-US" dirty="0"/>
          </a:p>
          <a:p>
            <a:r>
              <a:rPr lang="en-US" dirty="0" smtClean="0"/>
              <a:t>Canon 4 is still with us today.  Bishops generally need to be consecrated by three bishops to show universal acceptance.  There are some exceptions.</a:t>
            </a:r>
            <a:endParaRPr lang="en-US" dirty="0"/>
          </a:p>
        </p:txBody>
      </p:sp>
      <p:sp>
        <p:nvSpPr>
          <p:cNvPr id="4" name="Slide Number Placeholder 3"/>
          <p:cNvSpPr>
            <a:spLocks noGrp="1"/>
          </p:cNvSpPr>
          <p:nvPr>
            <p:ph type="sldNum" sz="quarter" idx="10"/>
          </p:nvPr>
        </p:nvSpPr>
        <p:spPr/>
        <p:txBody>
          <a:bodyPr/>
          <a:lstStyle/>
          <a:p>
            <a:fld id="{9A7E8D38-E7E4-4C3B-AC3C-6B25461FC390}" type="slidenum">
              <a:rPr lang="en-US" smtClean="0"/>
              <a:t>2</a:t>
            </a:fld>
            <a:endParaRPr lang="en-US"/>
          </a:p>
        </p:txBody>
      </p:sp>
    </p:spTree>
    <p:extLst>
      <p:ext uri="{BB962C8B-B14F-4D97-AF65-F5344CB8AC3E}">
        <p14:creationId xmlns:p14="http://schemas.microsoft.com/office/powerpoint/2010/main" val="24324809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Canon Five is still with us.  If you are excommunicated by your bishop, you are not going to be reinstated by another one.  </a:t>
            </a:r>
          </a:p>
          <a:p>
            <a:endParaRPr lang="en-US" dirty="0"/>
          </a:p>
          <a:p>
            <a:r>
              <a:rPr lang="en-US" dirty="0" smtClean="0"/>
              <a:t>Canon 6 gives Alexandria the effective rank of patriarch, as the bishop of Alexandria is given jurisdiction over several civil provinces.  In the traditional ranking of the precedence of  the patriarchs,  Alexandria is ranked as number three.   </a:t>
            </a:r>
          </a:p>
          <a:p>
            <a:endParaRPr lang="en-US" dirty="0"/>
          </a:p>
          <a:p>
            <a:r>
              <a:rPr lang="en-US" dirty="0" smtClean="0"/>
              <a:t>Story about Melkite patriarch</a:t>
            </a:r>
          </a:p>
          <a:p>
            <a:endParaRPr lang="en-US" dirty="0"/>
          </a:p>
          <a:p>
            <a:r>
              <a:rPr lang="en-US" dirty="0" smtClean="0"/>
              <a:t>Canon 7 deals with Jerusalem.  After the  destruction of Jerusalem, the Romans completely razed the city, and renamed it.  Jews were not allowed to live in Jerusalem.  The city enjoyed certain privileges, but it was not even a metropolitan see.  These </a:t>
            </a:r>
            <a:r>
              <a:rPr lang="en-US" dirty="0" err="1" smtClean="0"/>
              <a:t>privilges</a:t>
            </a:r>
            <a:r>
              <a:rPr lang="en-US" dirty="0" smtClean="0"/>
              <a:t> are confirmed to Jerusalem, but it is still a </a:t>
            </a:r>
            <a:r>
              <a:rPr lang="en-US" dirty="0" err="1" smtClean="0"/>
              <a:t>suffragan</a:t>
            </a:r>
            <a:r>
              <a:rPr lang="en-US" dirty="0" smtClean="0"/>
              <a:t> diocese of Caesarea, the old Roman Capital of the province. </a:t>
            </a:r>
          </a:p>
          <a:p>
            <a:endParaRPr lang="en-US" dirty="0"/>
          </a:p>
          <a:p>
            <a:r>
              <a:rPr lang="en-US" dirty="0" smtClean="0"/>
              <a:t>Canon 8 deals with apostate clergy returning.   If they are </a:t>
            </a:r>
            <a:r>
              <a:rPr lang="en-US" dirty="0" err="1" smtClean="0"/>
              <a:t>reordained</a:t>
            </a:r>
            <a:r>
              <a:rPr lang="en-US" dirty="0" smtClean="0"/>
              <a:t> they can remain.  This also had modern parallels  </a:t>
            </a:r>
          </a:p>
          <a:p>
            <a:endParaRPr lang="en-US" dirty="0"/>
          </a:p>
          <a:p>
            <a:r>
              <a:rPr lang="en-US" dirty="0" smtClean="0"/>
              <a:t>Benedict and the Anglican Rite. </a:t>
            </a:r>
            <a:endParaRPr lang="en-US" dirty="0"/>
          </a:p>
        </p:txBody>
      </p:sp>
      <p:sp>
        <p:nvSpPr>
          <p:cNvPr id="4" name="Slide Number Placeholder 3"/>
          <p:cNvSpPr>
            <a:spLocks noGrp="1"/>
          </p:cNvSpPr>
          <p:nvPr>
            <p:ph type="sldNum" sz="quarter" idx="10"/>
          </p:nvPr>
        </p:nvSpPr>
        <p:spPr/>
        <p:txBody>
          <a:bodyPr/>
          <a:lstStyle/>
          <a:p>
            <a:fld id="{9A7E8D38-E7E4-4C3B-AC3C-6B25461FC390}" type="slidenum">
              <a:rPr lang="en-US" smtClean="0"/>
              <a:t>3</a:t>
            </a:fld>
            <a:endParaRPr lang="en-US"/>
          </a:p>
        </p:txBody>
      </p:sp>
    </p:spTree>
    <p:extLst>
      <p:ext uri="{BB962C8B-B14F-4D97-AF65-F5344CB8AC3E}">
        <p14:creationId xmlns:p14="http://schemas.microsoft.com/office/powerpoint/2010/main" val="34924860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Canon 9 requires a proper examination of clergy and discernment periods.  This of course is still with us today.   There is a required period of time for each candidate for ordination to be examined.  </a:t>
            </a:r>
          </a:p>
          <a:p>
            <a:endParaRPr lang="en-US" dirty="0"/>
          </a:p>
          <a:p>
            <a:r>
              <a:rPr lang="en-US" dirty="0" smtClean="0"/>
              <a:t>Canon 10 is self-explanatory.  If you involuntarily apostate, you are deposed.  Common sense I think. </a:t>
            </a:r>
          </a:p>
          <a:p>
            <a:endParaRPr lang="en-US" dirty="0"/>
          </a:p>
          <a:p>
            <a:r>
              <a:rPr lang="en-US" dirty="0" smtClean="0"/>
              <a:t>Canon 11---We know </a:t>
            </a:r>
            <a:r>
              <a:rPr lang="en-US" dirty="0" err="1" smtClean="0"/>
              <a:t>Licinius</a:t>
            </a:r>
            <a:r>
              <a:rPr lang="en-US" dirty="0" smtClean="0"/>
              <a:t> was a great prosecutor of Christians.  If you voluntarily apostate, not tortured, you were chucked out for two years. </a:t>
            </a:r>
          </a:p>
          <a:p>
            <a:endParaRPr lang="en-US" dirty="0"/>
          </a:p>
          <a:p>
            <a:r>
              <a:rPr lang="en-US" dirty="0" smtClean="0"/>
              <a:t>Canon 12—Again, this is still with us today.  Bishops can mitigate penalties as an act of mercy.  I think Pope Francis would hardily agree with this position since we are in the year of mercy. </a:t>
            </a:r>
          </a:p>
          <a:p>
            <a:endParaRPr lang="en-US" dirty="0"/>
          </a:p>
          <a:p>
            <a:r>
              <a:rPr lang="en-US" dirty="0" smtClean="0"/>
              <a:t>Canon 13—And again, as an act or mercy, no one should be denied last rites.  So, if you were dying  under suspension, you could still receive  last rites. </a:t>
            </a:r>
            <a:endParaRPr lang="en-US" dirty="0"/>
          </a:p>
        </p:txBody>
      </p:sp>
      <p:sp>
        <p:nvSpPr>
          <p:cNvPr id="4" name="Slide Number Placeholder 3"/>
          <p:cNvSpPr>
            <a:spLocks noGrp="1"/>
          </p:cNvSpPr>
          <p:nvPr>
            <p:ph type="sldNum" sz="quarter" idx="10"/>
          </p:nvPr>
        </p:nvSpPr>
        <p:spPr/>
        <p:txBody>
          <a:bodyPr/>
          <a:lstStyle/>
          <a:p>
            <a:fld id="{9A7E8D38-E7E4-4C3B-AC3C-6B25461FC390}" type="slidenum">
              <a:rPr lang="en-US" smtClean="0"/>
              <a:t>4</a:t>
            </a:fld>
            <a:endParaRPr lang="en-US"/>
          </a:p>
        </p:txBody>
      </p:sp>
    </p:spTree>
    <p:extLst>
      <p:ext uri="{BB962C8B-B14F-4D97-AF65-F5344CB8AC3E}">
        <p14:creationId xmlns:p14="http://schemas.microsoft.com/office/powerpoint/2010/main" val="27333887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Canon 15 deals with the vagrant clergy, or those that move from place to place.  Constantine conceived of the clergy as being married to their domain.  They had a responsibility to it.  There couldn’t be clergy wandering around interfering with the good order of the Church. </a:t>
            </a:r>
            <a:endParaRPr lang="en-US" dirty="0"/>
          </a:p>
        </p:txBody>
      </p:sp>
      <p:sp>
        <p:nvSpPr>
          <p:cNvPr id="4" name="Slide Number Placeholder 3"/>
          <p:cNvSpPr>
            <a:spLocks noGrp="1"/>
          </p:cNvSpPr>
          <p:nvPr>
            <p:ph type="sldNum" sz="quarter" idx="10"/>
          </p:nvPr>
        </p:nvSpPr>
        <p:spPr/>
        <p:txBody>
          <a:bodyPr/>
          <a:lstStyle/>
          <a:p>
            <a:fld id="{9A7E8D38-E7E4-4C3B-AC3C-6B25461FC390}" type="slidenum">
              <a:rPr lang="en-US" smtClean="0"/>
              <a:t>5</a:t>
            </a:fld>
            <a:endParaRPr lang="en-US"/>
          </a:p>
        </p:txBody>
      </p:sp>
    </p:spTree>
    <p:extLst>
      <p:ext uri="{BB962C8B-B14F-4D97-AF65-F5344CB8AC3E}">
        <p14:creationId xmlns:p14="http://schemas.microsoft.com/office/powerpoint/2010/main" val="2725275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Canon 18—Tell story about Pataki</a:t>
            </a:r>
          </a:p>
          <a:p>
            <a:endParaRPr lang="en-US" dirty="0"/>
          </a:p>
          <a:p>
            <a:r>
              <a:rPr lang="en-US" dirty="0" smtClean="0"/>
              <a:t>Canon 20– No kneeling on Sunday.   Sadly, this is not always observed.  </a:t>
            </a:r>
          </a:p>
          <a:p>
            <a:endParaRPr lang="en-US" dirty="0"/>
          </a:p>
          <a:p>
            <a:r>
              <a:rPr lang="en-US" dirty="0" smtClean="0"/>
              <a:t>Pentecost kneeling prayers. </a:t>
            </a:r>
            <a:endParaRPr lang="en-US" dirty="0"/>
          </a:p>
        </p:txBody>
      </p:sp>
      <p:sp>
        <p:nvSpPr>
          <p:cNvPr id="4" name="Slide Number Placeholder 3"/>
          <p:cNvSpPr>
            <a:spLocks noGrp="1"/>
          </p:cNvSpPr>
          <p:nvPr>
            <p:ph type="sldNum" sz="quarter" idx="10"/>
          </p:nvPr>
        </p:nvSpPr>
        <p:spPr/>
        <p:txBody>
          <a:bodyPr/>
          <a:lstStyle/>
          <a:p>
            <a:fld id="{9A7E8D38-E7E4-4C3B-AC3C-6B25461FC390}" type="slidenum">
              <a:rPr lang="en-US" smtClean="0"/>
              <a:t>6</a:t>
            </a:fld>
            <a:endParaRPr lang="en-US"/>
          </a:p>
        </p:txBody>
      </p:sp>
    </p:spTree>
    <p:extLst>
      <p:ext uri="{BB962C8B-B14F-4D97-AF65-F5344CB8AC3E}">
        <p14:creationId xmlns:p14="http://schemas.microsoft.com/office/powerpoint/2010/main" val="18919527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5465F3B-1744-422D-AE67-929141A9FC36}" type="datetime1">
              <a:rPr lang="en-US" smtClean="0"/>
              <a:t>7/14/2016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F621FBC5-CAC6-47C7-828D-DF60A44373A2}" type="slidenum">
              <a:rPr lang="en-US" smtClean="0"/>
              <a:t>‹#›</a:t>
            </a:fld>
            <a:endParaRPr lang="en-US"/>
          </a:p>
        </p:txBody>
      </p:sp>
    </p:spTree>
    <p:extLst>
      <p:ext uri="{BB962C8B-B14F-4D97-AF65-F5344CB8AC3E}">
        <p14:creationId xmlns:p14="http://schemas.microsoft.com/office/powerpoint/2010/main" val="30214850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FE4FA07-F4AB-4EF4-A15C-F604573846AA}" type="datetime1">
              <a:rPr lang="en-US" smtClean="0"/>
              <a:t>7/14/2016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F621FBC5-CAC6-47C7-828D-DF60A44373A2}" type="slidenum">
              <a:rPr lang="en-US" smtClean="0"/>
              <a:t>‹#›</a:t>
            </a:fld>
            <a:endParaRPr lang="en-US"/>
          </a:p>
        </p:txBody>
      </p:sp>
    </p:spTree>
    <p:extLst>
      <p:ext uri="{BB962C8B-B14F-4D97-AF65-F5344CB8AC3E}">
        <p14:creationId xmlns:p14="http://schemas.microsoft.com/office/powerpoint/2010/main" val="1044227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18546B-81AD-4529-AA0B-7EA31C5DB99A}" type="datetime1">
              <a:rPr lang="en-US" smtClean="0"/>
              <a:t>7/14/2016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F621FBC5-CAC6-47C7-828D-DF60A44373A2}" type="slidenum">
              <a:rPr lang="en-US" smtClean="0"/>
              <a:t>‹#›</a:t>
            </a:fld>
            <a:endParaRPr lang="en-US"/>
          </a:p>
        </p:txBody>
      </p:sp>
    </p:spTree>
    <p:extLst>
      <p:ext uri="{BB962C8B-B14F-4D97-AF65-F5344CB8AC3E}">
        <p14:creationId xmlns:p14="http://schemas.microsoft.com/office/powerpoint/2010/main" val="3258142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86E4FC6-762E-4EE5-B49A-AEB398DEC76E}" type="datetime1">
              <a:rPr lang="en-US" smtClean="0"/>
              <a:t>7/14/2016</a:t>
            </a:fld>
            <a:endParaRPr lang="en-US"/>
          </a:p>
        </p:txBody>
      </p:sp>
      <p:sp>
        <p:nvSpPr>
          <p:cNvPr id="6" name="Footer Placeholder 5"/>
          <p:cNvSpPr>
            <a:spLocks noGrp="1"/>
          </p:cNvSpPr>
          <p:nvPr>
            <p:ph type="ftr" sz="quarter" idx="11"/>
          </p:nvPr>
        </p:nvSpPr>
        <p:spPr/>
        <p:txBody>
          <a:bodyPr/>
          <a:lstStyle/>
          <a:p>
            <a:r>
              <a:rPr lang="en-US" smtClean="0"/>
              <a:t>Athanasius the Great</a:t>
            </a:r>
            <a:endParaRPr lang="en-US"/>
          </a:p>
        </p:txBody>
      </p:sp>
      <p:sp>
        <p:nvSpPr>
          <p:cNvPr id="7" name="Slide Number Placeholder 6"/>
          <p:cNvSpPr>
            <a:spLocks noGrp="1"/>
          </p:cNvSpPr>
          <p:nvPr>
            <p:ph type="sldNum" sz="quarter" idx="12"/>
          </p:nvPr>
        </p:nvSpPr>
        <p:spPr/>
        <p:txBody>
          <a:bodyPr/>
          <a:lstStyle/>
          <a:p>
            <a:fld id="{F621FBC5-CAC6-47C7-828D-DF60A44373A2}" type="slidenum">
              <a:rPr lang="en-US" smtClean="0"/>
              <a:t>‹#›</a:t>
            </a:fld>
            <a:endParaRPr lang="en-US"/>
          </a:p>
        </p:txBody>
      </p:sp>
    </p:spTree>
    <p:extLst>
      <p:ext uri="{BB962C8B-B14F-4D97-AF65-F5344CB8AC3E}">
        <p14:creationId xmlns:p14="http://schemas.microsoft.com/office/powerpoint/2010/main" val="3160353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BC9DB39-BF1D-4242-80AD-037878267D77}" type="datetime1">
              <a:rPr lang="en-US" smtClean="0"/>
              <a:t>7/14/2016</a:t>
            </a:fld>
            <a:endParaRPr lang="en-US"/>
          </a:p>
        </p:txBody>
      </p:sp>
      <p:sp>
        <p:nvSpPr>
          <p:cNvPr id="8" name="Footer Placeholder 7"/>
          <p:cNvSpPr>
            <a:spLocks noGrp="1"/>
          </p:cNvSpPr>
          <p:nvPr>
            <p:ph type="ftr" sz="quarter" idx="11"/>
          </p:nvPr>
        </p:nvSpPr>
        <p:spPr/>
        <p:txBody>
          <a:bodyPr/>
          <a:lstStyle/>
          <a:p>
            <a:r>
              <a:rPr lang="en-US" smtClean="0"/>
              <a:t>Athanasius the Great</a:t>
            </a:r>
            <a:endParaRPr lang="en-US"/>
          </a:p>
        </p:txBody>
      </p:sp>
      <p:sp>
        <p:nvSpPr>
          <p:cNvPr id="9" name="Slide Number Placeholder 8"/>
          <p:cNvSpPr>
            <a:spLocks noGrp="1"/>
          </p:cNvSpPr>
          <p:nvPr>
            <p:ph type="sldNum" sz="quarter" idx="12"/>
          </p:nvPr>
        </p:nvSpPr>
        <p:spPr/>
        <p:txBody>
          <a:bodyPr/>
          <a:lstStyle/>
          <a:p>
            <a:fld id="{F621FBC5-CAC6-47C7-828D-DF60A44373A2}" type="slidenum">
              <a:rPr lang="en-US" smtClean="0"/>
              <a:t>‹#›</a:t>
            </a:fld>
            <a:endParaRPr lang="en-US"/>
          </a:p>
        </p:txBody>
      </p:sp>
    </p:spTree>
    <p:extLst>
      <p:ext uri="{BB962C8B-B14F-4D97-AF65-F5344CB8AC3E}">
        <p14:creationId xmlns:p14="http://schemas.microsoft.com/office/powerpoint/2010/main" val="3580205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C15611D-EB6E-4233-A54A-285CFC68CC35}" type="datetime1">
              <a:rPr lang="en-US" smtClean="0"/>
              <a:t>7/14/2016</a:t>
            </a:fld>
            <a:endParaRPr lang="en-US"/>
          </a:p>
        </p:txBody>
      </p:sp>
      <p:sp>
        <p:nvSpPr>
          <p:cNvPr id="4" name="Footer Placeholder 3"/>
          <p:cNvSpPr>
            <a:spLocks noGrp="1"/>
          </p:cNvSpPr>
          <p:nvPr>
            <p:ph type="ftr" sz="quarter" idx="11"/>
          </p:nvPr>
        </p:nvSpPr>
        <p:spPr/>
        <p:txBody>
          <a:bodyPr/>
          <a:lstStyle/>
          <a:p>
            <a:r>
              <a:rPr lang="en-US" smtClean="0"/>
              <a:t>Athanasius the Great</a:t>
            </a:r>
            <a:endParaRPr lang="en-US"/>
          </a:p>
        </p:txBody>
      </p:sp>
      <p:sp>
        <p:nvSpPr>
          <p:cNvPr id="5" name="Slide Number Placeholder 4"/>
          <p:cNvSpPr>
            <a:spLocks noGrp="1"/>
          </p:cNvSpPr>
          <p:nvPr>
            <p:ph type="sldNum" sz="quarter" idx="12"/>
          </p:nvPr>
        </p:nvSpPr>
        <p:spPr/>
        <p:txBody>
          <a:bodyPr/>
          <a:lstStyle/>
          <a:p>
            <a:fld id="{F621FBC5-CAC6-47C7-828D-DF60A44373A2}" type="slidenum">
              <a:rPr lang="en-US" smtClean="0"/>
              <a:t>‹#›</a:t>
            </a:fld>
            <a:endParaRPr lang="en-US"/>
          </a:p>
        </p:txBody>
      </p:sp>
    </p:spTree>
    <p:extLst>
      <p:ext uri="{BB962C8B-B14F-4D97-AF65-F5344CB8AC3E}">
        <p14:creationId xmlns:p14="http://schemas.microsoft.com/office/powerpoint/2010/main" val="30120499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606FE7-10AE-40F5-A392-DDB21A86D686}" type="datetime1">
              <a:rPr lang="en-US" smtClean="0"/>
              <a:t>7/14/2016</a:t>
            </a:fld>
            <a:endParaRPr lang="en-US"/>
          </a:p>
        </p:txBody>
      </p:sp>
      <p:sp>
        <p:nvSpPr>
          <p:cNvPr id="3" name="Footer Placeholder 2"/>
          <p:cNvSpPr>
            <a:spLocks noGrp="1"/>
          </p:cNvSpPr>
          <p:nvPr>
            <p:ph type="ftr" sz="quarter" idx="11"/>
          </p:nvPr>
        </p:nvSpPr>
        <p:spPr/>
        <p:txBody>
          <a:bodyPr/>
          <a:lstStyle/>
          <a:p>
            <a:r>
              <a:rPr lang="en-US" smtClean="0"/>
              <a:t>Athanasius the Great</a:t>
            </a:r>
            <a:endParaRPr lang="en-US"/>
          </a:p>
        </p:txBody>
      </p:sp>
      <p:sp>
        <p:nvSpPr>
          <p:cNvPr id="4" name="Slide Number Placeholder 3"/>
          <p:cNvSpPr>
            <a:spLocks noGrp="1"/>
          </p:cNvSpPr>
          <p:nvPr>
            <p:ph type="sldNum" sz="quarter" idx="12"/>
          </p:nvPr>
        </p:nvSpPr>
        <p:spPr/>
        <p:txBody>
          <a:bodyPr/>
          <a:lstStyle/>
          <a:p>
            <a:fld id="{F621FBC5-CAC6-47C7-828D-DF60A44373A2}" type="slidenum">
              <a:rPr lang="en-US" smtClean="0"/>
              <a:t>‹#›</a:t>
            </a:fld>
            <a:endParaRPr lang="en-US"/>
          </a:p>
        </p:txBody>
      </p:sp>
    </p:spTree>
    <p:extLst>
      <p:ext uri="{BB962C8B-B14F-4D97-AF65-F5344CB8AC3E}">
        <p14:creationId xmlns:p14="http://schemas.microsoft.com/office/powerpoint/2010/main" val="3492865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C5213E-E1B3-44A1-9914-E6904AB20791}" type="datetime1">
              <a:rPr lang="en-US" smtClean="0"/>
              <a:t>7/14/2016</a:t>
            </a:fld>
            <a:endParaRPr lang="en-US"/>
          </a:p>
        </p:txBody>
      </p:sp>
      <p:sp>
        <p:nvSpPr>
          <p:cNvPr id="6" name="Footer Placeholder 5"/>
          <p:cNvSpPr>
            <a:spLocks noGrp="1"/>
          </p:cNvSpPr>
          <p:nvPr>
            <p:ph type="ftr" sz="quarter" idx="11"/>
          </p:nvPr>
        </p:nvSpPr>
        <p:spPr/>
        <p:txBody>
          <a:bodyPr/>
          <a:lstStyle/>
          <a:p>
            <a:r>
              <a:rPr lang="en-US" smtClean="0"/>
              <a:t>Athanasius the Great</a:t>
            </a:r>
            <a:endParaRPr lang="en-US"/>
          </a:p>
        </p:txBody>
      </p:sp>
      <p:sp>
        <p:nvSpPr>
          <p:cNvPr id="7" name="Slide Number Placeholder 6"/>
          <p:cNvSpPr>
            <a:spLocks noGrp="1"/>
          </p:cNvSpPr>
          <p:nvPr>
            <p:ph type="sldNum" sz="quarter" idx="12"/>
          </p:nvPr>
        </p:nvSpPr>
        <p:spPr/>
        <p:txBody>
          <a:bodyPr/>
          <a:lstStyle/>
          <a:p>
            <a:fld id="{F621FBC5-CAC6-47C7-828D-DF60A44373A2}" type="slidenum">
              <a:rPr lang="en-US" smtClean="0"/>
              <a:t>‹#›</a:t>
            </a:fld>
            <a:endParaRPr lang="en-US"/>
          </a:p>
        </p:txBody>
      </p:sp>
    </p:spTree>
    <p:extLst>
      <p:ext uri="{BB962C8B-B14F-4D97-AF65-F5344CB8AC3E}">
        <p14:creationId xmlns:p14="http://schemas.microsoft.com/office/powerpoint/2010/main" val="17671914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67CA44-BFB0-4FB1-AA01-A820274EE8C7}" type="datetime1">
              <a:rPr lang="en-US" smtClean="0"/>
              <a:t>7/14/2016</a:t>
            </a:fld>
            <a:endParaRPr lang="en-US"/>
          </a:p>
        </p:txBody>
      </p:sp>
      <p:sp>
        <p:nvSpPr>
          <p:cNvPr id="6" name="Footer Placeholder 5"/>
          <p:cNvSpPr>
            <a:spLocks noGrp="1"/>
          </p:cNvSpPr>
          <p:nvPr>
            <p:ph type="ftr" sz="quarter" idx="11"/>
          </p:nvPr>
        </p:nvSpPr>
        <p:spPr/>
        <p:txBody>
          <a:bodyPr/>
          <a:lstStyle/>
          <a:p>
            <a:r>
              <a:rPr lang="en-US" smtClean="0"/>
              <a:t>Athanasius the Great</a:t>
            </a:r>
            <a:endParaRPr lang="en-US"/>
          </a:p>
        </p:txBody>
      </p:sp>
      <p:sp>
        <p:nvSpPr>
          <p:cNvPr id="7" name="Slide Number Placeholder 6"/>
          <p:cNvSpPr>
            <a:spLocks noGrp="1"/>
          </p:cNvSpPr>
          <p:nvPr>
            <p:ph type="sldNum" sz="quarter" idx="12"/>
          </p:nvPr>
        </p:nvSpPr>
        <p:spPr/>
        <p:txBody>
          <a:bodyPr/>
          <a:lstStyle/>
          <a:p>
            <a:fld id="{F621FBC5-CAC6-47C7-828D-DF60A44373A2}" type="slidenum">
              <a:rPr lang="en-US" smtClean="0"/>
              <a:t>‹#›</a:t>
            </a:fld>
            <a:endParaRPr lang="en-US"/>
          </a:p>
        </p:txBody>
      </p:sp>
    </p:spTree>
    <p:extLst>
      <p:ext uri="{BB962C8B-B14F-4D97-AF65-F5344CB8AC3E}">
        <p14:creationId xmlns:p14="http://schemas.microsoft.com/office/powerpoint/2010/main" val="37857443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CF5060-92CF-4A3E-8ECA-C0461590A72C}" type="datetime1">
              <a:rPr lang="en-US" smtClean="0"/>
              <a:t>7/14/2016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F621FBC5-CAC6-47C7-828D-DF60A44373A2}" type="slidenum">
              <a:rPr lang="en-US" smtClean="0"/>
              <a:t>‹#›</a:t>
            </a:fld>
            <a:endParaRPr lang="en-US"/>
          </a:p>
        </p:txBody>
      </p:sp>
    </p:spTree>
    <p:extLst>
      <p:ext uri="{BB962C8B-B14F-4D97-AF65-F5344CB8AC3E}">
        <p14:creationId xmlns:p14="http://schemas.microsoft.com/office/powerpoint/2010/main" val="25586377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00ED6A-5D4B-427B-9463-4597F34FF9DC}" type="datetime1">
              <a:rPr lang="en-US" smtClean="0"/>
              <a:t>7/14/2016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F621FBC5-CAC6-47C7-828D-DF60A44373A2}"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848980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6E5C9A7-AD35-4A53-ADD7-671BA4480255}" type="datetime1">
              <a:rPr lang="en-US" smtClean="0"/>
              <a:t>7/14/2016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F621FBC5-CAC6-47C7-828D-DF60A44373A2}" type="slidenum">
              <a:rPr lang="en-US" smtClean="0"/>
              <a:t>‹#›</a:t>
            </a:fld>
            <a:endParaRPr lang="en-US"/>
          </a:p>
        </p:txBody>
      </p:sp>
    </p:spTree>
    <p:extLst>
      <p:ext uri="{BB962C8B-B14F-4D97-AF65-F5344CB8AC3E}">
        <p14:creationId xmlns:p14="http://schemas.microsoft.com/office/powerpoint/2010/main" val="23617511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4BC3D3-CFCC-4EE0-B92F-BD7931B117CB}" type="datetime1">
              <a:rPr lang="en-US" smtClean="0"/>
              <a:t>7/14/2016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F621FBC5-CAC6-47C7-828D-DF60A44373A2}"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75334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FF1A668-0928-4FF0-A239-7C3762555516}" type="datetime1">
              <a:rPr lang="en-US" smtClean="0"/>
              <a:t>7/14/2016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F621FBC5-CAC6-47C7-828D-DF60A44373A2}" type="slidenum">
              <a:rPr lang="en-US" smtClean="0"/>
              <a:t>‹#›</a:t>
            </a:fld>
            <a:endParaRPr lang="en-US"/>
          </a:p>
        </p:txBody>
      </p:sp>
    </p:spTree>
    <p:extLst>
      <p:ext uri="{BB962C8B-B14F-4D97-AF65-F5344CB8AC3E}">
        <p14:creationId xmlns:p14="http://schemas.microsoft.com/office/powerpoint/2010/main" val="28382479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7B833D9-893D-4125-8A04-A25425B9E536}" type="datetime1">
              <a:rPr lang="en-US" smtClean="0"/>
              <a:t>7/14/2016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F621FBC5-CAC6-47C7-828D-DF60A44373A2}" type="slidenum">
              <a:rPr lang="en-US" smtClean="0"/>
              <a:t>‹#›</a:t>
            </a:fld>
            <a:endParaRPr lang="en-US"/>
          </a:p>
        </p:txBody>
      </p:sp>
    </p:spTree>
    <p:extLst>
      <p:ext uri="{BB962C8B-B14F-4D97-AF65-F5344CB8AC3E}">
        <p14:creationId xmlns:p14="http://schemas.microsoft.com/office/powerpoint/2010/main" val="39327154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5CA9A00-0BB2-48A4-A74B-71A6C35FAF7C}" type="datetime1">
              <a:rPr lang="en-US" smtClean="0"/>
              <a:t>7/14/2016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F621FBC5-CAC6-47C7-828D-DF60A44373A2}" type="slidenum">
              <a:rPr lang="en-US" smtClean="0"/>
              <a:t>‹#›</a:t>
            </a:fld>
            <a:endParaRPr lang="en-US"/>
          </a:p>
        </p:txBody>
      </p:sp>
    </p:spTree>
    <p:extLst>
      <p:ext uri="{BB962C8B-B14F-4D97-AF65-F5344CB8AC3E}">
        <p14:creationId xmlns:p14="http://schemas.microsoft.com/office/powerpoint/2010/main" val="1127949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1BE570C-3C18-419A-B557-20F617BE2F2E}" type="datetime1">
              <a:rPr lang="en-US" smtClean="0"/>
              <a:t>7/14/2016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smtClean="0"/>
              <a:t>Athanasius the Great</a:t>
            </a:r>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621FBC5-CAC6-47C7-828D-DF60A44373A2}" type="slidenum">
              <a:rPr lang="en-US" smtClean="0"/>
              <a:t>‹#›</a:t>
            </a:fld>
            <a:endParaRPr lang="en-US"/>
          </a:p>
        </p:txBody>
      </p:sp>
    </p:spTree>
    <p:extLst>
      <p:ext uri="{BB962C8B-B14F-4D97-AF65-F5344CB8AC3E}">
        <p14:creationId xmlns:p14="http://schemas.microsoft.com/office/powerpoint/2010/main" val="3301693811"/>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Lst>
  <p:hf hdr="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1.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1.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1.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1.png"/><Relationship Id="rId4"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Athanasius the Great</a:t>
            </a:r>
            <a:br>
              <a:rPr lang="en-US" dirty="0" smtClean="0"/>
            </a:br>
            <a:r>
              <a:rPr lang="en-US" sz="4400" dirty="0" smtClean="0">
                <a:solidFill>
                  <a:srgbClr val="FF0000"/>
                </a:solidFill>
              </a:rPr>
              <a:t>Canons of the Nicene Council</a:t>
            </a:r>
            <a:br>
              <a:rPr lang="en-US" sz="4400" dirty="0" smtClean="0">
                <a:solidFill>
                  <a:srgbClr val="FF0000"/>
                </a:solidFill>
              </a:rPr>
            </a:br>
            <a:r>
              <a:rPr lang="en-US" sz="4400" dirty="0" smtClean="0">
                <a:solidFill>
                  <a:srgbClr val="FF0000"/>
                </a:solidFill>
              </a:rPr>
              <a:t>Module 3B</a:t>
            </a:r>
            <a:endParaRPr lang="en-US" dirty="0">
              <a:solidFill>
                <a:srgbClr val="FF0000"/>
              </a:solidFill>
            </a:endParaRPr>
          </a:p>
        </p:txBody>
      </p:sp>
      <p:sp>
        <p:nvSpPr>
          <p:cNvPr id="3" name="Subtitle 2"/>
          <p:cNvSpPr>
            <a:spLocks noGrp="1"/>
          </p:cNvSpPr>
          <p:nvPr>
            <p:ph type="subTitle" idx="1"/>
          </p:nvPr>
        </p:nvSpPr>
        <p:spPr/>
        <p:txBody>
          <a:bodyPr>
            <a:normAutofit fontScale="77500" lnSpcReduction="20000"/>
          </a:bodyPr>
          <a:lstStyle/>
          <a:p>
            <a:r>
              <a:rPr lang="en-US" sz="2500" smtClean="0"/>
              <a:t>St.Cyril</a:t>
            </a:r>
            <a:r>
              <a:rPr lang="en-US" sz="2500" dirty="0" smtClean="0"/>
              <a:t> </a:t>
            </a:r>
            <a:r>
              <a:rPr lang="en-US" sz="2500" dirty="0" smtClean="0"/>
              <a:t>and Methodius Seminary</a:t>
            </a:r>
          </a:p>
          <a:p>
            <a:r>
              <a:rPr lang="en-US" sz="2500" dirty="0" smtClean="0"/>
              <a:t>Byzantine On-Line</a:t>
            </a:r>
          </a:p>
          <a:p>
            <a:r>
              <a:rPr lang="en-US" sz="2500" dirty="0" smtClean="0"/>
              <a:t>Rev. Deacon Mark Koscinski CPA D.Litt. </a:t>
            </a:r>
          </a:p>
          <a:p>
            <a:endParaRPr lang="en-US" sz="2500" dirty="0" smtClean="0"/>
          </a:p>
          <a:p>
            <a:endParaRPr lang="en-US" sz="2500" dirty="0"/>
          </a:p>
        </p:txBody>
      </p:sp>
      <p:sp>
        <p:nvSpPr>
          <p:cNvPr id="4" name="Date Placeholder 3"/>
          <p:cNvSpPr>
            <a:spLocks noGrp="1"/>
          </p:cNvSpPr>
          <p:nvPr>
            <p:ph type="dt" sz="half" idx="10"/>
          </p:nvPr>
        </p:nvSpPr>
        <p:spPr/>
        <p:txBody>
          <a:bodyPr/>
          <a:lstStyle/>
          <a:p>
            <a:fld id="{C6D76E14-D64C-454B-A409-47595FDE7C47}" type="datetime1">
              <a:rPr lang="en-US" smtClean="0"/>
              <a:t>7/14/2016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F621FBC5-CAC6-47C7-828D-DF60A44373A2}" type="slidenum">
              <a:rPr lang="en-US" smtClean="0"/>
              <a:t>1</a:t>
            </a:fld>
            <a:endParaRPr lang="en-US"/>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264147971"/>
      </p:ext>
    </p:extLst>
  </p:cSld>
  <p:clrMapOvr>
    <a:masterClrMapping/>
  </p:clrMapOvr>
  <mc:AlternateContent xmlns:mc="http://schemas.openxmlformats.org/markup-compatibility/2006" xmlns:p14="http://schemas.microsoft.com/office/powerpoint/2010/main">
    <mc:Choice Requires="p14">
      <p:transition spd="slow" p14:dur="2000" advTm="38854"/>
    </mc:Choice>
    <mc:Fallback xmlns="">
      <p:transition spd="slow" advTm="388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First Ecumenical Council</a:t>
            </a:r>
            <a:endParaRPr lang="en-US" dirty="0"/>
          </a:p>
        </p:txBody>
      </p:sp>
      <p:sp>
        <p:nvSpPr>
          <p:cNvPr id="3" name="Content Placeholder 2"/>
          <p:cNvSpPr>
            <a:spLocks noGrp="1"/>
          </p:cNvSpPr>
          <p:nvPr>
            <p:ph idx="1"/>
          </p:nvPr>
        </p:nvSpPr>
        <p:spPr/>
        <p:txBody>
          <a:bodyPr>
            <a:normAutofit/>
          </a:bodyPr>
          <a:lstStyle/>
          <a:p>
            <a:r>
              <a:rPr lang="en-US" dirty="0" smtClean="0"/>
              <a:t>Canon 1—Anyone who castrates or mutilates himself should not be admitted to the clergy</a:t>
            </a:r>
          </a:p>
          <a:p>
            <a:pPr lvl="1"/>
            <a:r>
              <a:rPr lang="en-US" dirty="0" smtClean="0"/>
              <a:t>Involuntary mutilation will not prevent further ordination</a:t>
            </a:r>
          </a:p>
          <a:p>
            <a:r>
              <a:rPr lang="en-US" dirty="0" smtClean="0"/>
              <a:t>Canon 2– Forbids quick ordination of the newly converted</a:t>
            </a:r>
          </a:p>
          <a:p>
            <a:pPr lvl="1"/>
            <a:r>
              <a:rPr lang="en-US" dirty="0" smtClean="0"/>
              <a:t>Requires proper preparation and discernment</a:t>
            </a:r>
          </a:p>
          <a:p>
            <a:pPr lvl="1"/>
            <a:r>
              <a:rPr lang="en-US" dirty="0" smtClean="0"/>
              <a:t>Ex. Tony Blair</a:t>
            </a:r>
          </a:p>
          <a:p>
            <a:r>
              <a:rPr lang="en-US" dirty="0" smtClean="0"/>
              <a:t>Canon 3—No women living with clergy except for relatives or any other woman above suspicion</a:t>
            </a:r>
          </a:p>
          <a:p>
            <a:r>
              <a:rPr lang="en-US" dirty="0" smtClean="0"/>
              <a:t>Canon 4—Bishops are to established by all bishops of the province, or at least three.</a:t>
            </a:r>
            <a:endParaRPr lang="en-US" dirty="0"/>
          </a:p>
        </p:txBody>
      </p:sp>
      <p:sp>
        <p:nvSpPr>
          <p:cNvPr id="4" name="Date Placeholder 3"/>
          <p:cNvSpPr>
            <a:spLocks noGrp="1"/>
          </p:cNvSpPr>
          <p:nvPr>
            <p:ph type="dt" sz="half" idx="10"/>
          </p:nvPr>
        </p:nvSpPr>
        <p:spPr/>
        <p:txBody>
          <a:bodyPr/>
          <a:lstStyle/>
          <a:p>
            <a:fld id="{D2669780-8270-489E-90D5-0515BE980983}" type="datetime1">
              <a:rPr lang="en-US" smtClean="0"/>
              <a:t>7/14/2016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F621FBC5-CAC6-47C7-828D-DF60A44373A2}" type="slidenum">
              <a:rPr lang="en-US" smtClean="0"/>
              <a:t>2</a:t>
            </a:fld>
            <a:endParaRPr lang="en-US"/>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07299618"/>
      </p:ext>
    </p:extLst>
  </p:cSld>
  <p:clrMapOvr>
    <a:masterClrMapping/>
  </p:clrMapOvr>
  <mc:AlternateContent xmlns:mc="http://schemas.openxmlformats.org/markup-compatibility/2006" xmlns:p14="http://schemas.microsoft.com/office/powerpoint/2010/main">
    <mc:Choice Requires="p14">
      <p:transition spd="slow" p14:dur="2000" advTm="232724"/>
    </mc:Choice>
    <mc:Fallback xmlns="">
      <p:transition spd="slow" advTm="2327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The Canons of the First Ecumenical Council</a:t>
            </a:r>
            <a:endParaRPr lang="en-US" sz="3200" dirty="0"/>
          </a:p>
        </p:txBody>
      </p:sp>
      <p:sp>
        <p:nvSpPr>
          <p:cNvPr id="3" name="Content Placeholder 2"/>
          <p:cNvSpPr>
            <a:spLocks noGrp="1"/>
          </p:cNvSpPr>
          <p:nvPr>
            <p:ph idx="1"/>
          </p:nvPr>
        </p:nvSpPr>
        <p:spPr/>
        <p:txBody>
          <a:bodyPr/>
          <a:lstStyle/>
          <a:p>
            <a:r>
              <a:rPr lang="en-US" dirty="0" smtClean="0"/>
              <a:t>Canon 5—Excommunications by one Bishop are valid everywhere</a:t>
            </a:r>
          </a:p>
          <a:p>
            <a:r>
              <a:rPr lang="en-US" dirty="0" smtClean="0"/>
              <a:t>Canon 6—Alexandria is given the same privileges as Rome and Antioch.</a:t>
            </a:r>
          </a:p>
          <a:p>
            <a:r>
              <a:rPr lang="en-US" dirty="0" smtClean="0"/>
              <a:t>Canon 7—Proper dignity of </a:t>
            </a:r>
            <a:r>
              <a:rPr lang="en-US" dirty="0" err="1" smtClean="0"/>
              <a:t>Aelia</a:t>
            </a:r>
            <a:r>
              <a:rPr lang="en-US" dirty="0" smtClean="0"/>
              <a:t> is maintained</a:t>
            </a:r>
          </a:p>
          <a:p>
            <a:pPr lvl="1"/>
            <a:r>
              <a:rPr lang="en-US" dirty="0" err="1" smtClean="0"/>
              <a:t>Aelia</a:t>
            </a:r>
            <a:r>
              <a:rPr lang="en-US" dirty="0" smtClean="0"/>
              <a:t> is of course Jerusalem. </a:t>
            </a:r>
          </a:p>
          <a:p>
            <a:pPr lvl="1"/>
            <a:r>
              <a:rPr lang="en-US" dirty="0" smtClean="0"/>
              <a:t>Jerusalem not yet made a patriarchate.  </a:t>
            </a:r>
          </a:p>
          <a:p>
            <a:r>
              <a:rPr lang="en-US" dirty="0" smtClean="0"/>
              <a:t>Canon 8—Clergy of the </a:t>
            </a:r>
            <a:r>
              <a:rPr lang="en-US" dirty="0" err="1" smtClean="0"/>
              <a:t>Novationist</a:t>
            </a:r>
            <a:r>
              <a:rPr lang="en-US" dirty="0" smtClean="0"/>
              <a:t> sect</a:t>
            </a:r>
          </a:p>
          <a:p>
            <a:pPr lvl="1"/>
            <a:r>
              <a:rPr lang="en-US" dirty="0" smtClean="0"/>
              <a:t>The clergy of “the pure ones” can stay in the clergy if </a:t>
            </a:r>
            <a:r>
              <a:rPr lang="en-US" dirty="0" err="1" smtClean="0"/>
              <a:t>reordained</a:t>
            </a:r>
            <a:endParaRPr lang="en-US" dirty="0" smtClean="0"/>
          </a:p>
          <a:p>
            <a:pPr lvl="1"/>
            <a:r>
              <a:rPr lang="en-US" dirty="0" smtClean="0"/>
              <a:t>Bishops of the “pure ones” are to remain as priests</a:t>
            </a:r>
            <a:endParaRPr lang="en-US" dirty="0"/>
          </a:p>
        </p:txBody>
      </p:sp>
      <p:sp>
        <p:nvSpPr>
          <p:cNvPr id="4" name="Date Placeholder 3"/>
          <p:cNvSpPr>
            <a:spLocks noGrp="1"/>
          </p:cNvSpPr>
          <p:nvPr>
            <p:ph type="dt" sz="half" idx="10"/>
          </p:nvPr>
        </p:nvSpPr>
        <p:spPr/>
        <p:txBody>
          <a:bodyPr/>
          <a:lstStyle/>
          <a:p>
            <a:fld id="{E46E6605-9C92-4F6D-9445-B07ECE632627}" type="datetime1">
              <a:rPr lang="en-US" smtClean="0"/>
              <a:t>7/14/2016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F621FBC5-CAC6-47C7-828D-DF60A44373A2}" type="slidenum">
              <a:rPr lang="en-US" smtClean="0"/>
              <a:t>3</a:t>
            </a:fld>
            <a:endParaRPr lang="en-US"/>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642582724"/>
      </p:ext>
    </p:extLst>
  </p:cSld>
  <p:clrMapOvr>
    <a:masterClrMapping/>
  </p:clrMapOvr>
  <mc:AlternateContent xmlns:mc="http://schemas.openxmlformats.org/markup-compatibility/2006" xmlns:p14="http://schemas.microsoft.com/office/powerpoint/2010/main">
    <mc:Choice Requires="p14">
      <p:transition spd="slow" p14:dur="2000" advTm="327964"/>
    </mc:Choice>
    <mc:Fallback xmlns="">
      <p:transition spd="slow" advTm="3279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The Canons of the First Ecumenical Council</a:t>
            </a:r>
            <a:endParaRPr lang="en-US" sz="3200" dirty="0"/>
          </a:p>
        </p:txBody>
      </p:sp>
      <p:sp>
        <p:nvSpPr>
          <p:cNvPr id="3" name="Content Placeholder 2"/>
          <p:cNvSpPr>
            <a:spLocks noGrp="1"/>
          </p:cNvSpPr>
          <p:nvPr>
            <p:ph idx="1"/>
          </p:nvPr>
        </p:nvSpPr>
        <p:spPr/>
        <p:txBody>
          <a:bodyPr/>
          <a:lstStyle/>
          <a:p>
            <a:r>
              <a:rPr lang="en-US" dirty="0" smtClean="0"/>
              <a:t>Canon 9—Clergy ordained without proper inquiry are not to be admitted. </a:t>
            </a:r>
          </a:p>
          <a:p>
            <a:r>
              <a:rPr lang="en-US" dirty="0" smtClean="0"/>
              <a:t>Canon 10—Clergy that have </a:t>
            </a:r>
            <a:r>
              <a:rPr lang="en-US" dirty="0" err="1" smtClean="0"/>
              <a:t>apostated</a:t>
            </a:r>
            <a:r>
              <a:rPr lang="en-US" dirty="0" smtClean="0"/>
              <a:t> should be deposed.</a:t>
            </a:r>
          </a:p>
          <a:p>
            <a:r>
              <a:rPr lang="en-US" dirty="0" smtClean="0"/>
              <a:t>Canon 11—Apostates from the tyranny of </a:t>
            </a:r>
            <a:r>
              <a:rPr lang="en-US" dirty="0" err="1" smtClean="0"/>
              <a:t>Licinius</a:t>
            </a:r>
            <a:r>
              <a:rPr lang="en-US" dirty="0" smtClean="0"/>
              <a:t> who were not forced to apostate are barred from Communion for two years. </a:t>
            </a:r>
          </a:p>
          <a:p>
            <a:r>
              <a:rPr lang="en-US" dirty="0" smtClean="0"/>
              <a:t>Canon 12—Bishops have the ability to mitigate punishments</a:t>
            </a:r>
          </a:p>
          <a:p>
            <a:r>
              <a:rPr lang="en-US" dirty="0" smtClean="0"/>
              <a:t>Canon 13—No one should be denied the last rites</a:t>
            </a:r>
            <a:endParaRPr lang="en-US" dirty="0"/>
          </a:p>
        </p:txBody>
      </p:sp>
      <p:sp>
        <p:nvSpPr>
          <p:cNvPr id="4" name="Date Placeholder 3"/>
          <p:cNvSpPr>
            <a:spLocks noGrp="1"/>
          </p:cNvSpPr>
          <p:nvPr>
            <p:ph type="dt" sz="half" idx="10"/>
          </p:nvPr>
        </p:nvSpPr>
        <p:spPr/>
        <p:txBody>
          <a:bodyPr/>
          <a:lstStyle/>
          <a:p>
            <a:fld id="{63274A8C-27BF-43ED-9F67-09492C3EA869}" type="datetime1">
              <a:rPr lang="en-US" smtClean="0"/>
              <a:t>7/14/2016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F621FBC5-CAC6-47C7-828D-DF60A44373A2}" type="slidenum">
              <a:rPr lang="en-US" smtClean="0"/>
              <a:t>4</a:t>
            </a:fld>
            <a:endParaRPr lang="en-US"/>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360195857"/>
      </p:ext>
    </p:extLst>
  </p:cSld>
  <p:clrMapOvr>
    <a:masterClrMapping/>
  </p:clrMapOvr>
  <mc:AlternateContent xmlns:mc="http://schemas.openxmlformats.org/markup-compatibility/2006" xmlns:p14="http://schemas.microsoft.com/office/powerpoint/2010/main">
    <mc:Choice Requires="p14">
      <p:transition spd="slow" p14:dur="2000" advTm="126120"/>
    </mc:Choice>
    <mc:Fallback xmlns="">
      <p:transition spd="slow" advTm="1261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The Canons of the First Ecumenical Council</a:t>
            </a:r>
            <a:endParaRPr lang="en-US" sz="3200" dirty="0"/>
          </a:p>
        </p:txBody>
      </p:sp>
      <p:sp>
        <p:nvSpPr>
          <p:cNvPr id="3" name="Content Placeholder 2"/>
          <p:cNvSpPr>
            <a:spLocks noGrp="1"/>
          </p:cNvSpPr>
          <p:nvPr>
            <p:ph idx="1"/>
          </p:nvPr>
        </p:nvSpPr>
        <p:spPr/>
        <p:txBody>
          <a:bodyPr/>
          <a:lstStyle/>
          <a:p>
            <a:r>
              <a:rPr lang="en-US" dirty="0" smtClean="0"/>
              <a:t>Canon 14—Catechumens who were apostates are to be catechumens for three years. </a:t>
            </a:r>
          </a:p>
          <a:p>
            <a:endParaRPr lang="en-US" dirty="0"/>
          </a:p>
          <a:p>
            <a:r>
              <a:rPr lang="en-US" dirty="0" smtClean="0"/>
              <a:t>Canon 15—Clergy cant be “</a:t>
            </a:r>
            <a:r>
              <a:rPr lang="en-US" dirty="0" err="1" smtClean="0"/>
              <a:t>vagrante</a:t>
            </a:r>
            <a:r>
              <a:rPr lang="en-US" dirty="0" smtClean="0"/>
              <a:t>.”</a:t>
            </a:r>
          </a:p>
          <a:p>
            <a:endParaRPr lang="en-US" dirty="0"/>
          </a:p>
          <a:p>
            <a:r>
              <a:rPr lang="en-US" dirty="0" smtClean="0"/>
              <a:t>Canon 16—Clergy who abandon their church cant be received into another church.</a:t>
            </a:r>
            <a:endParaRPr lang="en-US" dirty="0"/>
          </a:p>
        </p:txBody>
      </p:sp>
      <p:sp>
        <p:nvSpPr>
          <p:cNvPr id="4" name="Date Placeholder 3"/>
          <p:cNvSpPr>
            <a:spLocks noGrp="1"/>
          </p:cNvSpPr>
          <p:nvPr>
            <p:ph type="dt" sz="half" idx="10"/>
          </p:nvPr>
        </p:nvSpPr>
        <p:spPr/>
        <p:txBody>
          <a:bodyPr/>
          <a:lstStyle/>
          <a:p>
            <a:fld id="{32D36673-66EF-4141-9EA9-7FDD66C3EF54}" type="datetime1">
              <a:rPr lang="en-US" smtClean="0"/>
              <a:t>7/14/2016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F621FBC5-CAC6-47C7-828D-DF60A44373A2}" type="slidenum">
              <a:rPr lang="en-US" smtClean="0"/>
              <a:t>5</a:t>
            </a:fld>
            <a:endParaRPr lang="en-US"/>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448609382"/>
      </p:ext>
    </p:extLst>
  </p:cSld>
  <p:clrMapOvr>
    <a:masterClrMapping/>
  </p:clrMapOvr>
  <mc:AlternateContent xmlns:mc="http://schemas.openxmlformats.org/markup-compatibility/2006" xmlns:p14="http://schemas.microsoft.com/office/powerpoint/2010/main">
    <mc:Choice Requires="p14">
      <p:transition spd="slow" p14:dur="2000" advTm="122753"/>
    </mc:Choice>
    <mc:Fallback xmlns="">
      <p:transition spd="slow" advTm="1227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The Canons of the First Ecumenical Council</a:t>
            </a:r>
            <a:endParaRPr lang="en-US" sz="3200" dirty="0"/>
          </a:p>
        </p:txBody>
      </p:sp>
      <p:sp>
        <p:nvSpPr>
          <p:cNvPr id="3" name="Content Placeholder 2"/>
          <p:cNvSpPr>
            <a:spLocks noGrp="1"/>
          </p:cNvSpPr>
          <p:nvPr>
            <p:ph idx="1"/>
          </p:nvPr>
        </p:nvSpPr>
        <p:spPr/>
        <p:txBody>
          <a:bodyPr/>
          <a:lstStyle/>
          <a:p>
            <a:r>
              <a:rPr lang="en-US" dirty="0" smtClean="0"/>
              <a:t>Canon 17—Clergy can’t charge interest.</a:t>
            </a:r>
          </a:p>
          <a:p>
            <a:endParaRPr lang="en-US" dirty="0"/>
          </a:p>
          <a:p>
            <a:r>
              <a:rPr lang="en-US" dirty="0" smtClean="0"/>
              <a:t>Canon 18—Deacons cant give communion to priests. </a:t>
            </a:r>
          </a:p>
          <a:p>
            <a:endParaRPr lang="en-US" dirty="0"/>
          </a:p>
          <a:p>
            <a:r>
              <a:rPr lang="en-US" dirty="0" smtClean="0"/>
              <a:t>Canon 19—</a:t>
            </a:r>
            <a:r>
              <a:rPr lang="en-US" dirty="0" err="1" smtClean="0"/>
              <a:t>Paulianists</a:t>
            </a:r>
            <a:r>
              <a:rPr lang="en-US" dirty="0" smtClean="0"/>
              <a:t> returning to the Church must be </a:t>
            </a:r>
            <a:r>
              <a:rPr lang="en-US" dirty="0" err="1" smtClean="0"/>
              <a:t>rebaptized</a:t>
            </a:r>
            <a:r>
              <a:rPr lang="en-US" dirty="0" smtClean="0"/>
              <a:t>.</a:t>
            </a:r>
          </a:p>
          <a:p>
            <a:endParaRPr lang="en-US" dirty="0"/>
          </a:p>
          <a:p>
            <a:r>
              <a:rPr lang="en-US" dirty="0" smtClean="0"/>
              <a:t>Canon 20—No kneeling on Sunday or in Church. </a:t>
            </a:r>
            <a:endParaRPr lang="en-US" dirty="0"/>
          </a:p>
        </p:txBody>
      </p:sp>
      <p:sp>
        <p:nvSpPr>
          <p:cNvPr id="4" name="Date Placeholder 3"/>
          <p:cNvSpPr>
            <a:spLocks noGrp="1"/>
          </p:cNvSpPr>
          <p:nvPr>
            <p:ph type="dt" sz="half" idx="10"/>
          </p:nvPr>
        </p:nvSpPr>
        <p:spPr/>
        <p:txBody>
          <a:bodyPr/>
          <a:lstStyle/>
          <a:p>
            <a:fld id="{0CA351C4-2790-4C9D-A299-77A90547AC1C}" type="datetime1">
              <a:rPr lang="en-US" smtClean="0"/>
              <a:t>7/14/2016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F621FBC5-CAC6-47C7-828D-DF60A44373A2}" type="slidenum">
              <a:rPr lang="en-US" smtClean="0"/>
              <a:t>6</a:t>
            </a:fld>
            <a:endParaRPr lang="en-US"/>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660115158"/>
      </p:ext>
    </p:extLst>
  </p:cSld>
  <p:clrMapOvr>
    <a:masterClrMapping/>
  </p:clrMapOvr>
  <mc:AlternateContent xmlns:mc="http://schemas.openxmlformats.org/markup-compatibility/2006" xmlns:p14="http://schemas.microsoft.com/office/powerpoint/2010/main">
    <mc:Choice Requires="p14">
      <p:transition spd="slow" p14:dur="2000" advTm="179906"/>
    </mc:Choice>
    <mc:Fallback xmlns="">
      <p:transition spd="slow" advTm="1799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96</TotalTime>
  <Words>1067</Words>
  <Application>Microsoft Office PowerPoint</Application>
  <PresentationFormat>Widescreen</PresentationFormat>
  <Paragraphs>101</Paragraphs>
  <Slides>6</Slides>
  <Notes>6</Notes>
  <HiddenSlides>0</HiddenSlides>
  <MMClips>6</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Trebuchet MS</vt:lpstr>
      <vt:lpstr>Wingdings 3</vt:lpstr>
      <vt:lpstr>Facet</vt:lpstr>
      <vt:lpstr>Athanasius the Great Canons of the Nicene Council Module 3B</vt:lpstr>
      <vt:lpstr>The First Ecumenical Council</vt:lpstr>
      <vt:lpstr>The Canons of the First Ecumenical Council</vt:lpstr>
      <vt:lpstr>The Canons of the First Ecumenical Council</vt:lpstr>
      <vt:lpstr>The Canons of the First Ecumenical Council</vt:lpstr>
      <vt:lpstr>The Canons of the First Ecumenical Council</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Mark Koscinski</cp:lastModifiedBy>
  <cp:revision>12</cp:revision>
  <dcterms:created xsi:type="dcterms:W3CDTF">2016-02-03T16:56:02Z</dcterms:created>
  <dcterms:modified xsi:type="dcterms:W3CDTF">2016-07-14T13:53:28Z</dcterms:modified>
</cp:coreProperties>
</file>