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7" r:id="rId8"/>
    <p:sldId id="263" r:id="rId9"/>
    <p:sldId id="264" r:id="rId10"/>
    <p:sldId id="262" r:id="rId11"/>
    <p:sldId id="265" r:id="rId12"/>
    <p:sldId id="268"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notesViewPr>
    <p:cSldViewPr snapToGrid="0">
      <p:cViewPr>
        <p:scale>
          <a:sx n="120" d="100"/>
          <a:sy n="120" d="100"/>
        </p:scale>
        <p:origin x="1458" y="-3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5EE2C8-21FB-4894-82B6-880F29020E7A}" type="datetimeFigureOut">
              <a:rPr lang="en-US" smtClean="0"/>
              <a:t>4/12/2016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0864E9-74FD-448A-98D4-2D416F90C388}" type="slidenum">
              <a:rPr lang="en-US" smtClean="0"/>
              <a:t>‹#›</a:t>
            </a:fld>
            <a:endParaRPr lang="en-US"/>
          </a:p>
        </p:txBody>
      </p:sp>
    </p:spTree>
    <p:extLst>
      <p:ext uri="{BB962C8B-B14F-4D97-AF65-F5344CB8AC3E}">
        <p14:creationId xmlns:p14="http://schemas.microsoft.com/office/powerpoint/2010/main" val="362558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back everyone.  In this module, we are going to talk about the Meletians Schism.  Or, more correctly, the Meletians schisms.  Most works on the life of Athanasius spend a lot of time---as they should—on the Arian schism and the work Athanasius in combatting Arianism.</a:t>
            </a:r>
          </a:p>
          <a:p>
            <a:endParaRPr lang="en-US" dirty="0"/>
          </a:p>
          <a:p>
            <a:r>
              <a:rPr lang="en-US" dirty="0" smtClean="0"/>
              <a:t>There was another schism that Athanasius had to deal with though, and I waned to spend a few minutes and focus in depth on the Meletians. We will pick up on the Arians later in the course. </a:t>
            </a:r>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1</a:t>
            </a:fld>
            <a:endParaRPr lang="en-US"/>
          </a:p>
        </p:txBody>
      </p:sp>
    </p:spTree>
    <p:extLst>
      <p:ext uri="{BB962C8B-B14F-4D97-AF65-F5344CB8AC3E}">
        <p14:creationId xmlns:p14="http://schemas.microsoft.com/office/powerpoint/2010/main" val="3738869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were in fact two Meletians schisms in the fourth century.  Both of course were started by  a person named Meletius, but they definitely were not the same people.  The schisms were NOT, I repeat NOT the same, but they were related in many ways. </a:t>
            </a:r>
          </a:p>
          <a:p>
            <a:endParaRPr lang="en-US" dirty="0"/>
          </a:p>
          <a:p>
            <a:r>
              <a:rPr lang="en-US" dirty="0" smtClean="0"/>
              <a:t>St. Athanasius had his hand in each of them.   </a:t>
            </a:r>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2</a:t>
            </a:fld>
            <a:endParaRPr lang="en-US"/>
          </a:p>
        </p:txBody>
      </p:sp>
    </p:spTree>
    <p:extLst>
      <p:ext uri="{BB962C8B-B14F-4D97-AF65-F5344CB8AC3E}">
        <p14:creationId xmlns:p14="http://schemas.microsoft.com/office/powerpoint/2010/main" val="21963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Egyptian schism is the one we think of most when we speak about Athanasius.   Meletius of Lycopolis, who we saw earlier in this course condemned Christians who hid from the authorities when they came to arrest them.  This was what Athanasius did several times, and Athanasius is forced to write to justify his actions. </a:t>
            </a:r>
            <a:endParaRPr lang="en-US" dirty="0"/>
          </a:p>
          <a:p>
            <a:endParaRPr lang="en-US" dirty="0" smtClean="0"/>
          </a:p>
          <a:p>
            <a:r>
              <a:rPr lang="en-US" dirty="0" smtClean="0"/>
              <a:t>Meletius calls for the celebration of the Liturgy, even when the persecution is going on.  He of course is picked up as a high profile offender, and is shipped away into a brutal exile.  While he is away in exile, he founds the Church of the Martyrs.  No </a:t>
            </a:r>
            <a:r>
              <a:rPr lang="en-US" dirty="0" err="1" smtClean="0"/>
              <a:t>lapsi</a:t>
            </a:r>
            <a:r>
              <a:rPr lang="en-US" dirty="0" smtClean="0"/>
              <a:t>—i.e. the lapsed need apply. </a:t>
            </a:r>
          </a:p>
          <a:p>
            <a:endParaRPr lang="en-US" dirty="0"/>
          </a:p>
          <a:p>
            <a:r>
              <a:rPr lang="en-US" dirty="0" smtClean="0"/>
              <a:t>Meletius is released from prison in 311 and then begins to build his authority.  There is a lot to admire in Meletius.  He </a:t>
            </a:r>
            <a:r>
              <a:rPr lang="en-US" dirty="0" err="1" smtClean="0"/>
              <a:t>afterall</a:t>
            </a:r>
            <a:r>
              <a:rPr lang="en-US" dirty="0" smtClean="0"/>
              <a:t> not only talked the talk, he walked the walk. It is hard to condemn a guy like that.  Unless  of course, you  start your own church.  In any event, he has 28 bishops who agree with him by 325.  Meletius is rapidly becoming a force to deal with. </a:t>
            </a:r>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3</a:t>
            </a:fld>
            <a:endParaRPr lang="en-US"/>
          </a:p>
        </p:txBody>
      </p:sp>
    </p:spTree>
    <p:extLst>
      <p:ext uri="{BB962C8B-B14F-4D97-AF65-F5344CB8AC3E}">
        <p14:creationId xmlns:p14="http://schemas.microsoft.com/office/powerpoint/2010/main" val="337968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Alexander the bishop of Alexandria has a two front war going on.  He is fighting the Meletians and Arians.   Even though he has a great deal of personal distaste for Meletius, he does try to reconcile with them.  He saw Arianism as the much bigger threat.   </a:t>
            </a:r>
          </a:p>
          <a:p>
            <a:endParaRPr lang="en-US" dirty="0"/>
          </a:p>
          <a:p>
            <a:r>
              <a:rPr lang="en-US" dirty="0" smtClean="0"/>
              <a:t>Athanasius, who is elected in 328, will have to part of this.  He doesn’t want Meletius back.  This drives the Meletians into what I will call an informal alliance with the Arians.  The enemy of my enemy, I suppose. </a:t>
            </a:r>
          </a:p>
          <a:p>
            <a:endParaRPr lang="en-US" dirty="0"/>
          </a:p>
          <a:p>
            <a:r>
              <a:rPr lang="en-US" dirty="0" smtClean="0"/>
              <a:t>The Meletians accuse </a:t>
            </a:r>
            <a:r>
              <a:rPr lang="en-US" dirty="0" err="1" smtClean="0"/>
              <a:t>Athansius</a:t>
            </a:r>
            <a:r>
              <a:rPr lang="en-US" dirty="0" smtClean="0"/>
              <a:t> of murder,  mugging and using a Meletian sacred vessel for profane reasons.  In short, the politics gets really dirty, really quickly.  Athanasius is acquitted of all these charges, but many scholars do think he may have acquiesced.  I suppose to paraphrase Howard Baker, What did Athanasius know and when did he know it? </a:t>
            </a:r>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4</a:t>
            </a:fld>
            <a:endParaRPr lang="en-US"/>
          </a:p>
        </p:txBody>
      </p:sp>
    </p:spTree>
    <p:extLst>
      <p:ext uri="{BB962C8B-B14F-4D97-AF65-F5344CB8AC3E}">
        <p14:creationId xmlns:p14="http://schemas.microsoft.com/office/powerpoint/2010/main" val="3673280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end, the Meletians do not have the same juice as the </a:t>
            </a:r>
            <a:r>
              <a:rPr lang="en-US" dirty="0" err="1" smtClean="0"/>
              <a:t>Donastists</a:t>
            </a:r>
            <a:r>
              <a:rPr lang="en-US" dirty="0" smtClean="0"/>
              <a:t> in Africa.  The </a:t>
            </a:r>
            <a:r>
              <a:rPr lang="en-US" dirty="0" err="1" smtClean="0"/>
              <a:t>Donatists</a:t>
            </a:r>
            <a:r>
              <a:rPr lang="en-US" dirty="0" smtClean="0"/>
              <a:t> continue for a period of time.  The Meletians begin to die out in the 5</a:t>
            </a:r>
            <a:r>
              <a:rPr lang="en-US" baseline="30000" dirty="0" smtClean="0"/>
              <a:t>th</a:t>
            </a:r>
            <a:r>
              <a:rPr lang="en-US" dirty="0" smtClean="0"/>
              <a:t> century, about 50 years after the lifetime of Athanasius.  He never completely sees them going away.  Constantine does not choose to persecute them after the Great Council, a decision that I believe to be correct. The Meletians come to be seen as a more geographic and political battle rather than a religious battle.  That helps account for their passing.   Nevertheless, there are elements of the Meletians still handing around in the 8</a:t>
            </a:r>
            <a:r>
              <a:rPr lang="en-US" baseline="30000" dirty="0" smtClean="0"/>
              <a:t>th</a:t>
            </a:r>
            <a:r>
              <a:rPr lang="en-US" dirty="0" smtClean="0"/>
              <a:t> century </a:t>
            </a:r>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5</a:t>
            </a:fld>
            <a:endParaRPr lang="en-US"/>
          </a:p>
        </p:txBody>
      </p:sp>
    </p:spTree>
    <p:extLst>
      <p:ext uri="{BB962C8B-B14F-4D97-AF65-F5344CB8AC3E}">
        <p14:creationId xmlns:p14="http://schemas.microsoft.com/office/powerpoint/2010/main" val="2747704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6</a:t>
            </a:fld>
            <a:endParaRPr lang="en-US"/>
          </a:p>
        </p:txBody>
      </p:sp>
    </p:spTree>
    <p:extLst>
      <p:ext uri="{BB962C8B-B14F-4D97-AF65-F5344CB8AC3E}">
        <p14:creationId xmlns:p14="http://schemas.microsoft.com/office/powerpoint/2010/main" val="4111946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50864E9-74FD-448A-98D4-2D416F90C388}" type="slidenum">
              <a:rPr lang="en-US" smtClean="0"/>
              <a:t>7</a:t>
            </a:fld>
            <a:endParaRPr lang="en-US"/>
          </a:p>
        </p:txBody>
      </p:sp>
    </p:spTree>
    <p:extLst>
      <p:ext uri="{BB962C8B-B14F-4D97-AF65-F5344CB8AC3E}">
        <p14:creationId xmlns:p14="http://schemas.microsoft.com/office/powerpoint/2010/main" val="3107039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50864E9-74FD-448A-98D4-2D416F90C388}" type="slidenum">
              <a:rPr lang="en-US" smtClean="0"/>
              <a:t>8</a:t>
            </a:fld>
            <a:endParaRPr lang="en-US"/>
          </a:p>
        </p:txBody>
      </p:sp>
    </p:spTree>
    <p:extLst>
      <p:ext uri="{BB962C8B-B14F-4D97-AF65-F5344CB8AC3E}">
        <p14:creationId xmlns:p14="http://schemas.microsoft.com/office/powerpoint/2010/main" val="3651583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50864E9-74FD-448A-98D4-2D416F90C388}" type="slidenum">
              <a:rPr lang="en-US" smtClean="0"/>
              <a:t>9</a:t>
            </a:fld>
            <a:endParaRPr lang="en-US"/>
          </a:p>
        </p:txBody>
      </p:sp>
    </p:spTree>
    <p:extLst>
      <p:ext uri="{BB962C8B-B14F-4D97-AF65-F5344CB8AC3E}">
        <p14:creationId xmlns:p14="http://schemas.microsoft.com/office/powerpoint/2010/main" val="2764105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50864E9-74FD-448A-98D4-2D416F90C388}" type="slidenum">
              <a:rPr lang="en-US" smtClean="0"/>
              <a:t>10</a:t>
            </a:fld>
            <a:endParaRPr lang="en-US"/>
          </a:p>
        </p:txBody>
      </p:sp>
    </p:spTree>
    <p:extLst>
      <p:ext uri="{BB962C8B-B14F-4D97-AF65-F5344CB8AC3E}">
        <p14:creationId xmlns:p14="http://schemas.microsoft.com/office/powerpoint/2010/main" val="1055941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50864E9-74FD-448A-98D4-2D416F90C388}" type="slidenum">
              <a:rPr lang="en-US" smtClean="0"/>
              <a:t>11</a:t>
            </a:fld>
            <a:endParaRPr lang="en-US"/>
          </a:p>
        </p:txBody>
      </p:sp>
    </p:spTree>
    <p:extLst>
      <p:ext uri="{BB962C8B-B14F-4D97-AF65-F5344CB8AC3E}">
        <p14:creationId xmlns:p14="http://schemas.microsoft.com/office/powerpoint/2010/main" val="3786808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Cappadocian Fathers are near contemporaries to St. Athanasius, and they make their ideas felt at the second ecumenical council.   They are:</a:t>
            </a:r>
          </a:p>
          <a:p>
            <a:endParaRPr lang="en-US" dirty="0"/>
          </a:p>
          <a:p>
            <a:r>
              <a:rPr lang="en-US" dirty="0" smtClean="0"/>
              <a:t>Basil the Great, Archbishop of Caesarea in Cappadocia</a:t>
            </a:r>
          </a:p>
          <a:p>
            <a:r>
              <a:rPr lang="en-US" dirty="0" smtClean="0"/>
              <a:t>His brother, Gregory of Nyssa,</a:t>
            </a:r>
          </a:p>
          <a:p>
            <a:r>
              <a:rPr lang="en-US" dirty="0" smtClean="0"/>
              <a:t>And Gregory the Theologian.   </a:t>
            </a:r>
          </a:p>
          <a:p>
            <a:endParaRPr lang="en-US" dirty="0"/>
          </a:p>
          <a:p>
            <a:r>
              <a:rPr lang="en-US" dirty="0" smtClean="0"/>
              <a:t>Basil and Gregory are two of the Great Greek Doctors of the Church. </a:t>
            </a:r>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12</a:t>
            </a:fld>
            <a:endParaRPr lang="en-US"/>
          </a:p>
        </p:txBody>
      </p:sp>
    </p:spTree>
    <p:extLst>
      <p:ext uri="{BB962C8B-B14F-4D97-AF65-F5344CB8AC3E}">
        <p14:creationId xmlns:p14="http://schemas.microsoft.com/office/powerpoint/2010/main" val="1258457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Monarchianism first needs to be distinguished from the Monarchy of the Father.  The latter term is one that I hate cause it could be confused with Monarchianism, a cover term for a series of heresies. </a:t>
            </a:r>
          </a:p>
          <a:p>
            <a:endParaRPr lang="en-US" dirty="0"/>
          </a:p>
          <a:p>
            <a:r>
              <a:rPr lang="en-US" dirty="0" smtClean="0"/>
              <a:t>Dynamic Monarchianism is </a:t>
            </a:r>
            <a:r>
              <a:rPr lang="en-US" dirty="0" err="1" smtClean="0"/>
              <a:t>adoptionist</a:t>
            </a:r>
            <a:r>
              <a:rPr lang="en-US" dirty="0" smtClean="0"/>
              <a:t>---Jesus became the savior at a certain point in time.  The focus is on his birth or his baptism usually.  God adopted Jesus. </a:t>
            </a:r>
          </a:p>
          <a:p>
            <a:endParaRPr lang="en-US" dirty="0"/>
          </a:p>
          <a:p>
            <a:r>
              <a:rPr lang="en-US" dirty="0" err="1" smtClean="0"/>
              <a:t>Modalistic</a:t>
            </a:r>
            <a:r>
              <a:rPr lang="en-US" dirty="0" smtClean="0"/>
              <a:t> Monarchianism is </a:t>
            </a:r>
            <a:r>
              <a:rPr lang="en-US" dirty="0" err="1" smtClean="0"/>
              <a:t>sabellianism</a:t>
            </a:r>
            <a:r>
              <a:rPr lang="en-US" dirty="0" smtClean="0"/>
              <a:t>—god simply appeared in three different modes at different times.  This is an ingenious attempt to keep Jewish monotheism which modalism neatly explains. </a:t>
            </a:r>
            <a:endParaRPr lang="en-US" dirty="0"/>
          </a:p>
          <a:p>
            <a:endParaRPr lang="en-US" dirty="0" smtClean="0"/>
          </a:p>
          <a:p>
            <a:r>
              <a:rPr lang="en-US" dirty="0" smtClean="0"/>
              <a:t>Modalism is another term for </a:t>
            </a:r>
            <a:r>
              <a:rPr lang="en-US" dirty="0" err="1" smtClean="0"/>
              <a:t>monarchiansim</a:t>
            </a:r>
            <a:r>
              <a:rPr lang="en-US" dirty="0" smtClean="0"/>
              <a:t>.  </a:t>
            </a:r>
            <a:endParaRPr lang="en-US" dirty="0"/>
          </a:p>
        </p:txBody>
      </p:sp>
      <p:sp>
        <p:nvSpPr>
          <p:cNvPr id="4" name="Slide Number Placeholder 3"/>
          <p:cNvSpPr>
            <a:spLocks noGrp="1"/>
          </p:cNvSpPr>
          <p:nvPr>
            <p:ph type="sldNum" sz="quarter" idx="10"/>
          </p:nvPr>
        </p:nvSpPr>
        <p:spPr/>
        <p:txBody>
          <a:bodyPr/>
          <a:lstStyle/>
          <a:p>
            <a:fld id="{650864E9-74FD-448A-98D4-2D416F90C388}" type="slidenum">
              <a:rPr lang="en-US" smtClean="0"/>
              <a:t>13</a:t>
            </a:fld>
            <a:endParaRPr lang="en-US"/>
          </a:p>
        </p:txBody>
      </p:sp>
    </p:spTree>
    <p:extLst>
      <p:ext uri="{BB962C8B-B14F-4D97-AF65-F5344CB8AC3E}">
        <p14:creationId xmlns:p14="http://schemas.microsoft.com/office/powerpoint/2010/main" val="2247267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7B3ADAF-9D8D-4D60-A06A-A654D8242922}"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2372865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2571218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770027-93FE-4E51-95FC-9654B02DF331}"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3147950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F3DD204-6908-4E30-BE47-154BCBE9668B}" type="datetime1">
              <a:rPr lang="en-US" smtClean="0"/>
              <a:t>4/12/2016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19389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81D8F1-09A0-4DDD-BB6E-1F87C1BA106D}" type="datetime1">
              <a:rPr lang="en-US" smtClean="0"/>
              <a:t>4/12/2016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1384102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1C1BBFD-1118-436B-8952-A21B758BEFC3}" type="datetime1">
              <a:rPr lang="en-US" smtClean="0"/>
              <a:t>4/12/2016</a:t>
            </a:fld>
            <a:endParaRPr lang="en-US"/>
          </a:p>
        </p:txBody>
      </p:sp>
      <p:sp>
        <p:nvSpPr>
          <p:cNvPr id="4" name="Footer Placeholder 3"/>
          <p:cNvSpPr>
            <a:spLocks noGrp="1"/>
          </p:cNvSpPr>
          <p:nvPr>
            <p:ph type="ftr" sz="quarter" idx="11"/>
          </p:nvPr>
        </p:nvSpPr>
        <p:spPr/>
        <p:txBody>
          <a:bodyPr/>
          <a:lstStyle/>
          <a:p>
            <a:r>
              <a:rPr lang="en-US" smtClean="0"/>
              <a:t>AThanasius the Great</a:t>
            </a:r>
            <a:endParaRPr lang="en-US"/>
          </a:p>
        </p:txBody>
      </p:sp>
      <p:sp>
        <p:nvSpPr>
          <p:cNvPr id="5" name="Slide Number Placeholder 4"/>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4099697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894916-7773-41C7-AE54-F9BA74223C42}" type="datetime1">
              <a:rPr lang="en-US" smtClean="0"/>
              <a:t>4/12/2016</a:t>
            </a:fld>
            <a:endParaRPr lang="en-US"/>
          </a:p>
        </p:txBody>
      </p:sp>
      <p:sp>
        <p:nvSpPr>
          <p:cNvPr id="3" name="Footer Placeholder 2"/>
          <p:cNvSpPr>
            <a:spLocks noGrp="1"/>
          </p:cNvSpPr>
          <p:nvPr>
            <p:ph type="ftr" sz="quarter" idx="11"/>
          </p:nvPr>
        </p:nvSpPr>
        <p:spPr/>
        <p:txBody>
          <a:bodyPr/>
          <a:lstStyle/>
          <a:p>
            <a:r>
              <a:rPr lang="en-US" smtClean="0"/>
              <a:t>AThanasius the Great</a:t>
            </a:r>
            <a:endParaRPr lang="en-US"/>
          </a:p>
        </p:txBody>
      </p:sp>
      <p:sp>
        <p:nvSpPr>
          <p:cNvPr id="4" name="Slide Number Placeholder 3"/>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3836222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3CDFE6-8E82-48F3-8CD3-9A5AFECF7F70}" type="datetime1">
              <a:rPr lang="en-US" smtClean="0"/>
              <a:t>4/12/2016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3514639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14B242-4947-462E-87AF-281BB9405F44}" type="datetime1">
              <a:rPr lang="en-US" smtClean="0"/>
              <a:t>4/12/2016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3392029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F65F01-920E-419E-A271-5587665D9124}"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2291595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F3E423-AFC0-4E64-8108-BB322A5768F4}"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18271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384FFE-5D91-41C8-85D4-AB1BD99699AD}"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683866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D88F3A-3FF0-4519-ABEA-5408B43AA73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71991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D79F6C-4718-4CA8-A934-442A8A1317EE}"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61994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238803-E973-4BF9-B46C-53D31C608EE3}"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506059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AAED0C-B5A0-4EB5-B854-67BF7AB285B7}"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a:t>
            </a:fld>
            <a:endParaRPr lang="en-US"/>
          </a:p>
        </p:txBody>
      </p:sp>
    </p:spTree>
    <p:extLst>
      <p:ext uri="{BB962C8B-B14F-4D97-AF65-F5344CB8AC3E}">
        <p14:creationId xmlns:p14="http://schemas.microsoft.com/office/powerpoint/2010/main" val="57886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07B33E-B368-4BFC-AC9E-C5BA1980D1B3}" type="datetime1">
              <a:rPr lang="en-US" smtClean="0"/>
              <a:t>4/12/2016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AThanasius the Great</a:t>
            </a: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2A9A559-78D7-4EE4-B38A-4E7BAB4534F1}" type="slidenum">
              <a:rPr lang="en-US" smtClean="0"/>
              <a:t>‹#›</a:t>
            </a:fld>
            <a:endParaRPr lang="en-US"/>
          </a:p>
        </p:txBody>
      </p:sp>
    </p:spTree>
    <p:extLst>
      <p:ext uri="{BB962C8B-B14F-4D97-AF65-F5344CB8AC3E}">
        <p14:creationId xmlns:p14="http://schemas.microsoft.com/office/powerpoint/2010/main" val="2218651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3.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7.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8.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9.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10.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dirty="0" smtClean="0">
                <a:solidFill>
                  <a:srgbClr val="FF0000"/>
                </a:solidFill>
              </a:rPr>
              <a:t>The Meletian Schism</a:t>
            </a:r>
            <a:br>
              <a:rPr lang="en-US" dirty="0" smtClean="0">
                <a:solidFill>
                  <a:srgbClr val="FF0000"/>
                </a:solidFill>
              </a:rPr>
            </a:br>
            <a:r>
              <a:rPr lang="en-US" dirty="0" smtClean="0">
                <a:solidFill>
                  <a:srgbClr val="FF0000"/>
                </a:solidFill>
              </a:rPr>
              <a:t>Module 3C</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Cyril and Methodius Byzantine Catholic Seminary</a:t>
            </a:r>
          </a:p>
          <a:p>
            <a:r>
              <a:rPr lang="en-US" dirty="0" smtClean="0"/>
              <a:t>Byzantine On-Line</a:t>
            </a:r>
          </a:p>
          <a:p>
            <a:r>
              <a:rPr lang="en-US" dirty="0" smtClean="0"/>
              <a:t>Deacon Mark Koscinski CPA D.Litt. </a:t>
            </a:r>
            <a:endParaRPr lang="en-US" dirty="0"/>
          </a:p>
        </p:txBody>
      </p:sp>
      <p:sp>
        <p:nvSpPr>
          <p:cNvPr id="4" name="Date Placeholder 3"/>
          <p:cNvSpPr>
            <a:spLocks noGrp="1"/>
          </p:cNvSpPr>
          <p:nvPr>
            <p:ph type="dt" sz="half" idx="10"/>
          </p:nvPr>
        </p:nvSpPr>
        <p:spPr/>
        <p:txBody>
          <a:bodyPr/>
          <a:lstStyle/>
          <a:p>
            <a:fld id="{4A5E5BBA-28DB-4282-9B35-77A8963A69BB}"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1</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22200063"/>
      </p:ext>
    </p:extLst>
  </p:cSld>
  <p:clrMapOvr>
    <a:masterClrMapping/>
  </p:clrMapOvr>
  <mc:AlternateContent xmlns:mc="http://schemas.openxmlformats.org/markup-compatibility/2006">
    <mc:Choice xmlns:p14="http://schemas.microsoft.com/office/powerpoint/2010/main" Requires="p14">
      <p:transition spd="slow" p14:dur="2000" advTm="45249"/>
    </mc:Choice>
    <mc:Fallback>
      <p:transition spd="slow" advTm="45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Meletian Schism</a:t>
            </a:r>
            <a:endParaRPr lang="en-US" dirty="0"/>
          </a:p>
        </p:txBody>
      </p:sp>
      <p:sp>
        <p:nvSpPr>
          <p:cNvPr id="3" name="Content Placeholder 2"/>
          <p:cNvSpPr>
            <a:spLocks noGrp="1"/>
          </p:cNvSpPr>
          <p:nvPr>
            <p:ph idx="1"/>
          </p:nvPr>
        </p:nvSpPr>
        <p:spPr/>
        <p:txBody>
          <a:bodyPr/>
          <a:lstStyle/>
          <a:p>
            <a:r>
              <a:rPr lang="en-US" dirty="0" smtClean="0"/>
              <a:t>There were actually </a:t>
            </a:r>
            <a:r>
              <a:rPr lang="en-US" b="1" u="sng" dirty="0" smtClean="0"/>
              <a:t>two </a:t>
            </a:r>
            <a:r>
              <a:rPr lang="en-US" dirty="0" smtClean="0"/>
              <a:t>Meletian schisms in the 4</a:t>
            </a:r>
            <a:r>
              <a:rPr lang="en-US" baseline="30000" dirty="0" smtClean="0"/>
              <a:t>th</a:t>
            </a:r>
            <a:r>
              <a:rPr lang="en-US" dirty="0" smtClean="0"/>
              <a:t> century</a:t>
            </a:r>
          </a:p>
          <a:p>
            <a:pPr lvl="1"/>
            <a:r>
              <a:rPr lang="en-US" dirty="0" smtClean="0"/>
              <a:t>Egypt </a:t>
            </a:r>
          </a:p>
          <a:p>
            <a:pPr lvl="1"/>
            <a:r>
              <a:rPr lang="en-US" dirty="0" smtClean="0"/>
              <a:t>Syria</a:t>
            </a:r>
          </a:p>
          <a:p>
            <a:r>
              <a:rPr lang="en-US" dirty="0" smtClean="0"/>
              <a:t>They are NOT the same, but related. </a:t>
            </a:r>
          </a:p>
          <a:p>
            <a:r>
              <a:rPr lang="en-US" dirty="0" smtClean="0"/>
              <a:t>Athanasius had his hand in each of them. </a:t>
            </a:r>
          </a:p>
          <a:p>
            <a:r>
              <a:rPr lang="en-US" dirty="0" smtClean="0"/>
              <a:t>Not as prominent as Ariansim, but nevertheless an obstacle to Athanasius.</a:t>
            </a:r>
            <a:endParaRPr lang="en-US" dirty="0"/>
          </a:p>
        </p:txBody>
      </p:sp>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2</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89969953"/>
      </p:ext>
    </p:extLst>
  </p:cSld>
  <p:clrMapOvr>
    <a:masterClrMapping/>
  </p:clrMapOvr>
  <mc:AlternateContent xmlns:mc="http://schemas.openxmlformats.org/markup-compatibility/2006">
    <mc:Choice xmlns:p14="http://schemas.microsoft.com/office/powerpoint/2010/main" Requires="p14">
      <p:transition spd="slow" p14:dur="2000" advTm="39858"/>
    </mc:Choice>
    <mc:Fallback>
      <p:transition spd="slow" advTm="39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Egypt</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Meletius of Lycopolis condemned Christians who hid from authorities. </a:t>
            </a:r>
          </a:p>
          <a:p>
            <a:r>
              <a:rPr lang="en-US" dirty="0" smtClean="0"/>
              <a:t>He demanded to do Liturgies in defiance of the State</a:t>
            </a:r>
          </a:p>
          <a:p>
            <a:pPr lvl="1"/>
            <a:r>
              <a:rPr lang="en-US" dirty="0" smtClean="0"/>
              <a:t>That didn’t end so well for him. </a:t>
            </a:r>
          </a:p>
          <a:p>
            <a:r>
              <a:rPr lang="en-US" dirty="0" smtClean="0"/>
              <a:t>While imprisoned, he founded the “Church of the Martyrs” </a:t>
            </a:r>
          </a:p>
          <a:p>
            <a:pPr lvl="1"/>
            <a:r>
              <a:rPr lang="en-US" dirty="0" smtClean="0"/>
              <a:t>Excluded the “</a:t>
            </a:r>
            <a:r>
              <a:rPr lang="en-US" dirty="0" err="1" smtClean="0"/>
              <a:t>lapsi</a:t>
            </a:r>
            <a:r>
              <a:rPr lang="en-US" dirty="0" smtClean="0"/>
              <a:t>”</a:t>
            </a:r>
          </a:p>
          <a:p>
            <a:r>
              <a:rPr lang="en-US" dirty="0" smtClean="0"/>
              <a:t>Released in 311 from prison.</a:t>
            </a:r>
          </a:p>
          <a:p>
            <a:r>
              <a:rPr lang="en-US" dirty="0" smtClean="0"/>
              <a:t>Had great moral authority</a:t>
            </a:r>
          </a:p>
          <a:p>
            <a:r>
              <a:rPr lang="en-US" dirty="0" smtClean="0"/>
              <a:t>By 325, he had 28 bishops following him.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782905" y="2160588"/>
            <a:ext cx="2797890" cy="3881437"/>
          </a:xfrm>
        </p:spPr>
      </p:pic>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3</a:t>
            </a:fld>
            <a:endParaRPr lang="en-US"/>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35238388"/>
      </p:ext>
    </p:extLst>
  </p:cSld>
  <p:clrMapOvr>
    <a:masterClrMapping/>
  </p:clrMapOvr>
  <mc:AlternateContent xmlns:mc="http://schemas.openxmlformats.org/markup-compatibility/2006">
    <mc:Choice xmlns:p14="http://schemas.microsoft.com/office/powerpoint/2010/main" Requires="p14">
      <p:transition spd="slow" p14:dur="2000" advTm="170814"/>
    </mc:Choice>
    <mc:Fallback>
      <p:transition spd="slow" advTm="1708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Egypt—Part II</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Alexander of Alexandria wanted to reconcile with the Meletians because of the greater Arian threat.</a:t>
            </a:r>
          </a:p>
          <a:p>
            <a:r>
              <a:rPr lang="en-US" dirty="0" smtClean="0"/>
              <a:t>Athanasius would have no part of this when he succeeded as archbishop of Alexandria. </a:t>
            </a:r>
          </a:p>
          <a:p>
            <a:r>
              <a:rPr lang="en-US" dirty="0" smtClean="0"/>
              <a:t>This drove the Meletians into an alliance with the Arians. </a:t>
            </a:r>
          </a:p>
          <a:p>
            <a:r>
              <a:rPr lang="en-US" dirty="0" smtClean="0"/>
              <a:t>They accused Athanasius of:</a:t>
            </a:r>
          </a:p>
          <a:p>
            <a:pPr lvl="1"/>
            <a:r>
              <a:rPr lang="en-US" dirty="0" smtClean="0"/>
              <a:t>Beating Meletian bishops</a:t>
            </a:r>
          </a:p>
          <a:p>
            <a:pPr lvl="1"/>
            <a:r>
              <a:rPr lang="en-US" dirty="0" smtClean="0"/>
              <a:t>Murdering one</a:t>
            </a:r>
          </a:p>
          <a:p>
            <a:pPr lvl="1"/>
            <a:r>
              <a:rPr lang="en-US" dirty="0" smtClean="0"/>
              <a:t>Using a Meletian chalice for secular purposes.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374246" y="2356834"/>
            <a:ext cx="3615208" cy="3400022"/>
          </a:xfrm>
        </p:spPr>
      </p:pic>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4</a:t>
            </a:fld>
            <a:endParaRPr lang="en-US"/>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39608567"/>
      </p:ext>
    </p:extLst>
  </p:cSld>
  <p:clrMapOvr>
    <a:masterClrMapping/>
  </p:clrMapOvr>
  <mc:AlternateContent xmlns:mc="http://schemas.openxmlformats.org/markup-compatibility/2006">
    <mc:Choice xmlns:p14="http://schemas.microsoft.com/office/powerpoint/2010/main" Requires="p14">
      <p:transition spd="slow" p14:dur="2000" advTm="114111"/>
    </mc:Choice>
    <mc:Fallback>
      <p:transition spd="slow" advTm="1141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Egypt—Part III</a:t>
            </a:r>
            <a:endParaRPr lang="en-US" dirty="0"/>
          </a:p>
        </p:txBody>
      </p:sp>
      <p:sp>
        <p:nvSpPr>
          <p:cNvPr id="7" name="Text Placeholder 6"/>
          <p:cNvSpPr>
            <a:spLocks noGrp="1"/>
          </p:cNvSpPr>
          <p:nvPr>
            <p:ph type="body" idx="1"/>
          </p:nvPr>
        </p:nvSpPr>
        <p:spPr/>
        <p:txBody>
          <a:bodyPr/>
          <a:lstStyle/>
          <a:p>
            <a:r>
              <a:rPr lang="en-US" dirty="0" smtClean="0"/>
              <a:t>What Happens? </a:t>
            </a:r>
            <a:endParaRPr lang="en-US" dirty="0"/>
          </a:p>
        </p:txBody>
      </p:sp>
      <p:sp>
        <p:nvSpPr>
          <p:cNvPr id="3" name="Content Placeholder 2"/>
          <p:cNvSpPr>
            <a:spLocks noGrp="1"/>
          </p:cNvSpPr>
          <p:nvPr>
            <p:ph sz="half" idx="2"/>
          </p:nvPr>
        </p:nvSpPr>
        <p:spPr/>
        <p:txBody>
          <a:bodyPr/>
          <a:lstStyle/>
          <a:p>
            <a:r>
              <a:rPr lang="en-US" dirty="0" smtClean="0"/>
              <a:t>The Nicene Council attempted to reconcile the Meletians in</a:t>
            </a:r>
          </a:p>
          <a:p>
            <a:r>
              <a:rPr lang="en-US" dirty="0" smtClean="0"/>
              <a:t>However, the acrimony lasted until the 5</a:t>
            </a:r>
            <a:r>
              <a:rPr lang="en-US" baseline="30000" dirty="0" smtClean="0"/>
              <a:t>th</a:t>
            </a:r>
            <a:r>
              <a:rPr lang="en-US" dirty="0" smtClean="0"/>
              <a:t> century. </a:t>
            </a:r>
          </a:p>
          <a:p>
            <a:r>
              <a:rPr lang="en-US" dirty="0" smtClean="0"/>
              <a:t>There are still traces of them in the 8</a:t>
            </a:r>
            <a:r>
              <a:rPr lang="en-US" baseline="30000" dirty="0" smtClean="0"/>
              <a:t>th</a:t>
            </a:r>
            <a:r>
              <a:rPr lang="en-US" dirty="0" smtClean="0"/>
              <a:t> century. </a:t>
            </a:r>
            <a:endParaRPr lang="en-US" dirty="0"/>
          </a:p>
        </p:txBody>
      </p:sp>
      <p:sp>
        <p:nvSpPr>
          <p:cNvPr id="8" name="Text Placeholder 7"/>
          <p:cNvSpPr>
            <a:spLocks noGrp="1"/>
          </p:cNvSpPr>
          <p:nvPr>
            <p:ph type="body" sz="quarter" idx="3"/>
          </p:nvPr>
        </p:nvSpPr>
        <p:spPr/>
        <p:txBody>
          <a:bodyPr/>
          <a:lstStyle/>
          <a:p>
            <a:r>
              <a:rPr lang="en-US" dirty="0" smtClean="0"/>
              <a:t>Well, Not Really…..</a:t>
            </a:r>
            <a:endParaRPr lang="en-US" dirty="0"/>
          </a:p>
        </p:txBody>
      </p:sp>
      <p:pic>
        <p:nvPicPr>
          <p:cNvPr id="10" name="Content Placeholder 9"/>
          <p:cNvPicPr>
            <a:picLocks noGrp="1" noChangeAspect="1"/>
          </p:cNvPicPr>
          <p:nvPr>
            <p:ph sz="quarter" idx="4"/>
          </p:nvPr>
        </p:nvPicPr>
        <p:blipFill>
          <a:blip r:embed="rId5" cstate="print">
            <a:extLst>
              <a:ext uri="{28A0092B-C50C-407E-A947-70E740481C1C}">
                <a14:useLocalDpi xmlns:a14="http://schemas.microsoft.com/office/drawing/2010/main" val="0"/>
              </a:ext>
            </a:extLst>
          </a:blip>
          <a:stretch>
            <a:fillRect/>
          </a:stretch>
        </p:blipFill>
        <p:spPr>
          <a:xfrm>
            <a:off x="5295385" y="2967828"/>
            <a:ext cx="3771342" cy="2843218"/>
          </a:xfrm>
        </p:spPr>
      </p:pic>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5</a:t>
            </a:fld>
            <a:endParaRPr lang="en-US"/>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70784709"/>
      </p:ext>
    </p:extLst>
  </p:cSld>
  <p:clrMapOvr>
    <a:masterClrMapping/>
  </p:clrMapOvr>
  <mc:AlternateContent xmlns:mc="http://schemas.openxmlformats.org/markup-compatibility/2006">
    <mc:Choice xmlns:p14="http://schemas.microsoft.com/office/powerpoint/2010/main" Requires="p14">
      <p:transition spd="slow" p14:dur="2000" advTm="114343"/>
    </mc:Choice>
    <mc:Fallback>
      <p:transition spd="slow" advTm="1143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Syria</a:t>
            </a:r>
            <a:endParaRPr lang="en-US" dirty="0"/>
          </a:p>
        </p:txBody>
      </p:sp>
      <p:sp>
        <p:nvSpPr>
          <p:cNvPr id="3" name="Content Placeholder 2"/>
          <p:cNvSpPr>
            <a:spLocks noGrp="1"/>
          </p:cNvSpPr>
          <p:nvPr>
            <p:ph idx="1"/>
          </p:nvPr>
        </p:nvSpPr>
        <p:spPr/>
        <p:txBody>
          <a:bodyPr/>
          <a:lstStyle/>
          <a:p>
            <a:r>
              <a:rPr lang="en-US" dirty="0" smtClean="0"/>
              <a:t>Schism originated in Antioch in the 4</a:t>
            </a:r>
            <a:r>
              <a:rPr lang="en-US" baseline="30000" dirty="0" smtClean="0"/>
              <a:t>th</a:t>
            </a:r>
            <a:r>
              <a:rPr lang="en-US" dirty="0" smtClean="0"/>
              <a:t> century</a:t>
            </a:r>
          </a:p>
          <a:p>
            <a:pPr lvl="1"/>
            <a:r>
              <a:rPr lang="en-US" dirty="0" smtClean="0"/>
              <a:t>Church was split between Arians and the </a:t>
            </a:r>
            <a:r>
              <a:rPr lang="en-US" dirty="0" err="1" smtClean="0"/>
              <a:t>Eustathanians</a:t>
            </a:r>
            <a:endParaRPr lang="en-US" dirty="0" smtClean="0"/>
          </a:p>
          <a:p>
            <a:pPr lvl="1"/>
            <a:r>
              <a:rPr lang="en-US" dirty="0" err="1" smtClean="0"/>
              <a:t>Eustathians</a:t>
            </a:r>
            <a:r>
              <a:rPr lang="en-US" dirty="0" smtClean="0"/>
              <a:t> were the Nicene Christians. </a:t>
            </a:r>
          </a:p>
          <a:p>
            <a:r>
              <a:rPr lang="en-US" dirty="0" err="1" smtClean="0"/>
              <a:t>Meletios</a:t>
            </a:r>
            <a:r>
              <a:rPr lang="en-US" dirty="0" smtClean="0"/>
              <a:t> (another one) was elected archbishop of Antioch</a:t>
            </a:r>
          </a:p>
          <a:p>
            <a:pPr lvl="1"/>
            <a:r>
              <a:rPr lang="en-US" dirty="0" smtClean="0"/>
              <a:t>Deposed by Constantius II</a:t>
            </a:r>
          </a:p>
          <a:p>
            <a:r>
              <a:rPr lang="en-US" dirty="0" smtClean="0"/>
              <a:t>With the support of Athanasius, the orthodox elected </a:t>
            </a:r>
            <a:r>
              <a:rPr lang="en-US" dirty="0" err="1" smtClean="0"/>
              <a:t>Paulinos</a:t>
            </a:r>
            <a:r>
              <a:rPr lang="en-US" dirty="0" smtClean="0"/>
              <a:t>. </a:t>
            </a:r>
          </a:p>
          <a:p>
            <a:r>
              <a:rPr lang="en-US" dirty="0" smtClean="0"/>
              <a:t>When Julian the Apostate allowed </a:t>
            </a:r>
            <a:r>
              <a:rPr lang="en-US" dirty="0" err="1" smtClean="0"/>
              <a:t>Meletios</a:t>
            </a:r>
            <a:r>
              <a:rPr lang="en-US" dirty="0" smtClean="0"/>
              <a:t> to return, there were three bishops that claimed the throne of Antioch. </a:t>
            </a:r>
          </a:p>
          <a:p>
            <a:pPr lvl="1"/>
            <a:r>
              <a:rPr lang="en-US" dirty="0" smtClean="0"/>
              <a:t>Julian loved to see chaos amongst the Christian community in his bid to restore paganism.</a:t>
            </a:r>
            <a:endParaRPr lang="en-US" dirty="0"/>
          </a:p>
        </p:txBody>
      </p:sp>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6</a:t>
            </a:fld>
            <a:endParaRPr lang="en-US"/>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44437770"/>
      </p:ext>
    </p:extLst>
  </p:cSld>
  <p:clrMapOvr>
    <a:masterClrMapping/>
  </p:clrMapOvr>
  <mc:AlternateContent xmlns:mc="http://schemas.openxmlformats.org/markup-compatibility/2006">
    <mc:Choice xmlns:p14="http://schemas.microsoft.com/office/powerpoint/2010/main" Requires="p14">
      <p:transition spd="slow" p14:dur="2000" advTm="161481"/>
    </mc:Choice>
    <mc:Fallback>
      <p:transition spd="slow" advTm="161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 This Corner…</a:t>
            </a:r>
            <a:endParaRPr lang="en-US" dirty="0"/>
          </a:p>
        </p:txBody>
      </p:sp>
      <p:sp>
        <p:nvSpPr>
          <p:cNvPr id="8" name="Text Placeholder 7"/>
          <p:cNvSpPr>
            <a:spLocks noGrp="1"/>
          </p:cNvSpPr>
          <p:nvPr>
            <p:ph type="body" idx="1"/>
          </p:nvPr>
        </p:nvSpPr>
        <p:spPr/>
        <p:txBody>
          <a:bodyPr/>
          <a:lstStyle/>
          <a:p>
            <a:r>
              <a:rPr lang="en-US" dirty="0" smtClean="0"/>
              <a:t>Meletius of Antioch</a:t>
            </a:r>
            <a:endParaRPr lang="en-US" dirty="0"/>
          </a:p>
        </p:txBody>
      </p:sp>
      <p:pic>
        <p:nvPicPr>
          <p:cNvPr id="12" name="Content Placeholder 11"/>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401570" y="2736850"/>
            <a:ext cx="2734060" cy="3305175"/>
          </a:xfrm>
        </p:spPr>
      </p:pic>
      <p:sp>
        <p:nvSpPr>
          <p:cNvPr id="10" name="Text Placeholder 9"/>
          <p:cNvSpPr>
            <a:spLocks noGrp="1"/>
          </p:cNvSpPr>
          <p:nvPr>
            <p:ph type="body" sz="quarter" idx="3"/>
          </p:nvPr>
        </p:nvSpPr>
        <p:spPr/>
        <p:txBody>
          <a:bodyPr/>
          <a:lstStyle/>
          <a:p>
            <a:r>
              <a:rPr lang="en-US" dirty="0" smtClean="0"/>
              <a:t>Constantius II</a:t>
            </a:r>
            <a:endParaRPr lang="en-US" dirty="0"/>
          </a:p>
        </p:txBody>
      </p:sp>
      <p:pic>
        <p:nvPicPr>
          <p:cNvPr id="13" name="Content Placeholder 12"/>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6209506" y="2960687"/>
            <a:ext cx="1943100" cy="2857500"/>
          </a:xfrm>
        </p:spPr>
      </p:pic>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7</a:t>
            </a:fld>
            <a:endParaRPr lang="en-US"/>
          </a:p>
        </p:txBody>
      </p: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6364502"/>
      </p:ext>
    </p:extLst>
  </p:cSld>
  <p:clrMapOvr>
    <a:masterClrMapping/>
  </p:clrMapOvr>
  <mc:AlternateContent xmlns:mc="http://schemas.openxmlformats.org/markup-compatibility/2006">
    <mc:Choice xmlns:p14="http://schemas.microsoft.com/office/powerpoint/2010/main" Requires="p14">
      <p:transition spd="slow" p14:dur="2000" advTm="70923"/>
    </mc:Choice>
    <mc:Fallback>
      <p:transition spd="slow" advTm="70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Eustathios</a:t>
            </a:r>
            <a:r>
              <a:rPr lang="en-US" dirty="0" smtClean="0"/>
              <a:t> of Antioch</a:t>
            </a:r>
            <a:endParaRPr lang="en-US" dirty="0"/>
          </a:p>
        </p:txBody>
      </p:sp>
      <p:sp>
        <p:nvSpPr>
          <p:cNvPr id="8" name="Content Placeholder 7"/>
          <p:cNvSpPr>
            <a:spLocks noGrp="1"/>
          </p:cNvSpPr>
          <p:nvPr>
            <p:ph sz="half" idx="1"/>
          </p:nvPr>
        </p:nvSpPr>
        <p:spPr/>
        <p:txBody>
          <a:bodyPr/>
          <a:lstStyle/>
          <a:p>
            <a:r>
              <a:rPr lang="en-US" dirty="0" smtClean="0"/>
              <a:t>Opponent of Ariansim at the Nicene Council</a:t>
            </a:r>
          </a:p>
          <a:p>
            <a:r>
              <a:rPr lang="en-US" dirty="0" smtClean="0"/>
              <a:t>Bishop of Antioch 323-329(?)</a:t>
            </a:r>
          </a:p>
          <a:p>
            <a:r>
              <a:rPr lang="en-US" dirty="0" smtClean="0"/>
              <a:t>Deposed by an Arian synod and exiled. </a:t>
            </a:r>
          </a:p>
          <a:p>
            <a:r>
              <a:rPr lang="en-US" dirty="0" smtClean="0"/>
              <a:t>Little of his writings has survived</a:t>
            </a:r>
            <a:br>
              <a:rPr lang="en-US" dirty="0" smtClean="0"/>
            </a:br>
            <a:endParaRPr lang="en-US" dirty="0"/>
          </a:p>
        </p:txBody>
      </p:sp>
      <p:pic>
        <p:nvPicPr>
          <p:cNvPr id="10" name="Content Placeholder 9"/>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549428" y="2160588"/>
            <a:ext cx="3264843" cy="3881437"/>
          </a:xfrm>
        </p:spPr>
      </p:pic>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8</a:t>
            </a:fld>
            <a:endParaRPr lang="en-US"/>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973979"/>
      </p:ext>
    </p:extLst>
  </p:cSld>
  <p:clrMapOvr>
    <a:masterClrMapping/>
  </p:clrMapOvr>
  <mc:AlternateContent xmlns:mc="http://schemas.openxmlformats.org/markup-compatibility/2006">
    <mc:Choice xmlns:p14="http://schemas.microsoft.com/office/powerpoint/2010/main" Requires="p14">
      <p:transition spd="slow" p14:dur="2000" advTm="34467"/>
    </mc:Choice>
    <mc:Fallback>
      <p:transition spd="slow" advTm="34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Eustathios</a:t>
            </a:r>
            <a:r>
              <a:rPr lang="en-US" dirty="0" smtClean="0"/>
              <a:t> of Antioch</a:t>
            </a:r>
            <a:endParaRPr lang="en-US" dirty="0"/>
          </a:p>
        </p:txBody>
      </p:sp>
      <p:sp>
        <p:nvSpPr>
          <p:cNvPr id="3" name="Content Placeholder 2"/>
          <p:cNvSpPr>
            <a:spLocks noGrp="1"/>
          </p:cNvSpPr>
          <p:nvPr>
            <p:ph sz="half" idx="1"/>
          </p:nvPr>
        </p:nvSpPr>
        <p:spPr/>
        <p:txBody>
          <a:bodyPr/>
          <a:lstStyle/>
          <a:p>
            <a:r>
              <a:rPr lang="en-US" dirty="0" smtClean="0"/>
              <a:t>Attacked ancient philosophers</a:t>
            </a:r>
          </a:p>
          <a:p>
            <a:r>
              <a:rPr lang="en-US" dirty="0" smtClean="0"/>
              <a:t>Criticized Origen as too allegorical</a:t>
            </a:r>
          </a:p>
          <a:p>
            <a:r>
              <a:rPr lang="en-US" dirty="0" smtClean="0"/>
              <a:t>Criticized the </a:t>
            </a:r>
            <a:r>
              <a:rPr lang="en-US" dirty="0" err="1" smtClean="0"/>
              <a:t>Melchisedekians</a:t>
            </a:r>
            <a:endParaRPr lang="en-US" dirty="0" smtClean="0"/>
          </a:p>
          <a:p>
            <a:pPr lvl="1"/>
            <a:r>
              <a:rPr lang="en-US" dirty="0" smtClean="0"/>
              <a:t>Thought </a:t>
            </a:r>
            <a:r>
              <a:rPr lang="en-US" dirty="0" err="1" smtClean="0"/>
              <a:t>Melchisedek</a:t>
            </a:r>
            <a:r>
              <a:rPr lang="en-US" dirty="0" smtClean="0"/>
              <a:t> was greater than Christ</a:t>
            </a:r>
          </a:p>
          <a:p>
            <a:r>
              <a:rPr lang="en-US" dirty="0" smtClean="0"/>
              <a:t>Criticized the Arians:</a:t>
            </a:r>
          </a:p>
          <a:p>
            <a:pPr lvl="1"/>
            <a:r>
              <a:rPr lang="en-US" dirty="0" smtClean="0"/>
              <a:t>The Logos assumed  the entire man and not only the body (</a:t>
            </a:r>
            <a:r>
              <a:rPr lang="en-US" dirty="0" err="1" smtClean="0"/>
              <a:t>sarx</a:t>
            </a:r>
            <a:r>
              <a:rPr lang="en-US" dirty="0" smtClean="0"/>
              <a:t>)</a:t>
            </a:r>
          </a:p>
          <a:p>
            <a:pPr lvl="1"/>
            <a:r>
              <a:rPr lang="en-US" dirty="0" smtClean="0"/>
              <a:t>Strongly emphasized the two natures of Christ. </a:t>
            </a:r>
          </a:p>
          <a:p>
            <a:pPr lvl="1"/>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581310" y="2159924"/>
            <a:ext cx="3227840" cy="3881437"/>
          </a:xfrm>
        </p:spPr>
      </p:pic>
      <p:sp>
        <p:nvSpPr>
          <p:cNvPr id="5" name="Date Placeholder 4"/>
          <p:cNvSpPr>
            <a:spLocks noGrp="1"/>
          </p:cNvSpPr>
          <p:nvPr>
            <p:ph type="dt" sz="half" idx="10"/>
          </p:nvPr>
        </p:nvSpPr>
        <p:spPr/>
        <p:txBody>
          <a:bodyPr/>
          <a:lstStyle/>
          <a:p>
            <a:fld id="{0F3DD204-6908-4E30-BE47-154BCBE9668B}" type="datetime1">
              <a:rPr lang="en-US" smtClean="0"/>
              <a:t>4/12/2016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D2A9A559-78D7-4EE4-B38A-4E7BAB4534F1}" type="slidenum">
              <a:rPr lang="en-US" smtClean="0"/>
              <a:t>9</a:t>
            </a:fld>
            <a:endParaRPr lang="en-US"/>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37072603"/>
      </p:ext>
    </p:extLst>
  </p:cSld>
  <p:clrMapOvr>
    <a:masterClrMapping/>
  </p:clrMapOvr>
  <mc:AlternateContent xmlns:mc="http://schemas.openxmlformats.org/markup-compatibility/2006">
    <mc:Choice xmlns:p14="http://schemas.microsoft.com/office/powerpoint/2010/main" Requires="p14">
      <p:transition spd="slow" p14:dur="2000" advTm="238491"/>
    </mc:Choice>
    <mc:Fallback>
      <p:transition spd="slow" advTm="238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Syria—Part II</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The Orthodox split into two camps:</a:t>
            </a:r>
          </a:p>
          <a:p>
            <a:r>
              <a:rPr lang="en-US" dirty="0" smtClean="0"/>
              <a:t>The Meletians believed God was one </a:t>
            </a:r>
            <a:r>
              <a:rPr lang="en-US" dirty="0" err="1" smtClean="0"/>
              <a:t>ousia</a:t>
            </a:r>
            <a:r>
              <a:rPr lang="en-US" dirty="0" smtClean="0"/>
              <a:t> in three hypostases.</a:t>
            </a:r>
          </a:p>
          <a:p>
            <a:pPr lvl="1"/>
            <a:r>
              <a:rPr lang="en-US" dirty="0" smtClean="0"/>
              <a:t>The </a:t>
            </a:r>
            <a:r>
              <a:rPr lang="en-US" dirty="0" err="1" smtClean="0"/>
              <a:t>Eustathasians</a:t>
            </a:r>
            <a:r>
              <a:rPr lang="en-US" dirty="0" smtClean="0"/>
              <a:t> regarded this as being Arian</a:t>
            </a:r>
          </a:p>
          <a:p>
            <a:r>
              <a:rPr lang="en-US" dirty="0" err="1" smtClean="0"/>
              <a:t>Eustathasians</a:t>
            </a:r>
            <a:r>
              <a:rPr lang="en-US" dirty="0" smtClean="0"/>
              <a:t> regarded God as </a:t>
            </a:r>
          </a:p>
          <a:p>
            <a:pPr lvl="1"/>
            <a:r>
              <a:rPr lang="en-US" dirty="0" smtClean="0"/>
              <a:t>One </a:t>
            </a:r>
            <a:r>
              <a:rPr lang="en-US" dirty="0" err="1" smtClean="0"/>
              <a:t>ousia</a:t>
            </a:r>
            <a:r>
              <a:rPr lang="en-US" dirty="0" smtClean="0"/>
              <a:t> and hypostases and three </a:t>
            </a:r>
            <a:r>
              <a:rPr lang="en-US" dirty="0" err="1" smtClean="0"/>
              <a:t>prosopa</a:t>
            </a:r>
            <a:endParaRPr lang="en-US" dirty="0" smtClean="0"/>
          </a:p>
          <a:p>
            <a:pPr lvl="1"/>
            <a:r>
              <a:rPr lang="en-US" dirty="0" smtClean="0"/>
              <a:t>The Meletians regarded this as </a:t>
            </a:r>
            <a:r>
              <a:rPr lang="en-US" dirty="0" err="1" smtClean="0"/>
              <a:t>Sabellianism</a:t>
            </a:r>
            <a:endParaRPr lang="en-US" dirty="0" smtClean="0"/>
          </a:p>
          <a:p>
            <a:r>
              <a:rPr lang="en-US" dirty="0" err="1" smtClean="0"/>
              <a:t>Meletios</a:t>
            </a:r>
            <a:r>
              <a:rPr lang="en-US" dirty="0" smtClean="0"/>
              <a:t> presided over the Council of 381</a:t>
            </a:r>
          </a:p>
          <a:p>
            <a:r>
              <a:rPr lang="en-US" dirty="0" smtClean="0"/>
              <a:t>Reconciliation with the </a:t>
            </a:r>
            <a:r>
              <a:rPr lang="en-US" dirty="0" err="1" smtClean="0"/>
              <a:t>Eustathians</a:t>
            </a:r>
            <a:r>
              <a:rPr lang="en-US" dirty="0" smtClean="0"/>
              <a:t> was only achieved in 413. </a:t>
            </a:r>
          </a:p>
          <a:p>
            <a:pPr lvl="1"/>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743194" y="2260314"/>
            <a:ext cx="2877312" cy="3681984"/>
          </a:xfrm>
        </p:spPr>
      </p:pic>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10</a:t>
            </a:fld>
            <a:endParaRPr lang="en-US"/>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37793223"/>
      </p:ext>
    </p:extLst>
  </p:cSld>
  <p:clrMapOvr>
    <a:masterClrMapping/>
  </p:clrMapOvr>
  <mc:AlternateContent xmlns:mc="http://schemas.openxmlformats.org/markup-compatibility/2006">
    <mc:Choice xmlns:p14="http://schemas.microsoft.com/office/powerpoint/2010/main" Requires="p14">
      <p:transition spd="slow" p14:dur="2000" advTm="115956"/>
    </mc:Choice>
    <mc:Fallback>
      <p:transition spd="slow" advTm="115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a:t>
            </a:r>
            <a:endParaRPr lang="en-US" dirty="0"/>
          </a:p>
        </p:txBody>
      </p:sp>
      <p:sp>
        <p:nvSpPr>
          <p:cNvPr id="11" name="Content Placeholder 10"/>
          <p:cNvSpPr>
            <a:spLocks noGrp="1"/>
          </p:cNvSpPr>
          <p:nvPr>
            <p:ph sz="half" idx="1"/>
          </p:nvPr>
        </p:nvSpPr>
        <p:spPr/>
        <p:txBody>
          <a:bodyPr/>
          <a:lstStyle/>
          <a:p>
            <a:r>
              <a:rPr lang="en-US" dirty="0" smtClean="0"/>
              <a:t>Hypostases—individual or real existence. It comes to mean the individual property of each member of the Trinity</a:t>
            </a:r>
          </a:p>
          <a:p>
            <a:r>
              <a:rPr lang="en-US" dirty="0" err="1" smtClean="0"/>
              <a:t>Ousia</a:t>
            </a:r>
            <a:r>
              <a:rPr lang="en-US" dirty="0" smtClean="0"/>
              <a:t>– an individual reality that is shared by each member of the Trinity with the others. </a:t>
            </a:r>
          </a:p>
          <a:p>
            <a:r>
              <a:rPr lang="en-US" dirty="0" err="1" smtClean="0"/>
              <a:t>Sabellianism</a:t>
            </a:r>
            <a:r>
              <a:rPr lang="en-US" dirty="0" smtClean="0"/>
              <a:t>—One God who appears in three different modes. </a:t>
            </a:r>
            <a:endParaRPr lang="en-US" dirty="0"/>
          </a:p>
        </p:txBody>
      </p:sp>
      <p:sp>
        <p:nvSpPr>
          <p:cNvPr id="12" name="Content Placeholder 11"/>
          <p:cNvSpPr>
            <a:spLocks noGrp="1"/>
          </p:cNvSpPr>
          <p:nvPr>
            <p:ph sz="half" idx="2"/>
          </p:nvPr>
        </p:nvSpPr>
        <p:spPr/>
        <p:txBody>
          <a:bodyPr/>
          <a:lstStyle/>
          <a:p>
            <a:r>
              <a:rPr lang="en-US" dirty="0" err="1" smtClean="0"/>
              <a:t>Ousia</a:t>
            </a:r>
            <a:r>
              <a:rPr lang="en-US" dirty="0" smtClean="0"/>
              <a:t> and Hypostases were considered the same until the Council of 362, where Athanasius approved the difference between the terms.</a:t>
            </a:r>
          </a:p>
          <a:p>
            <a:r>
              <a:rPr lang="en-US" dirty="0" err="1" smtClean="0"/>
              <a:t>Cappadoceans</a:t>
            </a:r>
            <a:r>
              <a:rPr lang="en-US" dirty="0" smtClean="0"/>
              <a:t> and the Council of 381:  God is three hypostases and one </a:t>
            </a:r>
            <a:r>
              <a:rPr lang="en-US" dirty="0" err="1" smtClean="0"/>
              <a:t>ousia</a:t>
            </a:r>
            <a:r>
              <a:rPr lang="en-US" dirty="0" smtClean="0"/>
              <a:t>. </a:t>
            </a:r>
            <a:endParaRPr lang="en-US" dirty="0"/>
          </a:p>
        </p:txBody>
      </p:sp>
      <p:sp>
        <p:nvSpPr>
          <p:cNvPr id="4" name="Date Placeholder 3"/>
          <p:cNvSpPr>
            <a:spLocks noGrp="1"/>
          </p:cNvSpPr>
          <p:nvPr>
            <p:ph type="dt" sz="half" idx="10"/>
          </p:nvPr>
        </p:nvSpPr>
        <p:spPr/>
        <p:txBody>
          <a:bodyPr/>
          <a:lstStyle/>
          <a:p>
            <a:fld id="{58160AB5-7D9F-4B1C-AFDC-8AFE3559CE00}" type="datetime1">
              <a:rPr lang="en-US" smtClean="0"/>
              <a:t>4/12/2016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D2A9A559-78D7-4EE4-B38A-4E7BAB4534F1}" type="slidenum">
              <a:rPr lang="en-US" smtClean="0"/>
              <a:t>11</a:t>
            </a:fld>
            <a:endParaRPr lang="en-US"/>
          </a:p>
        </p:txBody>
      </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23271469"/>
      </p:ext>
    </p:extLst>
  </p:cSld>
  <p:clrMapOvr>
    <a:masterClrMapping/>
  </p:clrMapOvr>
  <mc:AlternateContent xmlns:mc="http://schemas.openxmlformats.org/markup-compatibility/2006">
    <mc:Choice xmlns:p14="http://schemas.microsoft.com/office/powerpoint/2010/main" Requires="p14">
      <p:transition spd="slow" p14:dur="2000" advTm="178814"/>
    </mc:Choice>
    <mc:Fallback>
      <p:transition spd="slow" advTm="1788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Cappadocian Fathers</a:t>
            </a:r>
            <a:endParaRPr lang="en-US" dirty="0"/>
          </a:p>
        </p:txBody>
      </p:sp>
      <p:sp>
        <p:nvSpPr>
          <p:cNvPr id="3" name="Content Placeholder 2"/>
          <p:cNvSpPr>
            <a:spLocks noGrp="1"/>
          </p:cNvSpPr>
          <p:nvPr>
            <p:ph sz="half" idx="1"/>
          </p:nvPr>
        </p:nvSpPr>
        <p:spPr/>
        <p:txBody>
          <a:bodyPr/>
          <a:lstStyle/>
          <a:p>
            <a:r>
              <a:rPr lang="en-US" dirty="0" smtClean="0"/>
              <a:t>Basil the Great</a:t>
            </a:r>
          </a:p>
          <a:p>
            <a:r>
              <a:rPr lang="en-US" dirty="0" smtClean="0"/>
              <a:t>His younger brother, Gregory of Nyssa</a:t>
            </a:r>
          </a:p>
          <a:p>
            <a:r>
              <a:rPr lang="en-US" dirty="0" smtClean="0"/>
              <a:t>His friend Gregory the Theologian</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757862" y="2408349"/>
            <a:ext cx="3360380" cy="3219719"/>
          </a:xfrm>
        </p:spPr>
      </p:pic>
      <p:sp>
        <p:nvSpPr>
          <p:cNvPr id="5" name="Date Placeholder 4"/>
          <p:cNvSpPr>
            <a:spLocks noGrp="1"/>
          </p:cNvSpPr>
          <p:nvPr>
            <p:ph type="dt" sz="half" idx="10"/>
          </p:nvPr>
        </p:nvSpPr>
        <p:spPr/>
        <p:txBody>
          <a:bodyPr/>
          <a:lstStyle/>
          <a:p>
            <a:fld id="{0F3DD204-6908-4E30-BE47-154BCBE9668B}" type="datetime1">
              <a:rPr lang="en-US" smtClean="0"/>
              <a:t>4/12/2016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D2A9A559-78D7-4EE4-B38A-4E7BAB4534F1}" type="slidenum">
              <a:rPr lang="en-US" smtClean="0"/>
              <a:t>12</a:t>
            </a:fld>
            <a:endParaRPr lang="en-US"/>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17691681"/>
      </p:ext>
    </p:extLst>
  </p:cSld>
  <p:clrMapOvr>
    <a:masterClrMapping/>
  </p:clrMapOvr>
  <mc:AlternateContent xmlns:mc="http://schemas.openxmlformats.org/markup-compatibility/2006">
    <mc:Choice xmlns:p14="http://schemas.microsoft.com/office/powerpoint/2010/main" Requires="p14">
      <p:transition spd="slow" p14:dur="2000" advTm="143020"/>
    </mc:Choice>
    <mc:Fallback>
      <p:transition spd="slow" advTm="143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Glossary—Part II</a:t>
            </a:r>
            <a:endParaRPr lang="en-US" dirty="0"/>
          </a:p>
        </p:txBody>
      </p:sp>
      <p:sp>
        <p:nvSpPr>
          <p:cNvPr id="3" name="Content Placeholder 2"/>
          <p:cNvSpPr>
            <a:spLocks noGrp="1"/>
          </p:cNvSpPr>
          <p:nvPr>
            <p:ph sz="half" idx="1"/>
          </p:nvPr>
        </p:nvSpPr>
        <p:spPr/>
        <p:txBody>
          <a:bodyPr/>
          <a:lstStyle/>
          <a:p>
            <a:r>
              <a:rPr lang="en-US" dirty="0" smtClean="0"/>
              <a:t>Monarchianism—</a:t>
            </a:r>
          </a:p>
          <a:p>
            <a:pPr lvl="1"/>
            <a:r>
              <a:rPr lang="en-US" dirty="0" smtClean="0"/>
              <a:t>Dynamic—</a:t>
            </a:r>
            <a:r>
              <a:rPr lang="en-US" dirty="0" err="1" smtClean="0"/>
              <a:t>Adoptianism</a:t>
            </a:r>
            <a:endParaRPr lang="en-US" dirty="0" smtClean="0"/>
          </a:p>
          <a:p>
            <a:pPr lvl="1"/>
            <a:r>
              <a:rPr lang="en-US" dirty="0" err="1" smtClean="0"/>
              <a:t>Modalistic</a:t>
            </a:r>
            <a:r>
              <a:rPr lang="en-US" dirty="0" smtClean="0"/>
              <a:t>—denies the Logos</a:t>
            </a:r>
          </a:p>
          <a:p>
            <a:pPr lvl="1"/>
            <a:r>
              <a:rPr lang="en-US" dirty="0" smtClean="0"/>
              <a:t>God simply appears as three persons in salvation history</a:t>
            </a:r>
          </a:p>
          <a:p>
            <a:pPr lvl="1"/>
            <a:r>
              <a:rPr lang="en-US" dirty="0" smtClean="0"/>
              <a:t>An attempt to make the Christian God monotheistic. </a:t>
            </a:r>
          </a:p>
          <a:p>
            <a:pPr lvl="1"/>
            <a:r>
              <a:rPr lang="en-US" dirty="0" smtClean="0"/>
              <a:t>Sometimes incorrectly used to designate the source of divinity. </a:t>
            </a:r>
          </a:p>
          <a:p>
            <a:pPr lvl="1"/>
            <a:endParaRPr lang="en-US" dirty="0"/>
          </a:p>
        </p:txBody>
      </p:sp>
      <p:sp>
        <p:nvSpPr>
          <p:cNvPr id="4" name="Content Placeholder 3"/>
          <p:cNvSpPr>
            <a:spLocks noGrp="1"/>
          </p:cNvSpPr>
          <p:nvPr>
            <p:ph sz="half" idx="2"/>
          </p:nvPr>
        </p:nvSpPr>
        <p:spPr/>
        <p:txBody>
          <a:bodyPr/>
          <a:lstStyle/>
          <a:p>
            <a:r>
              <a:rPr lang="en-US" dirty="0" smtClean="0"/>
              <a:t>Modalism</a:t>
            </a:r>
          </a:p>
          <a:p>
            <a:pPr lvl="1"/>
            <a:r>
              <a:rPr lang="en-US" dirty="0" err="1" smtClean="0"/>
              <a:t>Sabellianism</a:t>
            </a:r>
            <a:endParaRPr lang="en-US" dirty="0" smtClean="0"/>
          </a:p>
          <a:p>
            <a:pPr lvl="1"/>
            <a:r>
              <a:rPr lang="en-US" dirty="0" smtClean="0"/>
              <a:t>Based on Greek theory of epiphanies</a:t>
            </a:r>
            <a:endParaRPr lang="en-US" dirty="0"/>
          </a:p>
        </p:txBody>
      </p:sp>
      <p:sp>
        <p:nvSpPr>
          <p:cNvPr id="5" name="Date Placeholder 4"/>
          <p:cNvSpPr>
            <a:spLocks noGrp="1"/>
          </p:cNvSpPr>
          <p:nvPr>
            <p:ph type="dt" sz="half" idx="10"/>
          </p:nvPr>
        </p:nvSpPr>
        <p:spPr/>
        <p:txBody>
          <a:bodyPr/>
          <a:lstStyle/>
          <a:p>
            <a:fld id="{0F3DD204-6908-4E30-BE47-154BCBE9668B}" type="datetime1">
              <a:rPr lang="en-US" smtClean="0"/>
              <a:t>4/12/2016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D2A9A559-78D7-4EE4-B38A-4E7BAB4534F1}" type="slidenum">
              <a:rPr lang="en-US" smtClean="0"/>
              <a:t>13</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71490272"/>
      </p:ext>
    </p:extLst>
  </p:cSld>
  <p:clrMapOvr>
    <a:masterClrMapping/>
  </p:clrMapOvr>
  <mc:AlternateContent xmlns:mc="http://schemas.openxmlformats.org/markup-compatibility/2006">
    <mc:Choice xmlns:p14="http://schemas.microsoft.com/office/powerpoint/2010/main" Requires="p14">
      <p:transition spd="slow" p14:dur="2000" advTm="376294"/>
    </mc:Choice>
    <mc:Fallback>
      <p:transition spd="slow" advTm="376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177</TotalTime>
  <Words>1489</Words>
  <Application>Microsoft Office PowerPoint</Application>
  <PresentationFormat>Widescreen</PresentationFormat>
  <Paragraphs>171</Paragraphs>
  <Slides>13</Slides>
  <Notes>13</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Athanasius the Great The Meletian Schism Module 3C</vt:lpstr>
      <vt:lpstr>The Meletian Schism</vt:lpstr>
      <vt:lpstr>Egypt</vt:lpstr>
      <vt:lpstr>Egypt—Part II</vt:lpstr>
      <vt:lpstr>Egypt—Part III</vt:lpstr>
      <vt:lpstr>Syria</vt:lpstr>
      <vt:lpstr>In This Corner…</vt:lpstr>
      <vt:lpstr>Eustathios of Antioch</vt:lpstr>
      <vt:lpstr>Eustathios of Antioch</vt:lpstr>
      <vt:lpstr>Syria—Part II</vt:lpstr>
      <vt:lpstr>Glossary</vt:lpstr>
      <vt:lpstr>The Cappadocian Fathers</vt:lpstr>
      <vt:lpstr>Glossary—Part II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The Meletian Schism Module 3C</dc:title>
  <dc:creator>Mark Koscinski</dc:creator>
  <cp:lastModifiedBy>Mark Koscinski</cp:lastModifiedBy>
  <cp:revision>13</cp:revision>
  <cp:lastPrinted>2016-04-12T16:52:20Z</cp:lastPrinted>
  <dcterms:created xsi:type="dcterms:W3CDTF">2016-04-12T15:02:12Z</dcterms:created>
  <dcterms:modified xsi:type="dcterms:W3CDTF">2016-04-12T18:00:05Z</dcterms:modified>
</cp:coreProperties>
</file>