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8" r:id="rId3"/>
    <p:sldId id="263" r:id="rId4"/>
    <p:sldId id="264" r:id="rId5"/>
    <p:sldId id="259" r:id="rId6"/>
    <p:sldId id="260" r:id="rId7"/>
    <p:sldId id="265" r:id="rId8"/>
    <p:sldId id="257" r:id="rId9"/>
    <p:sldId id="261" r:id="rId10"/>
    <p:sldId id="262" r:id="rId11"/>
  </p:sldIdLst>
  <p:sldSz cx="12192000" cy="6858000"/>
  <p:notesSz cx="6858000" cy="91011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70" d="100"/>
          <a:sy n="70" d="100"/>
        </p:scale>
        <p:origin x="738" y="72"/>
      </p:cViewPr>
      <p:guideLst/>
    </p:cSldViewPr>
  </p:slideViewPr>
  <p:notesTextViewPr>
    <p:cViewPr>
      <p:scale>
        <a:sx n="3" d="2"/>
        <a:sy n="3" d="2"/>
      </p:scale>
      <p:origin x="0" y="0"/>
    </p:cViewPr>
  </p:notesTextViewPr>
  <p:notesViewPr>
    <p:cSldViewPr snapToGrid="0">
      <p:cViewPr varScale="1">
        <p:scale>
          <a:sx n="57" d="100"/>
          <a:sy n="57" d="100"/>
        </p:scale>
        <p:origin x="2832"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6637"/>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6637"/>
          </a:xfrm>
          <a:prstGeom prst="rect">
            <a:avLst/>
          </a:prstGeom>
        </p:spPr>
        <p:txBody>
          <a:bodyPr vert="horz" lIns="91440" tIns="45720" rIns="91440" bIns="45720" rtlCol="0"/>
          <a:lstStyle>
            <a:lvl1pPr algn="r">
              <a:defRPr sz="1200"/>
            </a:lvl1pPr>
          </a:lstStyle>
          <a:p>
            <a:fld id="{696E9739-0BC0-4E61-B782-ABCEBA56BD5A}" type="datetimeFigureOut">
              <a:rPr lang="en-US" smtClean="0"/>
              <a:t>4/4/2016</a:t>
            </a:fld>
            <a:endParaRPr lang="en-US" dirty="0"/>
          </a:p>
        </p:txBody>
      </p:sp>
      <p:sp>
        <p:nvSpPr>
          <p:cNvPr id="4" name="Slide Image Placeholder 3"/>
          <p:cNvSpPr>
            <a:spLocks noGrp="1" noRot="1" noChangeAspect="1"/>
          </p:cNvSpPr>
          <p:nvPr>
            <p:ph type="sldImg" idx="2"/>
          </p:nvPr>
        </p:nvSpPr>
        <p:spPr>
          <a:xfrm>
            <a:off x="698500" y="1138238"/>
            <a:ext cx="5461000" cy="3071812"/>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79923"/>
            <a:ext cx="5486400" cy="358357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44502"/>
            <a:ext cx="2971800" cy="456636"/>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44502"/>
            <a:ext cx="2971800" cy="456636"/>
          </a:xfrm>
          <a:prstGeom prst="rect">
            <a:avLst/>
          </a:prstGeom>
        </p:spPr>
        <p:txBody>
          <a:bodyPr vert="horz" lIns="91440" tIns="45720" rIns="91440" bIns="45720" rtlCol="0" anchor="b"/>
          <a:lstStyle>
            <a:lvl1pPr algn="r">
              <a:defRPr sz="1200"/>
            </a:lvl1pPr>
          </a:lstStyle>
          <a:p>
            <a:fld id="{88CFB1C1-7F82-4041-8959-E8659FFF5C3F}" type="slidenum">
              <a:rPr lang="en-US" smtClean="0"/>
              <a:t>‹#›</a:t>
            </a:fld>
            <a:endParaRPr lang="en-US" dirty="0"/>
          </a:p>
        </p:txBody>
      </p:sp>
    </p:spTree>
    <p:extLst>
      <p:ext uri="{BB962C8B-B14F-4D97-AF65-F5344CB8AC3E}">
        <p14:creationId xmlns:p14="http://schemas.microsoft.com/office/powerpoint/2010/main" val="4044495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 back to our course on Athanasius the Great.  Today we take up one of his most significant contributions to modern Christianity---that is the Canon of Scripture. </a:t>
            </a:r>
            <a:endParaRPr lang="en-US" dirty="0"/>
          </a:p>
        </p:txBody>
      </p:sp>
      <p:sp>
        <p:nvSpPr>
          <p:cNvPr id="4" name="Slide Number Placeholder 3"/>
          <p:cNvSpPr>
            <a:spLocks noGrp="1"/>
          </p:cNvSpPr>
          <p:nvPr>
            <p:ph type="sldNum" sz="quarter" idx="10"/>
          </p:nvPr>
        </p:nvSpPr>
        <p:spPr/>
        <p:txBody>
          <a:bodyPr/>
          <a:lstStyle/>
          <a:p>
            <a:fld id="{88CFB1C1-7F82-4041-8959-E8659FFF5C3F}" type="slidenum">
              <a:rPr lang="en-US" smtClean="0"/>
              <a:t>1</a:t>
            </a:fld>
            <a:endParaRPr lang="en-US" dirty="0"/>
          </a:p>
        </p:txBody>
      </p:sp>
    </p:spTree>
    <p:extLst>
      <p:ext uri="{BB962C8B-B14F-4D97-AF65-F5344CB8AC3E}">
        <p14:creationId xmlns:p14="http://schemas.microsoft.com/office/powerpoint/2010/main" val="3882577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were many lists of canonical NT books. </a:t>
            </a:r>
            <a:r>
              <a:rPr lang="en-US" dirty="0"/>
              <a:t> </a:t>
            </a:r>
            <a:r>
              <a:rPr lang="en-US" dirty="0" smtClean="0"/>
              <a:t>For instance, an early one was the Muratorian Canon.   The canon of St. Athanasius is the first list of the current books of the NT.  It dates back to 367 AD, when Athanasius sent the list to his fellow bishops.  Athanasius would send an Easter epistle every year, as well as confirming the dates of Easter for the less sophisticated.   He wrote 45 of these, but we only have a few, in Coptic and Syriac.  Because of its importance, I presume the letter survived. </a:t>
            </a:r>
          </a:p>
          <a:p>
            <a:endParaRPr lang="en-US" dirty="0"/>
          </a:p>
          <a:p>
            <a:r>
              <a:rPr lang="en-US" dirty="0" smtClean="0"/>
              <a:t>In the letter, Athanasius says it seems right to him to produce this list.  We will see this phrase again later in this course. </a:t>
            </a:r>
            <a:endParaRPr lang="en-US" dirty="0"/>
          </a:p>
        </p:txBody>
      </p:sp>
      <p:sp>
        <p:nvSpPr>
          <p:cNvPr id="4" name="Slide Number Placeholder 3"/>
          <p:cNvSpPr>
            <a:spLocks noGrp="1"/>
          </p:cNvSpPr>
          <p:nvPr>
            <p:ph type="sldNum" sz="quarter" idx="10"/>
          </p:nvPr>
        </p:nvSpPr>
        <p:spPr/>
        <p:txBody>
          <a:bodyPr/>
          <a:lstStyle/>
          <a:p>
            <a:fld id="{88CFB1C1-7F82-4041-8959-E8659FFF5C3F}" type="slidenum">
              <a:rPr lang="en-US" smtClean="0"/>
              <a:t>2</a:t>
            </a:fld>
            <a:endParaRPr lang="en-US" dirty="0"/>
          </a:p>
        </p:txBody>
      </p:sp>
    </p:spTree>
    <p:extLst>
      <p:ext uri="{BB962C8B-B14F-4D97-AF65-F5344CB8AC3E}">
        <p14:creationId xmlns:p14="http://schemas.microsoft.com/office/powerpoint/2010/main" val="3452399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Why was this so important to the Church?   Athanasius by this time is a powerhouse in the Church.  His diocese is of apostolic origin, and is a huge economic powerhouse.  When he talks, people take notice.   So, his personal credibility, and the importance of his archdiocese make this list very very prestigious. </a:t>
            </a:r>
            <a:endParaRPr lang="en-US" dirty="0"/>
          </a:p>
        </p:txBody>
      </p:sp>
      <p:sp>
        <p:nvSpPr>
          <p:cNvPr id="4" name="Slide Number Placeholder 3"/>
          <p:cNvSpPr>
            <a:spLocks noGrp="1"/>
          </p:cNvSpPr>
          <p:nvPr>
            <p:ph type="sldNum" sz="quarter" idx="10"/>
          </p:nvPr>
        </p:nvSpPr>
        <p:spPr/>
        <p:txBody>
          <a:bodyPr/>
          <a:lstStyle/>
          <a:p>
            <a:fld id="{88CFB1C1-7F82-4041-8959-E8659FFF5C3F}" type="slidenum">
              <a:rPr lang="en-US" smtClean="0"/>
              <a:t>3</a:t>
            </a:fld>
            <a:endParaRPr lang="en-US" dirty="0"/>
          </a:p>
        </p:txBody>
      </p:sp>
    </p:spTree>
    <p:extLst>
      <p:ext uri="{BB962C8B-B14F-4D97-AF65-F5344CB8AC3E}">
        <p14:creationId xmlns:p14="http://schemas.microsoft.com/office/powerpoint/2010/main" val="39658263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His intervention was necessary because various churches were developing different canons.   The books generally fell into three </a:t>
            </a:r>
            <a:r>
              <a:rPr lang="en-US" dirty="0" smtClean="0"/>
              <a:t>categories:  </a:t>
            </a:r>
            <a:r>
              <a:rPr lang="en-US" dirty="0" smtClean="0"/>
              <a:t>those universally accepted, those locally accepted, and those that were downright erroneous or heretical.   Well knocking out the heretical was pretty easy.  The books that were accepted at all times, everywhere, by all people were in.  What about the rest? </a:t>
            </a:r>
            <a:endParaRPr lang="en-US" dirty="0"/>
          </a:p>
        </p:txBody>
      </p:sp>
      <p:sp>
        <p:nvSpPr>
          <p:cNvPr id="4" name="Slide Number Placeholder 3"/>
          <p:cNvSpPr>
            <a:spLocks noGrp="1"/>
          </p:cNvSpPr>
          <p:nvPr>
            <p:ph type="sldNum" sz="quarter" idx="10"/>
          </p:nvPr>
        </p:nvSpPr>
        <p:spPr/>
        <p:txBody>
          <a:bodyPr/>
          <a:lstStyle/>
          <a:p>
            <a:fld id="{88CFB1C1-7F82-4041-8959-E8659FFF5C3F}" type="slidenum">
              <a:rPr lang="en-US" smtClean="0"/>
              <a:t>4</a:t>
            </a:fld>
            <a:endParaRPr lang="en-US" dirty="0"/>
          </a:p>
        </p:txBody>
      </p:sp>
    </p:spTree>
    <p:extLst>
      <p:ext uri="{BB962C8B-B14F-4D97-AF65-F5344CB8AC3E}">
        <p14:creationId xmlns:p14="http://schemas.microsoft.com/office/powerpoint/2010/main" val="4161871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basically have two major problems:  </a:t>
            </a:r>
          </a:p>
          <a:p>
            <a:r>
              <a:rPr lang="en-US" dirty="0" smtClean="0"/>
              <a:t>There were books that were eventually placed in the canon that were challenged.  The Book of Revelation is one example.  It was challenged because it would confuse people.  The people who said that got it right.  Look at how it is used today by all kinds of groups.  And also realize that Revelation is never proclaimed from the pulpit in the Byzantine Church.  The whole NT is read every year in the BCC, except for that one.   Oh, it is in our Bible, we still distrust it when we read it to the laity. </a:t>
            </a:r>
          </a:p>
          <a:p>
            <a:endParaRPr lang="en-US" dirty="0"/>
          </a:p>
          <a:p>
            <a:r>
              <a:rPr lang="en-US" dirty="0" smtClean="0"/>
              <a:t>Lets look at one even more important to St. Athanasius.  2 Peter.  That one contains the most explicit reference to theosis, or deification. If you cut this out of the canon, theosis might have some real issues.  A major plank of St. Athanasius’ platform might be pulled out from under him. </a:t>
            </a:r>
          </a:p>
          <a:p>
            <a:endParaRPr lang="en-US" dirty="0"/>
          </a:p>
          <a:p>
            <a:r>
              <a:rPr lang="en-US" dirty="0" smtClean="0"/>
              <a:t>In short, different canons may lead to different interpretations.  St. Athanasius was concerned the proliferation of local canons and heretical books could lead true believing Christians to heresy. </a:t>
            </a:r>
            <a:endParaRPr lang="en-US" dirty="0"/>
          </a:p>
        </p:txBody>
      </p:sp>
      <p:sp>
        <p:nvSpPr>
          <p:cNvPr id="4" name="Slide Number Placeholder 3"/>
          <p:cNvSpPr>
            <a:spLocks noGrp="1"/>
          </p:cNvSpPr>
          <p:nvPr>
            <p:ph type="sldNum" sz="quarter" idx="10"/>
          </p:nvPr>
        </p:nvSpPr>
        <p:spPr/>
        <p:txBody>
          <a:bodyPr/>
          <a:lstStyle/>
          <a:p>
            <a:fld id="{88CFB1C1-7F82-4041-8959-E8659FFF5C3F}" type="slidenum">
              <a:rPr lang="en-US" smtClean="0"/>
              <a:t>5</a:t>
            </a:fld>
            <a:endParaRPr lang="en-US" dirty="0"/>
          </a:p>
        </p:txBody>
      </p:sp>
    </p:spTree>
    <p:extLst>
      <p:ext uri="{BB962C8B-B14F-4D97-AF65-F5344CB8AC3E}">
        <p14:creationId xmlns:p14="http://schemas.microsoft.com/office/powerpoint/2010/main" val="6100116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635102"/>
            <a:ext cx="5486400" cy="3583573"/>
          </a:xfrm>
        </p:spPr>
        <p:txBody>
          <a:bodyPr/>
          <a:lstStyle/>
          <a:p>
            <a:r>
              <a:rPr lang="en-US" dirty="0" smtClean="0"/>
              <a:t>What do you do when a book is partially useful?  </a:t>
            </a:r>
          </a:p>
          <a:p>
            <a:endParaRPr lang="en-US" dirty="0"/>
          </a:p>
          <a:p>
            <a:r>
              <a:rPr lang="en-US" dirty="0" smtClean="0"/>
              <a:t>The Gospel of James contains a lot of Marian tradition.  It also has a lot of objectionable parts as well that would shock the modern senses.   The midwife who doesn’t believe Mary had a virgin birth suffers very harshly for instance.  It is passages like this that resulted in it being dumped from the Canon.  St. Jerome was a particularly vigorous opponent.  </a:t>
            </a:r>
          </a:p>
          <a:p>
            <a:endParaRPr lang="en-US" dirty="0"/>
          </a:p>
          <a:p>
            <a:r>
              <a:rPr lang="en-US" dirty="0" smtClean="0"/>
              <a:t> But, it is this book that tells the story of how Joseph had children from a previous wife.  That is where St. James comes from.  This was embraced by the Eastern Church but rejected by the Western Church.  Hence, we have the tradition the brothers of Jesus are his cousins.   Different authoritative books—however that is defined, leaves  different interpretations.   Perhaps you all remember the ossuary discovered years ago.  The inscription, even though it was fraudulent, made reference to James.   The Eastern Church simply shrugged.  Of course there was no problem with this. James was a stepbrother.  The Western Church has a little more of a problem with the ossuary before it was declared fraudulent. </a:t>
            </a:r>
            <a:endParaRPr lang="en-US" dirty="0"/>
          </a:p>
        </p:txBody>
      </p:sp>
      <p:sp>
        <p:nvSpPr>
          <p:cNvPr id="4" name="Slide Number Placeholder 3"/>
          <p:cNvSpPr>
            <a:spLocks noGrp="1"/>
          </p:cNvSpPr>
          <p:nvPr>
            <p:ph type="sldNum" sz="quarter" idx="10"/>
          </p:nvPr>
        </p:nvSpPr>
        <p:spPr/>
        <p:txBody>
          <a:bodyPr/>
          <a:lstStyle/>
          <a:p>
            <a:fld id="{88CFB1C1-7F82-4041-8959-E8659FFF5C3F}" type="slidenum">
              <a:rPr lang="en-US" smtClean="0"/>
              <a:t>6</a:t>
            </a:fld>
            <a:endParaRPr lang="en-US" dirty="0"/>
          </a:p>
        </p:txBody>
      </p:sp>
    </p:spTree>
    <p:extLst>
      <p:ext uri="{BB962C8B-B14F-4D97-AF65-F5344CB8AC3E}">
        <p14:creationId xmlns:p14="http://schemas.microsoft.com/office/powerpoint/2010/main" val="37099972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it is just not fraudulent ossuaries that cause problems.   Look at this icon.  It is part of tradition.  It shows St. James being part of the Holy Family when it flees to Egypt.  This is not so easy to explain unless you believe St. James was a stepson of Joseph.  </a:t>
            </a:r>
          </a:p>
          <a:p>
            <a:endParaRPr lang="en-US" dirty="0" smtClean="0"/>
          </a:p>
          <a:p>
            <a:r>
              <a:rPr lang="en-US" dirty="0" smtClean="0"/>
              <a:t>The catechism of the Catholic Church says James was a cousin.  Yet, Pope Benedict, in writing his book on the Apostles says no one will be able to determine who or what James was.   </a:t>
            </a:r>
            <a:endParaRPr lang="en-US" dirty="0"/>
          </a:p>
        </p:txBody>
      </p:sp>
      <p:sp>
        <p:nvSpPr>
          <p:cNvPr id="4" name="Slide Number Placeholder 3"/>
          <p:cNvSpPr>
            <a:spLocks noGrp="1"/>
          </p:cNvSpPr>
          <p:nvPr>
            <p:ph type="sldNum" sz="quarter" idx="10"/>
          </p:nvPr>
        </p:nvSpPr>
        <p:spPr/>
        <p:txBody>
          <a:bodyPr/>
          <a:lstStyle/>
          <a:p>
            <a:fld id="{88CFB1C1-7F82-4041-8959-E8659FFF5C3F}" type="slidenum">
              <a:rPr lang="en-US" smtClean="0"/>
              <a:t>7</a:t>
            </a:fld>
            <a:endParaRPr lang="en-US" dirty="0"/>
          </a:p>
        </p:txBody>
      </p:sp>
    </p:spTree>
    <p:extLst>
      <p:ext uri="{BB962C8B-B14F-4D97-AF65-F5344CB8AC3E}">
        <p14:creationId xmlns:p14="http://schemas.microsoft.com/office/powerpoint/2010/main" val="29768290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lets look at another example. John Dominic Crosson was a former Jesuit and a prolific scholar.  I am not sure that I can agree with a lot of what he writes, but I have to acknowledge the scholarship.  Crosson is a fan of the Gospel of Peter, because, in his mind, it contains an independent tradition about the death of Jesus.    </a:t>
            </a:r>
            <a:endParaRPr lang="en-US" dirty="0"/>
          </a:p>
          <a:p>
            <a:endParaRPr lang="en-US" dirty="0" smtClean="0"/>
          </a:p>
          <a:p>
            <a:r>
              <a:rPr lang="en-US" dirty="0" smtClean="0"/>
              <a:t>Looking at the Gospel of Peter, it had an initial following; it was not put into the Canon; and then Crosson’s research brought it back into the light again.    However, the early church  killed this book for two phrases. </a:t>
            </a:r>
            <a:endParaRPr lang="en-US" dirty="0"/>
          </a:p>
        </p:txBody>
      </p:sp>
      <p:sp>
        <p:nvSpPr>
          <p:cNvPr id="4" name="Slide Number Placeholder 3"/>
          <p:cNvSpPr>
            <a:spLocks noGrp="1"/>
          </p:cNvSpPr>
          <p:nvPr>
            <p:ph type="sldNum" sz="quarter" idx="10"/>
          </p:nvPr>
        </p:nvSpPr>
        <p:spPr/>
        <p:txBody>
          <a:bodyPr/>
          <a:lstStyle/>
          <a:p>
            <a:fld id="{88CFB1C1-7F82-4041-8959-E8659FFF5C3F}" type="slidenum">
              <a:rPr lang="en-US" smtClean="0"/>
              <a:t>8</a:t>
            </a:fld>
            <a:endParaRPr lang="en-US" dirty="0"/>
          </a:p>
        </p:txBody>
      </p:sp>
    </p:spTree>
    <p:extLst>
      <p:ext uri="{BB962C8B-B14F-4D97-AF65-F5344CB8AC3E}">
        <p14:creationId xmlns:p14="http://schemas.microsoft.com/office/powerpoint/2010/main" val="18804144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Gospel of Peter was thought to be docetic.  The Docetists  come in different flavors, but the essential point is that Jesus did not die on the Cross.  You can think of him a something of a halogram.  </a:t>
            </a:r>
            <a:r>
              <a:rPr lang="en-US" dirty="0"/>
              <a:t> </a:t>
            </a:r>
            <a:r>
              <a:rPr lang="en-US" dirty="0" smtClean="0"/>
              <a:t>I am not going to spent a lot of time here in speaking about Docetism, other than to say the following: the two lines indicate that the Word had left Jesus.  </a:t>
            </a:r>
            <a:r>
              <a:rPr lang="en-US" dirty="0"/>
              <a:t> </a:t>
            </a:r>
            <a:r>
              <a:rPr lang="en-US" dirty="0" smtClean="0"/>
              <a:t>Islam is docetic in nature.  </a:t>
            </a:r>
          </a:p>
          <a:p>
            <a:endParaRPr lang="en-US" dirty="0"/>
          </a:p>
          <a:p>
            <a:r>
              <a:rPr lang="en-US" dirty="0" smtClean="0"/>
              <a:t>In any event, it is these two phrases that get the entire Gospel jettisoned from the canon.   But, is this the end of the Gospel of Peter?  No.   Some of it survives in piety.  The following is a little research of my own so please take it for what it is worth. </a:t>
            </a:r>
            <a:r>
              <a:rPr lang="en-US" dirty="0"/>
              <a:t>L</a:t>
            </a:r>
            <a:r>
              <a:rPr lang="en-US" dirty="0" smtClean="0"/>
              <a:t>ets look at a popular moleben from the Byzantine Catholic Church.  A moleben is a devotional service patterned after matins.  </a:t>
            </a:r>
          </a:p>
          <a:p>
            <a:endParaRPr lang="en-US" dirty="0"/>
          </a:p>
          <a:p>
            <a:r>
              <a:rPr lang="en-US" dirty="0" smtClean="0"/>
              <a:t>READ THE LINE. </a:t>
            </a:r>
          </a:p>
          <a:p>
            <a:endParaRPr lang="en-US" dirty="0"/>
          </a:p>
          <a:p>
            <a:r>
              <a:rPr lang="en-US" dirty="0" smtClean="0"/>
              <a:t>sounds very much like the ending of the Gospel of Peter.  At least one portion of the Gospel may have survive. </a:t>
            </a:r>
            <a:endParaRPr lang="en-US" dirty="0"/>
          </a:p>
        </p:txBody>
      </p:sp>
      <p:sp>
        <p:nvSpPr>
          <p:cNvPr id="4" name="Slide Number Placeholder 3"/>
          <p:cNvSpPr>
            <a:spLocks noGrp="1"/>
          </p:cNvSpPr>
          <p:nvPr>
            <p:ph type="sldNum" sz="quarter" idx="10"/>
          </p:nvPr>
        </p:nvSpPr>
        <p:spPr/>
        <p:txBody>
          <a:bodyPr/>
          <a:lstStyle/>
          <a:p>
            <a:fld id="{88CFB1C1-7F82-4041-8959-E8659FFF5C3F}" type="slidenum">
              <a:rPr lang="en-US" smtClean="0"/>
              <a:t>9</a:t>
            </a:fld>
            <a:endParaRPr lang="en-US" dirty="0"/>
          </a:p>
        </p:txBody>
      </p:sp>
    </p:spTree>
    <p:extLst>
      <p:ext uri="{BB962C8B-B14F-4D97-AF65-F5344CB8AC3E}">
        <p14:creationId xmlns:p14="http://schemas.microsoft.com/office/powerpoint/2010/main" val="19352829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74171" y="4555986"/>
            <a:ext cx="6161315" cy="2746592"/>
          </a:xfrm>
        </p:spPr>
        <p:txBody>
          <a:bodyPr/>
          <a:lstStyle/>
          <a:p>
            <a:r>
              <a:rPr lang="en-US" dirty="0" smtClean="0"/>
              <a:t>So what happens when a book is jettisoned from the Canon.  The book may be suppressed in its entirety.  </a:t>
            </a:r>
            <a:r>
              <a:rPr lang="en-US" dirty="0"/>
              <a:t> </a:t>
            </a:r>
            <a:r>
              <a:rPr lang="en-US" dirty="0" smtClean="0"/>
              <a:t>This explains why a lot of the apocryphal gospels simply </a:t>
            </a:r>
            <a:r>
              <a:rPr lang="en-US" dirty="0" smtClean="0"/>
              <a:t>disappear.  </a:t>
            </a:r>
            <a:r>
              <a:rPr lang="en-US" dirty="0" smtClean="0"/>
              <a:t>No one wants to be using a book that doesn’t have the sanction of the church, let alone such a prominent bishop of Athanasius. </a:t>
            </a:r>
          </a:p>
          <a:p>
            <a:endParaRPr lang="en-US" dirty="0"/>
          </a:p>
          <a:p>
            <a:r>
              <a:rPr lang="en-US" dirty="0" smtClean="0"/>
              <a:t>However, if a book has something that is of importance, it seems to hang on for a while.  For instance the Gospel of James gives us things such as the Presentation of the Virgin in the Temple on Nov 11 or her Birth stories on Sept 8.  The book does not become part of the canon, but the stories of the Virgin become part of our sacred Tradition. </a:t>
            </a:r>
          </a:p>
          <a:p>
            <a:endParaRPr lang="en-US" dirty="0"/>
          </a:p>
          <a:p>
            <a:r>
              <a:rPr lang="en-US" dirty="0" smtClean="0"/>
              <a:t>Another outcome is the book might be used for devotional purposes.  They are not considered Scripture but they are retained because they provide spiritual value. </a:t>
            </a:r>
          </a:p>
          <a:p>
            <a:endParaRPr lang="en-US" dirty="0"/>
          </a:p>
          <a:p>
            <a:r>
              <a:rPr lang="en-US" dirty="0" smtClean="0"/>
              <a:t>We will hold it here for now.  Have a wonderful week, and I will see you in the Chat Room or in the Forum. </a:t>
            </a:r>
            <a:endParaRPr lang="en-US" dirty="0"/>
          </a:p>
        </p:txBody>
      </p:sp>
      <p:sp>
        <p:nvSpPr>
          <p:cNvPr id="4" name="Slide Number Placeholder 3"/>
          <p:cNvSpPr>
            <a:spLocks noGrp="1"/>
          </p:cNvSpPr>
          <p:nvPr>
            <p:ph type="sldNum" sz="quarter" idx="10"/>
          </p:nvPr>
        </p:nvSpPr>
        <p:spPr/>
        <p:txBody>
          <a:bodyPr/>
          <a:lstStyle/>
          <a:p>
            <a:fld id="{88CFB1C1-7F82-4041-8959-E8659FFF5C3F}" type="slidenum">
              <a:rPr lang="en-US" smtClean="0"/>
              <a:t>10</a:t>
            </a:fld>
            <a:endParaRPr lang="en-US" dirty="0"/>
          </a:p>
        </p:txBody>
      </p:sp>
    </p:spTree>
    <p:extLst>
      <p:ext uri="{BB962C8B-B14F-4D97-AF65-F5344CB8AC3E}">
        <p14:creationId xmlns:p14="http://schemas.microsoft.com/office/powerpoint/2010/main" val="387315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F942F08-31C3-4834-A01B-CD65767103BA}" type="datetime1">
              <a:rPr lang="en-US" smtClean="0"/>
              <a:t>4/4/2016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4B361782-862A-44F4-8AA9-454C9B0800E1}" type="slidenum">
              <a:rPr lang="en-US" smtClean="0"/>
              <a:t>‹#›</a:t>
            </a:fld>
            <a:endParaRPr lang="en-US" dirty="0"/>
          </a:p>
        </p:txBody>
      </p:sp>
    </p:spTree>
    <p:extLst>
      <p:ext uri="{BB962C8B-B14F-4D97-AF65-F5344CB8AC3E}">
        <p14:creationId xmlns:p14="http://schemas.microsoft.com/office/powerpoint/2010/main" val="17234533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104D200-049D-44FF-8A92-0CBAAD6E1701}" type="datetime1">
              <a:rPr lang="en-US" smtClean="0"/>
              <a:t>4/4/2016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4B361782-862A-44F4-8AA9-454C9B0800E1}" type="slidenum">
              <a:rPr lang="en-US" smtClean="0"/>
              <a:t>‹#›</a:t>
            </a:fld>
            <a:endParaRPr lang="en-US" dirty="0"/>
          </a:p>
        </p:txBody>
      </p:sp>
    </p:spTree>
    <p:extLst>
      <p:ext uri="{BB962C8B-B14F-4D97-AF65-F5344CB8AC3E}">
        <p14:creationId xmlns:p14="http://schemas.microsoft.com/office/powerpoint/2010/main" val="3933690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0BAA8A-A199-4948-8030-619869FA14A4}" type="datetime1">
              <a:rPr lang="en-US" smtClean="0"/>
              <a:t>4/4/2016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4B361782-862A-44F4-8AA9-454C9B0800E1}" type="slidenum">
              <a:rPr lang="en-US" smtClean="0"/>
              <a:t>‹#›</a:t>
            </a:fld>
            <a:endParaRPr lang="en-US" dirty="0"/>
          </a:p>
        </p:txBody>
      </p:sp>
    </p:spTree>
    <p:extLst>
      <p:ext uri="{BB962C8B-B14F-4D97-AF65-F5344CB8AC3E}">
        <p14:creationId xmlns:p14="http://schemas.microsoft.com/office/powerpoint/2010/main" val="882936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8783305-7AC5-4D27-B7FF-BD4C298FA664}" type="datetime1">
              <a:rPr lang="en-US" smtClean="0"/>
              <a:t>4/4/2016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4B361782-862A-44F4-8AA9-454C9B0800E1}" type="slidenum">
              <a:rPr lang="en-US" smtClean="0"/>
              <a:t>‹#›</a:t>
            </a:fld>
            <a:endParaRPr lang="en-US" dirty="0"/>
          </a:p>
        </p:txBody>
      </p:sp>
    </p:spTree>
    <p:extLst>
      <p:ext uri="{BB962C8B-B14F-4D97-AF65-F5344CB8AC3E}">
        <p14:creationId xmlns:p14="http://schemas.microsoft.com/office/powerpoint/2010/main" val="8367258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1224BD6-FF90-499F-A165-093CC4F84F63}" type="datetime1">
              <a:rPr lang="en-US" smtClean="0"/>
              <a:t>4/4/2016</a:t>
            </a:fld>
            <a:endParaRPr lang="en-US" dirty="0"/>
          </a:p>
        </p:txBody>
      </p:sp>
      <p:sp>
        <p:nvSpPr>
          <p:cNvPr id="8" name="Footer Placeholder 7"/>
          <p:cNvSpPr>
            <a:spLocks noGrp="1"/>
          </p:cNvSpPr>
          <p:nvPr>
            <p:ph type="ftr" sz="quarter" idx="11"/>
          </p:nvPr>
        </p:nvSpPr>
        <p:spPr/>
        <p:txBody>
          <a:bodyPr/>
          <a:lstStyle/>
          <a:p>
            <a:r>
              <a:rPr lang="en-US" dirty="0" smtClean="0"/>
              <a:t>Athanasius the Great</a:t>
            </a:r>
            <a:endParaRPr lang="en-US" dirty="0"/>
          </a:p>
        </p:txBody>
      </p:sp>
      <p:sp>
        <p:nvSpPr>
          <p:cNvPr id="9" name="Slide Number Placeholder 8"/>
          <p:cNvSpPr>
            <a:spLocks noGrp="1"/>
          </p:cNvSpPr>
          <p:nvPr>
            <p:ph type="sldNum" sz="quarter" idx="12"/>
          </p:nvPr>
        </p:nvSpPr>
        <p:spPr/>
        <p:txBody>
          <a:bodyPr/>
          <a:lstStyle/>
          <a:p>
            <a:fld id="{4B361782-862A-44F4-8AA9-454C9B0800E1}" type="slidenum">
              <a:rPr lang="en-US" smtClean="0"/>
              <a:t>‹#›</a:t>
            </a:fld>
            <a:endParaRPr lang="en-US" dirty="0"/>
          </a:p>
        </p:txBody>
      </p:sp>
    </p:spTree>
    <p:extLst>
      <p:ext uri="{BB962C8B-B14F-4D97-AF65-F5344CB8AC3E}">
        <p14:creationId xmlns:p14="http://schemas.microsoft.com/office/powerpoint/2010/main" val="845492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C5FE203-E02A-49D8-8783-10EAA8586077}" type="datetime1">
              <a:rPr lang="en-US" smtClean="0"/>
              <a:t>4/4/2016</a:t>
            </a:fld>
            <a:endParaRPr lang="en-US" dirty="0"/>
          </a:p>
        </p:txBody>
      </p:sp>
      <p:sp>
        <p:nvSpPr>
          <p:cNvPr id="4" name="Footer Placeholder 3"/>
          <p:cNvSpPr>
            <a:spLocks noGrp="1"/>
          </p:cNvSpPr>
          <p:nvPr>
            <p:ph type="ftr" sz="quarter" idx="11"/>
          </p:nvPr>
        </p:nvSpPr>
        <p:spPr/>
        <p:txBody>
          <a:bodyPr/>
          <a:lstStyle/>
          <a:p>
            <a:r>
              <a:rPr lang="en-US" dirty="0" smtClean="0"/>
              <a:t>Athanasius the Great</a:t>
            </a:r>
            <a:endParaRPr lang="en-US" dirty="0"/>
          </a:p>
        </p:txBody>
      </p:sp>
      <p:sp>
        <p:nvSpPr>
          <p:cNvPr id="5" name="Slide Number Placeholder 4"/>
          <p:cNvSpPr>
            <a:spLocks noGrp="1"/>
          </p:cNvSpPr>
          <p:nvPr>
            <p:ph type="sldNum" sz="quarter" idx="12"/>
          </p:nvPr>
        </p:nvSpPr>
        <p:spPr/>
        <p:txBody>
          <a:bodyPr/>
          <a:lstStyle/>
          <a:p>
            <a:fld id="{4B361782-862A-44F4-8AA9-454C9B0800E1}" type="slidenum">
              <a:rPr lang="en-US" smtClean="0"/>
              <a:t>‹#›</a:t>
            </a:fld>
            <a:endParaRPr lang="en-US" dirty="0"/>
          </a:p>
        </p:txBody>
      </p:sp>
    </p:spTree>
    <p:extLst>
      <p:ext uri="{BB962C8B-B14F-4D97-AF65-F5344CB8AC3E}">
        <p14:creationId xmlns:p14="http://schemas.microsoft.com/office/powerpoint/2010/main" val="1258347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85C778-9F6D-484C-99BA-07078ED3523D}" type="datetime1">
              <a:rPr lang="en-US" smtClean="0"/>
              <a:t>4/4/2016</a:t>
            </a:fld>
            <a:endParaRPr lang="en-US" dirty="0"/>
          </a:p>
        </p:txBody>
      </p:sp>
      <p:sp>
        <p:nvSpPr>
          <p:cNvPr id="3" name="Footer Placeholder 2"/>
          <p:cNvSpPr>
            <a:spLocks noGrp="1"/>
          </p:cNvSpPr>
          <p:nvPr>
            <p:ph type="ftr" sz="quarter" idx="11"/>
          </p:nvPr>
        </p:nvSpPr>
        <p:spPr/>
        <p:txBody>
          <a:bodyPr/>
          <a:lstStyle/>
          <a:p>
            <a:r>
              <a:rPr lang="en-US" dirty="0" smtClean="0"/>
              <a:t>Athanasius the Great</a:t>
            </a:r>
            <a:endParaRPr lang="en-US" dirty="0"/>
          </a:p>
        </p:txBody>
      </p:sp>
      <p:sp>
        <p:nvSpPr>
          <p:cNvPr id="4" name="Slide Number Placeholder 3"/>
          <p:cNvSpPr>
            <a:spLocks noGrp="1"/>
          </p:cNvSpPr>
          <p:nvPr>
            <p:ph type="sldNum" sz="quarter" idx="12"/>
          </p:nvPr>
        </p:nvSpPr>
        <p:spPr/>
        <p:txBody>
          <a:bodyPr/>
          <a:lstStyle/>
          <a:p>
            <a:fld id="{4B361782-862A-44F4-8AA9-454C9B0800E1}" type="slidenum">
              <a:rPr lang="en-US" smtClean="0"/>
              <a:t>‹#›</a:t>
            </a:fld>
            <a:endParaRPr lang="en-US" dirty="0"/>
          </a:p>
        </p:txBody>
      </p:sp>
    </p:spTree>
    <p:extLst>
      <p:ext uri="{BB962C8B-B14F-4D97-AF65-F5344CB8AC3E}">
        <p14:creationId xmlns:p14="http://schemas.microsoft.com/office/powerpoint/2010/main" val="702290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43E598-E31C-4BDA-8803-0C53C1971D91}" type="datetime1">
              <a:rPr lang="en-US" smtClean="0"/>
              <a:t>4/4/2016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4B361782-862A-44F4-8AA9-454C9B0800E1}" type="slidenum">
              <a:rPr lang="en-US" smtClean="0"/>
              <a:t>‹#›</a:t>
            </a:fld>
            <a:endParaRPr lang="en-US" dirty="0"/>
          </a:p>
        </p:txBody>
      </p:sp>
    </p:spTree>
    <p:extLst>
      <p:ext uri="{BB962C8B-B14F-4D97-AF65-F5344CB8AC3E}">
        <p14:creationId xmlns:p14="http://schemas.microsoft.com/office/powerpoint/2010/main" val="7438649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6B9CADC-B2D4-434C-B717-E6407B614741}" type="datetime1">
              <a:rPr lang="en-US" smtClean="0"/>
              <a:t>4/4/2016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4B361782-862A-44F4-8AA9-454C9B0800E1}" type="slidenum">
              <a:rPr lang="en-US" smtClean="0"/>
              <a:t>‹#›</a:t>
            </a:fld>
            <a:endParaRPr lang="en-US" dirty="0"/>
          </a:p>
        </p:txBody>
      </p:sp>
    </p:spTree>
    <p:extLst>
      <p:ext uri="{BB962C8B-B14F-4D97-AF65-F5344CB8AC3E}">
        <p14:creationId xmlns:p14="http://schemas.microsoft.com/office/powerpoint/2010/main" val="31386707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7D3436A-3BFC-411E-A059-4494A284B5B7}" type="datetime1">
              <a:rPr lang="en-US" smtClean="0"/>
              <a:t>4/4/2016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4B361782-862A-44F4-8AA9-454C9B0800E1}" type="slidenum">
              <a:rPr lang="en-US" smtClean="0"/>
              <a:t>‹#›</a:t>
            </a:fld>
            <a:endParaRPr lang="en-US" dirty="0"/>
          </a:p>
        </p:txBody>
      </p:sp>
    </p:spTree>
    <p:extLst>
      <p:ext uri="{BB962C8B-B14F-4D97-AF65-F5344CB8AC3E}">
        <p14:creationId xmlns:p14="http://schemas.microsoft.com/office/powerpoint/2010/main" val="24984027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D4200E-FD04-4785-BA40-038FC645CD8E}" type="datetime1">
              <a:rPr lang="en-US" smtClean="0"/>
              <a:t>4/4/2016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4B361782-862A-44F4-8AA9-454C9B0800E1}"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2494659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1D08B0-774F-4CC6-AEB2-B340ADE4525A}" type="datetime1">
              <a:rPr lang="en-US" smtClean="0"/>
              <a:t>4/4/2016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4B361782-862A-44F4-8AA9-454C9B0800E1}" type="slidenum">
              <a:rPr lang="en-US" smtClean="0"/>
              <a:t>‹#›</a:t>
            </a:fld>
            <a:endParaRPr lang="en-US" dirty="0"/>
          </a:p>
        </p:txBody>
      </p:sp>
    </p:spTree>
    <p:extLst>
      <p:ext uri="{BB962C8B-B14F-4D97-AF65-F5344CB8AC3E}">
        <p14:creationId xmlns:p14="http://schemas.microsoft.com/office/powerpoint/2010/main" val="13937177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65CC11-518E-4518-8BE7-F47D0119DF6B}" type="datetime1">
              <a:rPr lang="en-US" smtClean="0"/>
              <a:t>4/4/2016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4B361782-862A-44F4-8AA9-454C9B0800E1}"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341280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5370EA-6253-48A4-8380-6CC814230558}" type="datetime1">
              <a:rPr lang="en-US" smtClean="0"/>
              <a:t>4/4/2016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4B361782-862A-44F4-8AA9-454C9B0800E1}" type="slidenum">
              <a:rPr lang="en-US" smtClean="0"/>
              <a:t>‹#›</a:t>
            </a:fld>
            <a:endParaRPr lang="en-US" dirty="0"/>
          </a:p>
        </p:txBody>
      </p:sp>
    </p:spTree>
    <p:extLst>
      <p:ext uri="{BB962C8B-B14F-4D97-AF65-F5344CB8AC3E}">
        <p14:creationId xmlns:p14="http://schemas.microsoft.com/office/powerpoint/2010/main" val="36532636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310DD62-529D-4DBB-9A74-5191F557B036}" type="datetime1">
              <a:rPr lang="en-US" smtClean="0"/>
              <a:t>4/4/2016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4B361782-862A-44F4-8AA9-454C9B0800E1}" type="slidenum">
              <a:rPr lang="en-US" smtClean="0"/>
              <a:t>‹#›</a:t>
            </a:fld>
            <a:endParaRPr lang="en-US" dirty="0"/>
          </a:p>
        </p:txBody>
      </p:sp>
    </p:spTree>
    <p:extLst>
      <p:ext uri="{BB962C8B-B14F-4D97-AF65-F5344CB8AC3E}">
        <p14:creationId xmlns:p14="http://schemas.microsoft.com/office/powerpoint/2010/main" val="42767015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E1397DF-A82E-4FBE-944F-EE63F2F18880}" type="datetime1">
              <a:rPr lang="en-US" smtClean="0"/>
              <a:t>4/4/2016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4B361782-862A-44F4-8AA9-454C9B0800E1}" type="slidenum">
              <a:rPr lang="en-US" smtClean="0"/>
              <a:t>‹#›</a:t>
            </a:fld>
            <a:endParaRPr lang="en-US" dirty="0"/>
          </a:p>
        </p:txBody>
      </p:sp>
    </p:spTree>
    <p:extLst>
      <p:ext uri="{BB962C8B-B14F-4D97-AF65-F5344CB8AC3E}">
        <p14:creationId xmlns:p14="http://schemas.microsoft.com/office/powerpoint/2010/main" val="21119991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BF92408-2EA4-46CD-9D21-434DCB08837D}" type="datetime1">
              <a:rPr lang="en-US" smtClean="0"/>
              <a:t>4/4/2016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dirty="0" smtClean="0"/>
              <a:t>Athanasius the Great</a:t>
            </a:r>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B361782-862A-44F4-8AA9-454C9B0800E1}" type="slidenum">
              <a:rPr lang="en-US" smtClean="0"/>
              <a:t>‹#›</a:t>
            </a:fld>
            <a:endParaRPr lang="en-US" dirty="0"/>
          </a:p>
        </p:txBody>
      </p:sp>
    </p:spTree>
    <p:extLst>
      <p:ext uri="{BB962C8B-B14F-4D97-AF65-F5344CB8AC3E}">
        <p14:creationId xmlns:p14="http://schemas.microsoft.com/office/powerpoint/2010/main" val="36363766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1.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1.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1.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1.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png"/><Relationship Id="rId5" Type="http://schemas.openxmlformats.org/officeDocument/2006/relationships/image" Target="../media/image2.jp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png"/><Relationship Id="rId5" Type="http://schemas.openxmlformats.org/officeDocument/2006/relationships/image" Target="../media/image3.jp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1.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1.png"/><Relationship Id="rId4"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Athanasius the Great</a:t>
            </a:r>
            <a:br>
              <a:rPr lang="en-US" dirty="0" smtClean="0"/>
            </a:br>
            <a:r>
              <a:rPr lang="en-US" dirty="0" smtClean="0">
                <a:solidFill>
                  <a:srgbClr val="FF0000"/>
                </a:solidFill>
              </a:rPr>
              <a:t>Canon of </a:t>
            </a:r>
            <a:r>
              <a:rPr lang="en-US" dirty="0" smtClean="0">
                <a:solidFill>
                  <a:srgbClr val="FF0000"/>
                </a:solidFill>
              </a:rPr>
              <a:t>Scripture</a:t>
            </a:r>
            <a:br>
              <a:rPr lang="en-US" dirty="0" smtClean="0">
                <a:solidFill>
                  <a:srgbClr val="FF0000"/>
                </a:solidFill>
              </a:rPr>
            </a:br>
            <a:r>
              <a:rPr lang="en-US" dirty="0" smtClean="0">
                <a:solidFill>
                  <a:srgbClr val="FF0000"/>
                </a:solidFill>
              </a:rPr>
              <a:t>Module 4A</a:t>
            </a:r>
            <a:endParaRPr lang="en-US" dirty="0">
              <a:solidFill>
                <a:srgbClr val="FF0000"/>
              </a:solidFill>
            </a:endParaRPr>
          </a:p>
        </p:txBody>
      </p:sp>
      <p:sp>
        <p:nvSpPr>
          <p:cNvPr id="3" name="Subtitle 2"/>
          <p:cNvSpPr>
            <a:spLocks noGrp="1"/>
          </p:cNvSpPr>
          <p:nvPr>
            <p:ph type="subTitle" idx="1"/>
          </p:nvPr>
        </p:nvSpPr>
        <p:spPr/>
        <p:txBody>
          <a:bodyPr>
            <a:normAutofit lnSpcReduction="10000"/>
          </a:bodyPr>
          <a:lstStyle/>
          <a:p>
            <a:r>
              <a:rPr lang="en-US" dirty="0" smtClean="0"/>
              <a:t>St. Cyril and Methodius Byzantine Catholic Seminary</a:t>
            </a:r>
          </a:p>
          <a:p>
            <a:r>
              <a:rPr lang="en-US" dirty="0" smtClean="0"/>
              <a:t>Byzantine On-Line</a:t>
            </a:r>
          </a:p>
          <a:p>
            <a:r>
              <a:rPr lang="en-US" dirty="0" smtClean="0"/>
              <a:t>Rev. Deacon Mark Koscinski CPA D.Litt. </a:t>
            </a:r>
            <a:endParaRPr lang="en-US" dirty="0"/>
          </a:p>
        </p:txBody>
      </p:sp>
      <p:sp>
        <p:nvSpPr>
          <p:cNvPr id="4" name="Date Placeholder 3"/>
          <p:cNvSpPr>
            <a:spLocks noGrp="1"/>
          </p:cNvSpPr>
          <p:nvPr>
            <p:ph type="dt" sz="half" idx="10"/>
          </p:nvPr>
        </p:nvSpPr>
        <p:spPr/>
        <p:txBody>
          <a:bodyPr/>
          <a:lstStyle/>
          <a:p>
            <a:fld id="{752C3F2F-790D-42C6-8C6E-C89BEAD62D90}" type="datetime1">
              <a:rPr lang="en-US" smtClean="0"/>
              <a:t>4/4/2016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4B361782-862A-44F4-8AA9-454C9B0800E1}" type="slidenum">
              <a:rPr lang="en-US" smtClean="0"/>
              <a:t>1</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054296716"/>
      </p:ext>
    </p:extLst>
  </p:cSld>
  <p:clrMapOvr>
    <a:masterClrMapping/>
  </p:clrMapOvr>
  <mc:AlternateContent xmlns:mc="http://schemas.openxmlformats.org/markup-compatibility/2006">
    <mc:Choice xmlns:p14="http://schemas.microsoft.com/office/powerpoint/2010/main" Requires="p14">
      <p:transition spd="slow" p14:dur="2000" advTm="14546"/>
    </mc:Choice>
    <mc:Fallback>
      <p:transition spd="slow" advTm="145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Festal Letters</a:t>
            </a:r>
            <a:endParaRPr lang="en-US" dirty="0"/>
          </a:p>
        </p:txBody>
      </p:sp>
      <p:sp>
        <p:nvSpPr>
          <p:cNvPr id="3" name="Content Placeholder 2"/>
          <p:cNvSpPr>
            <a:spLocks noGrp="1"/>
          </p:cNvSpPr>
          <p:nvPr>
            <p:ph idx="1"/>
          </p:nvPr>
        </p:nvSpPr>
        <p:spPr/>
        <p:txBody>
          <a:bodyPr/>
          <a:lstStyle/>
          <a:p>
            <a:r>
              <a:rPr lang="en-US" dirty="0" smtClean="0"/>
              <a:t>Athanasius would write to his brother bishops once a year concerning the date of Easter as well as providing a homily.</a:t>
            </a:r>
          </a:p>
          <a:p>
            <a:r>
              <a:rPr lang="en-US" dirty="0" smtClean="0"/>
              <a:t>There were 45 of these letters, but we only have thirteen. </a:t>
            </a:r>
          </a:p>
          <a:p>
            <a:r>
              <a:rPr lang="en-US" dirty="0" smtClean="0"/>
              <a:t>In the 39</a:t>
            </a:r>
            <a:r>
              <a:rPr lang="en-US" baseline="30000" dirty="0" smtClean="0"/>
              <a:t>th</a:t>
            </a:r>
            <a:r>
              <a:rPr lang="en-US" dirty="0" smtClean="0"/>
              <a:t>  Festal Letter,  Athanasius lists the 27 books of our NT. </a:t>
            </a:r>
          </a:p>
          <a:p>
            <a:r>
              <a:rPr lang="en-US" dirty="0" smtClean="0"/>
              <a:t>He uses the words “it seems good to me”. </a:t>
            </a:r>
          </a:p>
          <a:p>
            <a:pPr lvl="1"/>
            <a:r>
              <a:rPr lang="en-US" dirty="0" smtClean="0"/>
              <a:t>Remember that phrase.  You will see it again. </a:t>
            </a:r>
          </a:p>
          <a:p>
            <a:pPr marL="0" indent="0">
              <a:buNone/>
            </a:pPr>
            <a:endParaRPr lang="en-US" dirty="0" smtClean="0"/>
          </a:p>
        </p:txBody>
      </p:sp>
      <p:sp>
        <p:nvSpPr>
          <p:cNvPr id="4" name="Date Placeholder 3"/>
          <p:cNvSpPr>
            <a:spLocks noGrp="1"/>
          </p:cNvSpPr>
          <p:nvPr>
            <p:ph type="dt" sz="half" idx="10"/>
          </p:nvPr>
        </p:nvSpPr>
        <p:spPr/>
        <p:txBody>
          <a:bodyPr/>
          <a:lstStyle/>
          <a:p>
            <a:fld id="{2104D200-049D-44FF-8A92-0CBAAD6E1701}" type="datetime1">
              <a:rPr lang="en-US" smtClean="0"/>
              <a:t>4/4/2016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4B361782-862A-44F4-8AA9-454C9B0800E1}" type="slidenum">
              <a:rPr lang="en-US" smtClean="0"/>
              <a:t>2</a:t>
            </a:fld>
            <a:endParaRPr lang="en-US" dirty="0"/>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190611046"/>
      </p:ext>
    </p:extLst>
  </p:cSld>
  <p:clrMapOvr>
    <a:masterClrMapping/>
  </p:clrMapOvr>
  <mc:AlternateContent xmlns:mc="http://schemas.openxmlformats.org/markup-compatibility/2006">
    <mc:Choice xmlns:p14="http://schemas.microsoft.com/office/powerpoint/2010/main" Requires="p14">
      <p:transition spd="slow" p14:dur="2000" advTm="148297"/>
    </mc:Choice>
    <mc:Fallback>
      <p:transition spd="slow" advTm="1482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Was This Important?</a:t>
            </a:r>
            <a:endParaRPr lang="en-US" dirty="0"/>
          </a:p>
        </p:txBody>
      </p:sp>
      <p:sp>
        <p:nvSpPr>
          <p:cNvPr id="3" name="Content Placeholder 2"/>
          <p:cNvSpPr>
            <a:spLocks noGrp="1"/>
          </p:cNvSpPr>
          <p:nvPr>
            <p:ph idx="1"/>
          </p:nvPr>
        </p:nvSpPr>
        <p:spPr/>
        <p:txBody>
          <a:bodyPr/>
          <a:lstStyle/>
          <a:p>
            <a:r>
              <a:rPr lang="en-US" dirty="0" smtClean="0"/>
              <a:t>Athanasius was the bishop of a one of the three great centers of Christianity.</a:t>
            </a:r>
          </a:p>
          <a:p>
            <a:r>
              <a:rPr lang="en-US" dirty="0" smtClean="0"/>
              <a:t>He was personally known for his erudition and forceful personality. </a:t>
            </a:r>
          </a:p>
          <a:p>
            <a:r>
              <a:rPr lang="en-US" dirty="0" smtClean="0"/>
              <a:t>His intervention propelled the acceptance of this Canon. </a:t>
            </a:r>
          </a:p>
          <a:p>
            <a:pPr marL="0" indent="0">
              <a:buNone/>
            </a:pPr>
            <a:endParaRPr lang="en-US" dirty="0"/>
          </a:p>
        </p:txBody>
      </p:sp>
      <p:sp>
        <p:nvSpPr>
          <p:cNvPr id="4" name="Date Placeholder 3"/>
          <p:cNvSpPr>
            <a:spLocks noGrp="1"/>
          </p:cNvSpPr>
          <p:nvPr>
            <p:ph type="dt" sz="half" idx="10"/>
          </p:nvPr>
        </p:nvSpPr>
        <p:spPr/>
        <p:txBody>
          <a:bodyPr/>
          <a:lstStyle/>
          <a:p>
            <a:fld id="{2104D200-049D-44FF-8A92-0CBAAD6E1701}" type="datetime1">
              <a:rPr lang="en-US" smtClean="0"/>
              <a:t>4/4/2016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4B361782-862A-44F4-8AA9-454C9B0800E1}" type="slidenum">
              <a:rPr lang="en-US" smtClean="0"/>
              <a:t>3</a:t>
            </a:fld>
            <a:endParaRPr lang="en-US" dirty="0"/>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856597791"/>
      </p:ext>
    </p:extLst>
  </p:cSld>
  <p:clrMapOvr>
    <a:masterClrMapping/>
  </p:clrMapOvr>
  <mc:AlternateContent xmlns:mc="http://schemas.openxmlformats.org/markup-compatibility/2006">
    <mc:Choice xmlns:p14="http://schemas.microsoft.com/office/powerpoint/2010/main" Requires="p14">
      <p:transition spd="slow" p14:dur="2000" advTm="43945"/>
    </mc:Choice>
    <mc:Fallback>
      <p:transition spd="slow" advTm="439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Was This Necessary?</a:t>
            </a:r>
            <a:endParaRPr lang="en-US" dirty="0"/>
          </a:p>
        </p:txBody>
      </p:sp>
      <p:sp>
        <p:nvSpPr>
          <p:cNvPr id="3" name="Content Placeholder 2"/>
          <p:cNvSpPr>
            <a:spLocks noGrp="1"/>
          </p:cNvSpPr>
          <p:nvPr>
            <p:ph idx="1"/>
          </p:nvPr>
        </p:nvSpPr>
        <p:spPr/>
        <p:txBody>
          <a:bodyPr/>
          <a:lstStyle/>
          <a:p>
            <a:r>
              <a:rPr lang="en-US" dirty="0" smtClean="0"/>
              <a:t>Various churches were developing various canons.  </a:t>
            </a:r>
          </a:p>
          <a:p>
            <a:r>
              <a:rPr lang="en-US" dirty="0" smtClean="0"/>
              <a:t>There were books that were accepted everywhere, at all times, and by all people. </a:t>
            </a:r>
          </a:p>
          <a:p>
            <a:r>
              <a:rPr lang="en-US" dirty="0" smtClean="0"/>
              <a:t>There were also books accepted only by local churches and became part of their local canons. </a:t>
            </a:r>
          </a:p>
          <a:p>
            <a:r>
              <a:rPr lang="en-US" dirty="0" smtClean="0"/>
              <a:t>This causes some very interesting problems. </a:t>
            </a:r>
          </a:p>
          <a:p>
            <a:endParaRPr lang="en-US" dirty="0"/>
          </a:p>
        </p:txBody>
      </p:sp>
      <p:sp>
        <p:nvSpPr>
          <p:cNvPr id="4" name="Date Placeholder 3"/>
          <p:cNvSpPr>
            <a:spLocks noGrp="1"/>
          </p:cNvSpPr>
          <p:nvPr>
            <p:ph type="dt" sz="half" idx="10"/>
          </p:nvPr>
        </p:nvSpPr>
        <p:spPr/>
        <p:txBody>
          <a:bodyPr/>
          <a:lstStyle/>
          <a:p>
            <a:fld id="{2104D200-049D-44FF-8A92-0CBAAD6E1701}" type="datetime1">
              <a:rPr lang="en-US" smtClean="0"/>
              <a:t>4/4/2016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4B361782-862A-44F4-8AA9-454C9B0800E1}" type="slidenum">
              <a:rPr lang="en-US" smtClean="0"/>
              <a:t>4</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227940724"/>
      </p:ext>
    </p:extLst>
  </p:cSld>
  <p:clrMapOvr>
    <a:masterClrMapping/>
  </p:clrMapOvr>
  <mc:AlternateContent xmlns:mc="http://schemas.openxmlformats.org/markup-compatibility/2006">
    <mc:Choice xmlns:p14="http://schemas.microsoft.com/office/powerpoint/2010/main" Requires="p14">
      <p:transition spd="slow" p14:dur="2000" advTm="74963"/>
    </mc:Choice>
    <mc:Fallback>
      <p:transition spd="slow" advTm="749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Problems</a:t>
            </a:r>
            <a:endParaRPr lang="en-US" dirty="0"/>
          </a:p>
        </p:txBody>
      </p:sp>
      <p:sp>
        <p:nvSpPr>
          <p:cNvPr id="3" name="Content Placeholder 2"/>
          <p:cNvSpPr>
            <a:spLocks noGrp="1"/>
          </p:cNvSpPr>
          <p:nvPr>
            <p:ph idx="1"/>
          </p:nvPr>
        </p:nvSpPr>
        <p:spPr/>
        <p:txBody>
          <a:bodyPr/>
          <a:lstStyle/>
          <a:p>
            <a:r>
              <a:rPr lang="en-US" dirty="0"/>
              <a:t>There were two problems:</a:t>
            </a:r>
          </a:p>
          <a:p>
            <a:pPr lvl="1"/>
            <a:r>
              <a:rPr lang="en-US" dirty="0"/>
              <a:t>Canonical books such as the Book of Revelation and II Peter were challenged</a:t>
            </a:r>
          </a:p>
          <a:p>
            <a:pPr lvl="1"/>
            <a:r>
              <a:rPr lang="en-US" dirty="0"/>
              <a:t>Other books such as the Gospel of Peter were being used in selected churches. </a:t>
            </a:r>
            <a:endParaRPr lang="en-US" dirty="0" smtClean="0"/>
          </a:p>
          <a:p>
            <a:r>
              <a:rPr lang="en-US" dirty="0" smtClean="0"/>
              <a:t>What is “in Scripture”  can radically change its interpretation.  </a:t>
            </a:r>
          </a:p>
          <a:p>
            <a:pPr lvl="1"/>
            <a:r>
              <a:rPr lang="en-US" dirty="0" smtClean="0"/>
              <a:t>One very important to us is II Peter</a:t>
            </a:r>
          </a:p>
          <a:p>
            <a:pPr lvl="1"/>
            <a:r>
              <a:rPr lang="en-US" dirty="0" smtClean="0"/>
              <a:t>Without II Peter, there is no NT justification for theosis. </a:t>
            </a:r>
          </a:p>
          <a:p>
            <a:pPr lvl="1"/>
            <a:r>
              <a:rPr lang="en-US" dirty="0" smtClean="0"/>
              <a:t>A major doctrine might not have been defined by Athanasius.</a:t>
            </a:r>
            <a:endParaRPr lang="en-US" dirty="0"/>
          </a:p>
          <a:p>
            <a:endParaRPr lang="en-US" dirty="0"/>
          </a:p>
        </p:txBody>
      </p:sp>
      <p:sp>
        <p:nvSpPr>
          <p:cNvPr id="4" name="Date Placeholder 3"/>
          <p:cNvSpPr>
            <a:spLocks noGrp="1"/>
          </p:cNvSpPr>
          <p:nvPr>
            <p:ph type="dt" sz="half" idx="10"/>
          </p:nvPr>
        </p:nvSpPr>
        <p:spPr/>
        <p:txBody>
          <a:bodyPr/>
          <a:lstStyle/>
          <a:p>
            <a:fld id="{2104D200-049D-44FF-8A92-0CBAAD6E1701}" type="datetime1">
              <a:rPr lang="en-US" smtClean="0"/>
              <a:t>4/4/2016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4B361782-862A-44F4-8AA9-454C9B0800E1}" type="slidenum">
              <a:rPr lang="en-US" smtClean="0"/>
              <a:t>5</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600999805"/>
      </p:ext>
    </p:extLst>
  </p:cSld>
  <p:clrMapOvr>
    <a:masterClrMapping/>
  </p:clrMapOvr>
  <mc:AlternateContent xmlns:mc="http://schemas.openxmlformats.org/markup-compatibility/2006">
    <mc:Choice xmlns:p14="http://schemas.microsoft.com/office/powerpoint/2010/main" Requires="p14">
      <p:transition spd="slow" p14:dur="2000" advTm="145672"/>
    </mc:Choice>
    <mc:Fallback>
      <p:transition spd="slow" advTm="1456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Further Complications</a:t>
            </a:r>
            <a:endParaRPr lang="en-US" dirty="0"/>
          </a:p>
        </p:txBody>
      </p:sp>
      <p:sp>
        <p:nvSpPr>
          <p:cNvPr id="3" name="Content Placeholder 2"/>
          <p:cNvSpPr>
            <a:spLocks noGrp="1"/>
          </p:cNvSpPr>
          <p:nvPr>
            <p:ph idx="1"/>
          </p:nvPr>
        </p:nvSpPr>
        <p:spPr/>
        <p:txBody>
          <a:bodyPr/>
          <a:lstStyle/>
          <a:p>
            <a:r>
              <a:rPr lang="en-US" dirty="0" smtClean="0"/>
              <a:t>Sometimes the information in a book might be partially useful:</a:t>
            </a:r>
          </a:p>
          <a:p>
            <a:pPr lvl="1"/>
            <a:r>
              <a:rPr lang="en-US" dirty="0" smtClean="0"/>
              <a:t>Protogospel</a:t>
            </a:r>
            <a:r>
              <a:rPr lang="en-US" dirty="0" smtClean="0"/>
              <a:t> of James</a:t>
            </a:r>
          </a:p>
          <a:p>
            <a:pPr lvl="2"/>
            <a:r>
              <a:rPr lang="en-US" dirty="0" smtClean="0"/>
              <a:t>Much of our Marian tradition comes from this book</a:t>
            </a:r>
          </a:p>
          <a:p>
            <a:pPr lvl="2"/>
            <a:r>
              <a:rPr lang="en-US" dirty="0" smtClean="0"/>
              <a:t>Some of the book is very objectionable though</a:t>
            </a:r>
          </a:p>
          <a:p>
            <a:pPr lvl="3"/>
            <a:r>
              <a:rPr lang="en-US" dirty="0" smtClean="0"/>
              <a:t>The Midwife</a:t>
            </a:r>
          </a:p>
          <a:p>
            <a:pPr lvl="2"/>
            <a:r>
              <a:rPr lang="en-US" dirty="0" smtClean="0"/>
              <a:t>Torpedoed by St. Jerome</a:t>
            </a:r>
          </a:p>
          <a:p>
            <a:pPr lvl="2"/>
            <a:r>
              <a:rPr lang="en-US" dirty="0" smtClean="0"/>
              <a:t>But still has great influence in the Eastern Church</a:t>
            </a:r>
          </a:p>
          <a:p>
            <a:pPr lvl="1"/>
            <a:r>
              <a:rPr lang="en-US" dirty="0" smtClean="0"/>
              <a:t>Gospel of Peter</a:t>
            </a:r>
          </a:p>
        </p:txBody>
      </p:sp>
      <p:sp>
        <p:nvSpPr>
          <p:cNvPr id="4" name="Date Placeholder 3"/>
          <p:cNvSpPr>
            <a:spLocks noGrp="1"/>
          </p:cNvSpPr>
          <p:nvPr>
            <p:ph type="dt" sz="half" idx="10"/>
          </p:nvPr>
        </p:nvSpPr>
        <p:spPr/>
        <p:txBody>
          <a:bodyPr/>
          <a:lstStyle/>
          <a:p>
            <a:fld id="{2104D200-049D-44FF-8A92-0CBAAD6E1701}" type="datetime1">
              <a:rPr lang="en-US" smtClean="0"/>
              <a:t>4/4/2016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4B361782-862A-44F4-8AA9-454C9B0800E1}" type="slidenum">
              <a:rPr lang="en-US" smtClean="0"/>
              <a:t>6</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561711719"/>
      </p:ext>
    </p:extLst>
  </p:cSld>
  <p:clrMapOvr>
    <a:masterClrMapping/>
  </p:clrMapOvr>
  <mc:AlternateContent xmlns:mc="http://schemas.openxmlformats.org/markup-compatibility/2006">
    <mc:Choice xmlns:p14="http://schemas.microsoft.com/office/powerpoint/2010/main" Requires="p14">
      <p:transition spd="slow" p14:dur="2000" advTm="175780"/>
    </mc:Choice>
    <mc:Fallback>
      <p:transition spd="slow" advTm="1757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Famous Icon….</a:t>
            </a:r>
            <a:endParaRPr lang="en-US" dirty="0"/>
          </a:p>
        </p:txBody>
      </p:sp>
      <p:sp>
        <p:nvSpPr>
          <p:cNvPr id="7" name="Content Placeholder 6"/>
          <p:cNvSpPr>
            <a:spLocks noGrp="1"/>
          </p:cNvSpPr>
          <p:nvPr>
            <p:ph sz="half" idx="1"/>
          </p:nvPr>
        </p:nvSpPr>
        <p:spPr/>
        <p:txBody>
          <a:bodyPr/>
          <a:lstStyle/>
          <a:p>
            <a:r>
              <a:rPr lang="en-US" dirty="0" smtClean="0"/>
              <a:t>This is part of the Eastern Tradition.</a:t>
            </a:r>
          </a:p>
          <a:p>
            <a:r>
              <a:rPr lang="en-US" dirty="0" smtClean="0"/>
              <a:t>St. James is accompanying the Holy Family on its flight to Egypt. </a:t>
            </a:r>
          </a:p>
          <a:p>
            <a:r>
              <a:rPr lang="en-US" dirty="0" smtClean="0"/>
              <a:t>This is not so easy to explain if you didn’t believe St. James was a stepbrother of Jesus. </a:t>
            </a:r>
            <a:endParaRPr lang="en-US" dirty="0"/>
          </a:p>
        </p:txBody>
      </p:sp>
      <p:pic>
        <p:nvPicPr>
          <p:cNvPr id="9" name="Content Placeholder 8"/>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279946" y="2160588"/>
            <a:ext cx="3803808" cy="3881437"/>
          </a:xfrm>
        </p:spPr>
      </p:pic>
      <p:sp>
        <p:nvSpPr>
          <p:cNvPr id="4" name="Date Placeholder 3"/>
          <p:cNvSpPr>
            <a:spLocks noGrp="1"/>
          </p:cNvSpPr>
          <p:nvPr>
            <p:ph type="dt" sz="half" idx="10"/>
          </p:nvPr>
        </p:nvSpPr>
        <p:spPr/>
        <p:txBody>
          <a:bodyPr/>
          <a:lstStyle/>
          <a:p>
            <a:fld id="{2104D200-049D-44FF-8A92-0CBAAD6E1701}" type="datetime1">
              <a:rPr lang="en-US" smtClean="0"/>
              <a:t>4/4/2016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4B361782-862A-44F4-8AA9-454C9B0800E1}" type="slidenum">
              <a:rPr lang="en-US" smtClean="0"/>
              <a:t>7</a:t>
            </a:fld>
            <a:endParaRPr lang="en-US" dirty="0"/>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375735855"/>
      </p:ext>
    </p:extLst>
  </p:cSld>
  <p:clrMapOvr>
    <a:masterClrMapping/>
  </p:clrMapOvr>
  <mc:AlternateContent xmlns:mc="http://schemas.openxmlformats.org/markup-compatibility/2006">
    <mc:Choice xmlns:p14="http://schemas.microsoft.com/office/powerpoint/2010/main" Requires="p14">
      <p:transition spd="slow" p14:dur="2000" advTm="81579"/>
    </mc:Choice>
    <mc:Fallback>
      <p:transition spd="slow" advTm="815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The Gospel of Peter</a:t>
            </a:r>
            <a:endParaRPr lang="en-US" dirty="0"/>
          </a:p>
        </p:txBody>
      </p:sp>
      <p:sp>
        <p:nvSpPr>
          <p:cNvPr id="8" name="Text Placeholder 7"/>
          <p:cNvSpPr>
            <a:spLocks noGrp="1"/>
          </p:cNvSpPr>
          <p:nvPr>
            <p:ph type="body" idx="1"/>
          </p:nvPr>
        </p:nvSpPr>
        <p:spPr/>
        <p:txBody>
          <a:bodyPr/>
          <a:lstStyle/>
          <a:p>
            <a:r>
              <a:rPr lang="en-US" dirty="0" smtClean="0"/>
              <a:t>Gospel of Peter</a:t>
            </a:r>
            <a:endParaRPr lang="en-US" dirty="0"/>
          </a:p>
        </p:txBody>
      </p:sp>
      <p:sp>
        <p:nvSpPr>
          <p:cNvPr id="9" name="Content Placeholder 8"/>
          <p:cNvSpPr>
            <a:spLocks noGrp="1"/>
          </p:cNvSpPr>
          <p:nvPr>
            <p:ph sz="half" idx="2"/>
          </p:nvPr>
        </p:nvSpPr>
        <p:spPr/>
        <p:txBody>
          <a:bodyPr/>
          <a:lstStyle/>
          <a:p>
            <a:r>
              <a:rPr lang="en-US" dirty="0" smtClean="0"/>
              <a:t>John Dominic </a:t>
            </a:r>
            <a:r>
              <a:rPr lang="en-US" dirty="0" smtClean="0"/>
              <a:t>Crosson</a:t>
            </a:r>
            <a:r>
              <a:rPr lang="en-US" dirty="0" smtClean="0"/>
              <a:t> is a proponent of the Gospel of Peter.</a:t>
            </a:r>
          </a:p>
          <a:p>
            <a:r>
              <a:rPr lang="en-US" dirty="0" smtClean="0"/>
              <a:t>He believes it is a true witness to the trial of Jesus.</a:t>
            </a:r>
          </a:p>
          <a:p>
            <a:r>
              <a:rPr lang="en-US" dirty="0" smtClean="0"/>
              <a:t>If he is correct, then this might be a valuable addition to the Canon. </a:t>
            </a:r>
          </a:p>
          <a:p>
            <a:r>
              <a:rPr lang="en-US" dirty="0" smtClean="0"/>
              <a:t>However, it was killed for two phrases. </a:t>
            </a:r>
            <a:endParaRPr lang="en-US" dirty="0"/>
          </a:p>
        </p:txBody>
      </p:sp>
      <p:sp>
        <p:nvSpPr>
          <p:cNvPr id="10" name="Text Placeholder 9"/>
          <p:cNvSpPr>
            <a:spLocks noGrp="1"/>
          </p:cNvSpPr>
          <p:nvPr>
            <p:ph type="body" sz="quarter" idx="3"/>
          </p:nvPr>
        </p:nvSpPr>
        <p:spPr/>
        <p:txBody>
          <a:bodyPr/>
          <a:lstStyle/>
          <a:p>
            <a:r>
              <a:rPr lang="en-US" dirty="0" smtClean="0"/>
              <a:t>John Dominic </a:t>
            </a:r>
            <a:r>
              <a:rPr lang="en-US" dirty="0" smtClean="0"/>
              <a:t>Crosson</a:t>
            </a:r>
            <a:endParaRPr lang="en-US" dirty="0"/>
          </a:p>
        </p:txBody>
      </p:sp>
      <p:pic>
        <p:nvPicPr>
          <p:cNvPr id="12" name="Content Placeholder 11"/>
          <p:cNvPicPr>
            <a:picLocks noGrp="1" noChangeAspect="1"/>
          </p:cNvPicPr>
          <p:nvPr>
            <p:ph sz="quarter" idx="4"/>
          </p:nvPr>
        </p:nvPicPr>
        <p:blipFill>
          <a:blip r:embed="rId5">
            <a:extLst>
              <a:ext uri="{28A0092B-C50C-407E-A947-70E740481C1C}">
                <a14:useLocalDpi xmlns:a14="http://schemas.microsoft.com/office/drawing/2010/main" val="0"/>
              </a:ext>
            </a:extLst>
          </a:blip>
          <a:stretch>
            <a:fillRect/>
          </a:stretch>
        </p:blipFill>
        <p:spPr>
          <a:xfrm>
            <a:off x="5088111" y="2967829"/>
            <a:ext cx="4185890" cy="2843218"/>
          </a:xfrm>
        </p:spPr>
      </p:pic>
      <p:sp>
        <p:nvSpPr>
          <p:cNvPr id="4" name="Date Placeholder 3"/>
          <p:cNvSpPr>
            <a:spLocks noGrp="1"/>
          </p:cNvSpPr>
          <p:nvPr>
            <p:ph type="dt" sz="half" idx="10"/>
          </p:nvPr>
        </p:nvSpPr>
        <p:spPr/>
        <p:txBody>
          <a:bodyPr/>
          <a:lstStyle/>
          <a:p>
            <a:fld id="{2104D200-049D-44FF-8A92-0CBAAD6E1701}" type="datetime1">
              <a:rPr lang="en-US" smtClean="0"/>
              <a:t>4/4/2016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4B361782-862A-44F4-8AA9-454C9B0800E1}" type="slidenum">
              <a:rPr lang="en-US" smtClean="0"/>
              <a:t>8</a:t>
            </a:fld>
            <a:endParaRPr lang="en-US" dirty="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310684451"/>
      </p:ext>
    </p:extLst>
  </p:cSld>
  <p:clrMapOvr>
    <a:masterClrMapping/>
  </p:clrMapOvr>
  <mc:AlternateContent xmlns:mc="http://schemas.openxmlformats.org/markup-compatibility/2006">
    <mc:Choice xmlns:p14="http://schemas.microsoft.com/office/powerpoint/2010/main" Requires="p14">
      <p:transition spd="slow" p14:dur="2000" advTm="78636"/>
    </mc:Choice>
    <mc:Fallback>
      <p:transition spd="slow" advTm="786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Gospel of Peter</a:t>
            </a:r>
            <a:endParaRPr lang="en-US" dirty="0"/>
          </a:p>
        </p:txBody>
      </p:sp>
      <p:sp>
        <p:nvSpPr>
          <p:cNvPr id="3" name="Text Placeholder 2"/>
          <p:cNvSpPr>
            <a:spLocks noGrp="1"/>
          </p:cNvSpPr>
          <p:nvPr>
            <p:ph type="body" idx="1"/>
          </p:nvPr>
        </p:nvSpPr>
        <p:spPr/>
        <p:txBody>
          <a:bodyPr/>
          <a:lstStyle/>
          <a:p>
            <a:r>
              <a:rPr lang="en-US" dirty="0" smtClean="0"/>
              <a:t>Docetic? </a:t>
            </a:r>
            <a:endParaRPr lang="en-US" dirty="0"/>
          </a:p>
        </p:txBody>
      </p:sp>
      <p:sp>
        <p:nvSpPr>
          <p:cNvPr id="4" name="Content Placeholder 3"/>
          <p:cNvSpPr>
            <a:spLocks noGrp="1"/>
          </p:cNvSpPr>
          <p:nvPr>
            <p:ph sz="half" idx="2"/>
          </p:nvPr>
        </p:nvSpPr>
        <p:spPr/>
        <p:txBody>
          <a:bodyPr/>
          <a:lstStyle/>
          <a:p>
            <a:r>
              <a:rPr lang="en-US" dirty="0" smtClean="0"/>
              <a:t>My power, my power, why have you forsaken me? </a:t>
            </a:r>
            <a:endParaRPr lang="en-US" dirty="0"/>
          </a:p>
          <a:p>
            <a:r>
              <a:rPr lang="en-US" dirty="0" smtClean="0"/>
              <a:t>He held His peace, as if he felt no pain.</a:t>
            </a:r>
            <a:endParaRPr lang="en-US" dirty="0"/>
          </a:p>
        </p:txBody>
      </p:sp>
      <p:sp>
        <p:nvSpPr>
          <p:cNvPr id="5" name="Text Placeholder 4"/>
          <p:cNvSpPr>
            <a:spLocks noGrp="1"/>
          </p:cNvSpPr>
          <p:nvPr>
            <p:ph type="body" sz="quarter" idx="3"/>
          </p:nvPr>
        </p:nvSpPr>
        <p:spPr/>
        <p:txBody>
          <a:bodyPr/>
          <a:lstStyle/>
          <a:p>
            <a:r>
              <a:rPr lang="en-US" dirty="0" smtClean="0"/>
              <a:t>But….</a:t>
            </a:r>
            <a:endParaRPr lang="en-US" dirty="0"/>
          </a:p>
        </p:txBody>
      </p:sp>
      <p:sp>
        <p:nvSpPr>
          <p:cNvPr id="6" name="Content Placeholder 5"/>
          <p:cNvSpPr>
            <a:spLocks noGrp="1"/>
          </p:cNvSpPr>
          <p:nvPr>
            <p:ph sz="quarter" idx="4"/>
          </p:nvPr>
        </p:nvSpPr>
        <p:spPr/>
        <p:txBody>
          <a:bodyPr/>
          <a:lstStyle/>
          <a:p>
            <a:r>
              <a:rPr lang="en-US" dirty="0" smtClean="0"/>
              <a:t>The Gospel of Peter may have survived in fragments into our worship. </a:t>
            </a:r>
          </a:p>
          <a:p>
            <a:r>
              <a:rPr lang="en-US" dirty="0" smtClean="0"/>
              <a:t>Moleben</a:t>
            </a:r>
            <a:r>
              <a:rPr lang="en-US" dirty="0" smtClean="0"/>
              <a:t> to the Cross has an interesting line. </a:t>
            </a:r>
          </a:p>
          <a:p>
            <a:r>
              <a:rPr lang="en-US" dirty="0" smtClean="0"/>
              <a:t>Reminiscent </a:t>
            </a:r>
            <a:r>
              <a:rPr lang="en-US" dirty="0" smtClean="0"/>
              <a:t>of the end, where the Cross reaches to the sky and walks. </a:t>
            </a:r>
            <a:endParaRPr lang="en-US" dirty="0"/>
          </a:p>
        </p:txBody>
      </p:sp>
      <p:sp>
        <p:nvSpPr>
          <p:cNvPr id="7" name="Date Placeholder 6"/>
          <p:cNvSpPr>
            <a:spLocks noGrp="1"/>
          </p:cNvSpPr>
          <p:nvPr>
            <p:ph type="dt" sz="half" idx="10"/>
          </p:nvPr>
        </p:nvSpPr>
        <p:spPr/>
        <p:txBody>
          <a:bodyPr/>
          <a:lstStyle/>
          <a:p>
            <a:fld id="{31224BD6-FF90-499F-A165-093CC4F84F63}" type="datetime1">
              <a:rPr lang="en-US" smtClean="0"/>
              <a:t>4/4/2016</a:t>
            </a:fld>
            <a:endParaRPr lang="en-US" dirty="0"/>
          </a:p>
        </p:txBody>
      </p:sp>
      <p:sp>
        <p:nvSpPr>
          <p:cNvPr id="8" name="Footer Placeholder 7"/>
          <p:cNvSpPr>
            <a:spLocks noGrp="1"/>
          </p:cNvSpPr>
          <p:nvPr>
            <p:ph type="ftr" sz="quarter" idx="11"/>
          </p:nvPr>
        </p:nvSpPr>
        <p:spPr/>
        <p:txBody>
          <a:bodyPr/>
          <a:lstStyle/>
          <a:p>
            <a:r>
              <a:rPr lang="en-US" dirty="0" smtClean="0"/>
              <a:t>Athanasius the Great</a:t>
            </a:r>
            <a:endParaRPr lang="en-US" dirty="0"/>
          </a:p>
        </p:txBody>
      </p:sp>
      <p:sp>
        <p:nvSpPr>
          <p:cNvPr id="9" name="Slide Number Placeholder 8"/>
          <p:cNvSpPr>
            <a:spLocks noGrp="1"/>
          </p:cNvSpPr>
          <p:nvPr>
            <p:ph type="sldNum" sz="quarter" idx="12"/>
          </p:nvPr>
        </p:nvSpPr>
        <p:spPr/>
        <p:txBody>
          <a:bodyPr/>
          <a:lstStyle/>
          <a:p>
            <a:fld id="{4B361782-862A-44F4-8AA9-454C9B0800E1}" type="slidenum">
              <a:rPr lang="en-US" smtClean="0"/>
              <a:t>9</a:t>
            </a:fld>
            <a:endParaRPr lang="en-US" dirty="0"/>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299739005"/>
      </p:ext>
    </p:extLst>
  </p:cSld>
  <p:clrMapOvr>
    <a:masterClrMapping/>
  </p:clrMapOvr>
  <mc:AlternateContent xmlns:mc="http://schemas.openxmlformats.org/markup-compatibility/2006">
    <mc:Choice xmlns:p14="http://schemas.microsoft.com/office/powerpoint/2010/main" Requires="p14">
      <p:transition spd="slow" p14:dur="2000" advTm="336450"/>
    </mc:Choice>
    <mc:Fallback>
      <p:transition spd="slow" advTm="3364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How do These Things End Up?</a:t>
            </a:r>
            <a:endParaRPr lang="en-US" dirty="0"/>
          </a:p>
        </p:txBody>
      </p:sp>
      <p:sp>
        <p:nvSpPr>
          <p:cNvPr id="3" name="Text Placeholder 2"/>
          <p:cNvSpPr>
            <a:spLocks noGrp="1"/>
          </p:cNvSpPr>
          <p:nvPr>
            <p:ph type="body" idx="1"/>
          </p:nvPr>
        </p:nvSpPr>
        <p:spPr/>
        <p:txBody>
          <a:bodyPr/>
          <a:lstStyle/>
          <a:p>
            <a:r>
              <a:rPr lang="en-US" dirty="0" smtClean="0"/>
              <a:t>Canon</a:t>
            </a:r>
            <a:endParaRPr lang="en-US" dirty="0"/>
          </a:p>
        </p:txBody>
      </p:sp>
      <p:sp>
        <p:nvSpPr>
          <p:cNvPr id="4" name="Content Placeholder 3"/>
          <p:cNvSpPr>
            <a:spLocks noGrp="1"/>
          </p:cNvSpPr>
          <p:nvPr>
            <p:ph sz="half" idx="2"/>
          </p:nvPr>
        </p:nvSpPr>
        <p:spPr/>
        <p:txBody>
          <a:bodyPr/>
          <a:lstStyle/>
          <a:p>
            <a:r>
              <a:rPr lang="en-US" dirty="0" smtClean="0"/>
              <a:t>Means a measuring stick.</a:t>
            </a:r>
          </a:p>
          <a:p>
            <a:r>
              <a:rPr lang="en-US" dirty="0" smtClean="0"/>
              <a:t>The canon is fixed in the Roman Catholic Church by the Council of Trent</a:t>
            </a:r>
          </a:p>
          <a:p>
            <a:r>
              <a:rPr lang="en-US" dirty="0" smtClean="0"/>
              <a:t>Generally, these books have received universal acceptance. </a:t>
            </a:r>
          </a:p>
        </p:txBody>
      </p:sp>
      <p:sp>
        <p:nvSpPr>
          <p:cNvPr id="5" name="Text Placeholder 4"/>
          <p:cNvSpPr>
            <a:spLocks noGrp="1"/>
          </p:cNvSpPr>
          <p:nvPr>
            <p:ph type="body" sz="quarter" idx="3"/>
          </p:nvPr>
        </p:nvSpPr>
        <p:spPr/>
        <p:txBody>
          <a:bodyPr/>
          <a:lstStyle/>
          <a:p>
            <a:r>
              <a:rPr lang="en-US" dirty="0" smtClean="0"/>
              <a:t>But….</a:t>
            </a:r>
            <a:endParaRPr lang="en-US" dirty="0"/>
          </a:p>
        </p:txBody>
      </p:sp>
      <p:sp>
        <p:nvSpPr>
          <p:cNvPr id="6" name="Content Placeholder 5"/>
          <p:cNvSpPr>
            <a:spLocks noGrp="1"/>
          </p:cNvSpPr>
          <p:nvPr>
            <p:ph sz="quarter" idx="4"/>
          </p:nvPr>
        </p:nvSpPr>
        <p:spPr/>
        <p:txBody>
          <a:bodyPr/>
          <a:lstStyle/>
          <a:p>
            <a:r>
              <a:rPr lang="en-US" dirty="0" smtClean="0"/>
              <a:t>Various Christian denominations carry different books in the Canon, especially in the OT</a:t>
            </a:r>
          </a:p>
          <a:p>
            <a:r>
              <a:rPr lang="en-US" dirty="0" smtClean="0"/>
              <a:t>The books that were rejected become part of Tradition. </a:t>
            </a:r>
          </a:p>
          <a:p>
            <a:r>
              <a:rPr lang="en-US" dirty="0" smtClean="0"/>
              <a:t>Thus, the “true” parts of the book are retained, but the entire book does not enter the canon of scripture. </a:t>
            </a:r>
            <a:endParaRPr lang="en-US" dirty="0"/>
          </a:p>
        </p:txBody>
      </p:sp>
      <p:sp>
        <p:nvSpPr>
          <p:cNvPr id="7" name="Date Placeholder 6"/>
          <p:cNvSpPr>
            <a:spLocks noGrp="1"/>
          </p:cNvSpPr>
          <p:nvPr>
            <p:ph type="dt" sz="half" idx="10"/>
          </p:nvPr>
        </p:nvSpPr>
        <p:spPr/>
        <p:txBody>
          <a:bodyPr/>
          <a:lstStyle/>
          <a:p>
            <a:fld id="{31224BD6-FF90-499F-A165-093CC4F84F63}" type="datetime1">
              <a:rPr lang="en-US" smtClean="0"/>
              <a:t>4/4/2016</a:t>
            </a:fld>
            <a:endParaRPr lang="en-US" dirty="0"/>
          </a:p>
        </p:txBody>
      </p:sp>
      <p:sp>
        <p:nvSpPr>
          <p:cNvPr id="8" name="Footer Placeholder 7"/>
          <p:cNvSpPr>
            <a:spLocks noGrp="1"/>
          </p:cNvSpPr>
          <p:nvPr>
            <p:ph type="ftr" sz="quarter" idx="11"/>
          </p:nvPr>
        </p:nvSpPr>
        <p:spPr/>
        <p:txBody>
          <a:bodyPr/>
          <a:lstStyle/>
          <a:p>
            <a:r>
              <a:rPr lang="en-US" dirty="0" smtClean="0"/>
              <a:t>Athanasius the Great</a:t>
            </a:r>
            <a:endParaRPr lang="en-US" dirty="0"/>
          </a:p>
        </p:txBody>
      </p:sp>
      <p:sp>
        <p:nvSpPr>
          <p:cNvPr id="9" name="Slide Number Placeholder 8"/>
          <p:cNvSpPr>
            <a:spLocks noGrp="1"/>
          </p:cNvSpPr>
          <p:nvPr>
            <p:ph type="sldNum" sz="quarter" idx="12"/>
          </p:nvPr>
        </p:nvSpPr>
        <p:spPr/>
        <p:txBody>
          <a:bodyPr/>
          <a:lstStyle/>
          <a:p>
            <a:fld id="{4B361782-862A-44F4-8AA9-454C9B0800E1}" type="slidenum">
              <a:rPr lang="en-US" smtClean="0"/>
              <a:t>10</a:t>
            </a:fld>
            <a:endParaRPr lang="en-US" dirty="0"/>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767674630"/>
      </p:ext>
    </p:extLst>
  </p:cSld>
  <p:clrMapOvr>
    <a:masterClrMapping/>
  </p:clrMapOvr>
  <mc:AlternateContent xmlns:mc="http://schemas.openxmlformats.org/markup-compatibility/2006">
    <mc:Choice xmlns:p14="http://schemas.microsoft.com/office/powerpoint/2010/main" Requires="p14">
      <p:transition spd="slow" p14:dur="2000" advTm="306178"/>
    </mc:Choice>
    <mc:Fallback>
      <p:transition spd="slow" advTm="3061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258</TotalTime>
  <Words>1940</Words>
  <Application>Microsoft Office PowerPoint</Application>
  <PresentationFormat>Widescreen</PresentationFormat>
  <Paragraphs>141</Paragraphs>
  <Slides>10</Slides>
  <Notes>10</Notes>
  <HiddenSlides>0</HiddenSlides>
  <MMClips>10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Trebuchet MS</vt:lpstr>
      <vt:lpstr>Wingdings 3</vt:lpstr>
      <vt:lpstr>Facet</vt:lpstr>
      <vt:lpstr>Athanasius the Great Canon of Scripture Module 4A</vt:lpstr>
      <vt:lpstr>The Festal Letters</vt:lpstr>
      <vt:lpstr>Why Was This Important?</vt:lpstr>
      <vt:lpstr>Why Was This Necessary?</vt:lpstr>
      <vt:lpstr>The Problems</vt:lpstr>
      <vt:lpstr>Further Complications</vt:lpstr>
      <vt:lpstr>A Famous Icon….</vt:lpstr>
      <vt:lpstr>The Gospel of Peter</vt:lpstr>
      <vt:lpstr>The Gospel of Peter</vt:lpstr>
      <vt:lpstr>So, How do These Things End Up?</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Athanasius the Great Canon of Scripture</dc:title>
  <dc:creator>Mark Koscinski</dc:creator>
  <cp:lastModifiedBy>Mark Koscinski</cp:lastModifiedBy>
  <cp:revision>24</cp:revision>
  <cp:lastPrinted>2016-04-04T14:05:16Z</cp:lastPrinted>
  <dcterms:created xsi:type="dcterms:W3CDTF">2016-03-30T00:04:44Z</dcterms:created>
  <dcterms:modified xsi:type="dcterms:W3CDTF">2016-04-04T14:56:27Z</dcterms:modified>
</cp:coreProperties>
</file>