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67" d="100"/>
          <a:sy n="67" d="100"/>
        </p:scale>
        <p:origin x="780" y="54"/>
      </p:cViewPr>
      <p:guideLst/>
    </p:cSldViewPr>
  </p:slideViewPr>
  <p:notesTextViewPr>
    <p:cViewPr>
      <p:scale>
        <a:sx n="1" d="1"/>
        <a:sy n="1" d="1"/>
      </p:scale>
      <p:origin x="0" y="0"/>
    </p:cViewPr>
  </p:notesTextViewPr>
  <p:notesViewPr>
    <p:cSldViewPr snapToGrid="0">
      <p:cViewPr>
        <p:scale>
          <a:sx n="173" d="100"/>
          <a:sy n="173" d="100"/>
        </p:scale>
        <p:origin x="126" y="-40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44B9F-C3CC-4D1E-8233-1CA4E905B1E3}" type="datetimeFigureOut">
              <a:rPr lang="en-US" smtClean="0"/>
              <a:t>7/22/2016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0D3A55-9453-4CB3-BB2D-DF637EBD923E}" type="slidenum">
              <a:rPr lang="en-US" smtClean="0"/>
              <a:t>‹#›</a:t>
            </a:fld>
            <a:endParaRPr lang="en-US" dirty="0"/>
          </a:p>
        </p:txBody>
      </p:sp>
    </p:spTree>
    <p:extLst>
      <p:ext uri="{BB962C8B-B14F-4D97-AF65-F5344CB8AC3E}">
        <p14:creationId xmlns:p14="http://schemas.microsoft.com/office/powerpoint/2010/main" val="1583318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96608" y="4656931"/>
            <a:ext cx="5486400" cy="3600450"/>
          </a:xfrm>
        </p:spPr>
        <p:txBody>
          <a:bodyPr/>
          <a:lstStyle/>
          <a:p>
            <a:r>
              <a:rPr lang="en-US" dirty="0" smtClean="0"/>
              <a:t>In our last module, we saw the impact Athanasius had on the canon of Scripture.  In today’s module, we will see the impact he had on the use and interpretation of the Psalter.  </a:t>
            </a:r>
          </a:p>
          <a:p>
            <a:endParaRPr lang="en-US" dirty="0"/>
          </a:p>
          <a:p>
            <a:r>
              <a:rPr lang="en-US" dirty="0" smtClean="0"/>
              <a:t>For those of you not familiar with the term Psalter, it is a book containing the Psalms, and the Biblical canticles  (Moses, Hanna, Habakkuk, Jonah, etc.) and other writings, used for devotional purposes.  In the Letter to Marcellinus,  Athanasius deals with the Psalms, but not the Canticles. </a:t>
            </a:r>
          </a:p>
          <a:p>
            <a:endParaRPr lang="en-US" dirty="0"/>
          </a:p>
          <a:p>
            <a:r>
              <a:rPr lang="en-US" dirty="0" smtClean="0"/>
              <a:t>We all know how important the Psalms are to Christian worship.  Many of us know by heart a psalm that is a particular favorite of ours.  And we also know </a:t>
            </a:r>
            <a:r>
              <a:rPr lang="en-US" dirty="0" smtClean="0"/>
              <a:t>both the </a:t>
            </a:r>
            <a:r>
              <a:rPr lang="en-US" dirty="0" smtClean="0"/>
              <a:t>Eastern Church and the Western Church use the Psalms as the basis for the Liturgy of the Hours, the official prayer of the Church.  </a:t>
            </a:r>
          </a:p>
          <a:p>
            <a:endParaRPr lang="en-US" dirty="0"/>
          </a:p>
          <a:p>
            <a:r>
              <a:rPr lang="en-US" dirty="0" smtClean="0"/>
              <a:t>It is not wonder than, that Athanasius, an astute reader of sacred texts, would have much to say about the Psalms.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1</a:t>
            </a:fld>
            <a:endParaRPr lang="en-US" dirty="0"/>
          </a:p>
        </p:txBody>
      </p:sp>
    </p:spTree>
    <p:extLst>
      <p:ext uri="{BB962C8B-B14F-4D97-AF65-F5344CB8AC3E}">
        <p14:creationId xmlns:p14="http://schemas.microsoft.com/office/powerpoint/2010/main" val="273398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Letter to Marcellinus did not receive the fanfare of the Letter of Antony.  Far from it, in fact.  So then, why are we looking at this neat little book?  For a couple of reasons.  </a:t>
            </a:r>
          </a:p>
          <a:p>
            <a:endParaRPr lang="en-US" dirty="0" smtClean="0"/>
          </a:p>
          <a:p>
            <a:r>
              <a:rPr lang="en-US" dirty="0" smtClean="0"/>
              <a:t>By the time of Athanasius, the Church had long used the Psalms in its worship services.  This was never under dispute except when their use was challenged by the Marcionites, an early heresy that challenged the entire canon of Scripture except for parts of the Gospel of Luke and the letters of St. Paul.  If you throw out the entire Old Testament, then you throw out the Psalms as well.  </a:t>
            </a:r>
          </a:p>
          <a:p>
            <a:endParaRPr lang="en-US" dirty="0"/>
          </a:p>
          <a:p>
            <a:r>
              <a:rPr lang="en-US" dirty="0" smtClean="0"/>
              <a:t>The Psalms were the prayers that Jesus used, so they had an early importance to the Church.  When the Apostles were going to the Temple, they were singing the Psalms as well, since Christian prayer was only beginning to evolve. </a:t>
            </a:r>
          </a:p>
          <a:p>
            <a:endParaRPr lang="en-US" dirty="0"/>
          </a:p>
          <a:p>
            <a:r>
              <a:rPr lang="en-US" dirty="0" smtClean="0"/>
              <a:t>The Letter to Marcellinus is a systematic exploration of the Psalms.  It is a handbook for its use, especially for private use.  To be sure, </a:t>
            </a:r>
            <a:r>
              <a:rPr lang="en-US" dirty="0" smtClean="0"/>
              <a:t>public prayer of the Psalms </a:t>
            </a:r>
            <a:r>
              <a:rPr lang="en-US" dirty="0" smtClean="0"/>
              <a:t>was to be encouraged.  A famous example of this is St. Basil writing about his monks singing Psalm 50 together in the morning, an watching their sins dissolve. </a:t>
            </a:r>
            <a:r>
              <a:rPr lang="en-US" dirty="0" smtClean="0"/>
              <a:t>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2</a:t>
            </a:fld>
            <a:endParaRPr lang="en-US" dirty="0"/>
          </a:p>
        </p:txBody>
      </p:sp>
    </p:spTree>
    <p:extLst>
      <p:ext uri="{BB962C8B-B14F-4D97-AF65-F5344CB8AC3E}">
        <p14:creationId xmlns:p14="http://schemas.microsoft.com/office/powerpoint/2010/main" val="3083931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 Athanasius makes some very cogent points about the Psalter that weren’t really expressed before. </a:t>
            </a:r>
          </a:p>
          <a:p>
            <a:endParaRPr lang="en-US" dirty="0"/>
          </a:p>
          <a:p>
            <a:r>
              <a:rPr lang="en-US" dirty="0" smtClean="0"/>
              <a:t>First, he asserts the Psalms are a recapitulation of the entire OT.  Of course, in the Christian understanding,  the purpose of the OT is to prepare us for the </a:t>
            </a:r>
            <a:r>
              <a:rPr lang="en-US" dirty="0" smtClean="0"/>
              <a:t>New Testament.   </a:t>
            </a:r>
            <a:r>
              <a:rPr lang="en-US" dirty="0" smtClean="0"/>
              <a:t>Christians read the OT as prefacing the Face of Christ.  Athanasius believes this wholeheartedly. </a:t>
            </a:r>
          </a:p>
          <a:p>
            <a:endParaRPr lang="en-US" dirty="0"/>
          </a:p>
          <a:p>
            <a:r>
              <a:rPr lang="en-US" dirty="0" smtClean="0"/>
              <a:t>Athanasius believes the Psalms present the perfect image of the soul’s direction in life.  I have to say there is some dispute to this point.  I would challenge anyone to read Psalm 136 which commands people to bash babies heads against the rocks and come up with a deep spiritual meaning that makes sense.  Other writers would point out the morality of the OT was in transition to the New, and was preparing man for the NT.  I think though, I will leave this discussion alone here since this is not a class on Scripture. </a:t>
            </a:r>
          </a:p>
          <a:p>
            <a:endParaRPr lang="en-US" dirty="0"/>
          </a:p>
          <a:p>
            <a:r>
              <a:rPr lang="en-US" dirty="0" smtClean="0"/>
              <a:t>The most important thing to remember about the Letter to Marcellinus is this is a pastoral letter, not a apologetic letter or a polemical letter.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3</a:t>
            </a:fld>
            <a:endParaRPr lang="en-US" dirty="0"/>
          </a:p>
        </p:txBody>
      </p:sp>
    </p:spTree>
    <p:extLst>
      <p:ext uri="{BB962C8B-B14F-4D97-AF65-F5344CB8AC3E}">
        <p14:creationId xmlns:p14="http://schemas.microsoft.com/office/powerpoint/2010/main" val="4154265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Letter to Marcellinus was to help his  spiritual growth, and was therefore pastoral in nature.  Marcellinus was a deacon or a monk in Egypt who was living under some form of aesthetical discipline.  He had become ill, and during that time had taken up the study of Scripture.    Marcellinus wanted to know the true meaning of each Psalm, and how it was to be used in the life of Christians.   Marcellinus also seems sharp enough to know the Psalms had to be used in conjunction with the other Scriptures.   Athanasius makes this point extremely well over the course of this book.  The Psalms, like all other Scriptures, do not stand alone.  They stand in relation to each other.  </a:t>
            </a:r>
          </a:p>
          <a:p>
            <a:endParaRPr lang="en-US" dirty="0"/>
          </a:p>
          <a:p>
            <a:r>
              <a:rPr lang="en-US" dirty="0" smtClean="0"/>
              <a:t>This is a powerful point when we hear the discussion of a “canon within the canon”.   That is, yes, there is Scripture, but there is also the REAL Scriptures, the books we really have to pay attention to.   We saw a little of that in our last module when we discussed the Book of Revelation.  I heard one pundit facetiously describe Protestantism as “all Paul, all the time”.  Eastern Christianity was described as “all John all the time”.  Well we all know this is a simplistic description, but it does give you an idea of what this “canon within the canon” is.  Athanasius rules this out completely.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4</a:t>
            </a:fld>
            <a:endParaRPr lang="en-US" dirty="0"/>
          </a:p>
        </p:txBody>
      </p:sp>
    </p:spTree>
    <p:extLst>
      <p:ext uri="{BB962C8B-B14F-4D97-AF65-F5344CB8AC3E}">
        <p14:creationId xmlns:p14="http://schemas.microsoft.com/office/powerpoint/2010/main" val="376252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5541484"/>
            <a:ext cx="5486400" cy="2459516"/>
          </a:xfrm>
        </p:spPr>
        <p:txBody>
          <a:bodyPr/>
          <a:lstStyle/>
          <a:p>
            <a:r>
              <a:rPr lang="en-US" dirty="0" smtClean="0"/>
              <a:t>Well then, how do you go about discerning the real meaning of the Psalms?  In Alexandria,  a system of exegesis developed that took the reader from the simplest explanation (generally the literal interpretation) to the more sophisticated interpretation.  You could almost liken it to the peeling of an onion.   Athanasius tends to use the allegorical meaning of the Psalms to explain their true meaning.  Therefore, he could say a lot about Jesus without the Psalms mentioning Jesus. </a:t>
            </a:r>
          </a:p>
          <a:p>
            <a:endParaRPr lang="en-US" dirty="0"/>
          </a:p>
          <a:p>
            <a:r>
              <a:rPr lang="en-US" dirty="0" smtClean="0"/>
              <a:t>Athanasius, by this approach, could also use the Psalms and other biblical texts as “proof texts” in the more polemical arguments.  For example, Athanasius believed Psalm 35 pointed squarely to the divinity of the Word.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5</a:t>
            </a:fld>
            <a:endParaRPr lang="en-US" dirty="0"/>
          </a:p>
        </p:txBody>
      </p:sp>
    </p:spTree>
    <p:extLst>
      <p:ext uri="{BB962C8B-B14F-4D97-AF65-F5344CB8AC3E}">
        <p14:creationId xmlns:p14="http://schemas.microsoft.com/office/powerpoint/2010/main" val="1341385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9913" y="565150"/>
            <a:ext cx="5486400" cy="3086100"/>
          </a:xfrm>
        </p:spPr>
      </p:sp>
      <p:sp>
        <p:nvSpPr>
          <p:cNvPr id="3" name="Notes Placeholder 2"/>
          <p:cNvSpPr>
            <a:spLocks noGrp="1"/>
          </p:cNvSpPr>
          <p:nvPr>
            <p:ph type="body" idx="1"/>
          </p:nvPr>
        </p:nvSpPr>
        <p:spPr>
          <a:xfrm>
            <a:off x="570123" y="4070044"/>
            <a:ext cx="5486400" cy="3600450"/>
          </a:xfrm>
        </p:spPr>
        <p:txBody>
          <a:bodyPr/>
          <a:lstStyle/>
          <a:p>
            <a:r>
              <a:rPr lang="en-US" dirty="0" smtClean="0"/>
              <a:t>Chapters 14-16:  There are  different Psalms for different purposes.  For instance,  Psalm 5 is a Psalm used at dawn.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6</a:t>
            </a:fld>
            <a:endParaRPr lang="en-US" dirty="0"/>
          </a:p>
        </p:txBody>
      </p:sp>
    </p:spTree>
    <p:extLst>
      <p:ext uri="{BB962C8B-B14F-4D97-AF65-F5344CB8AC3E}">
        <p14:creationId xmlns:p14="http://schemas.microsoft.com/office/powerpoint/2010/main" val="2997606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holds there are many salubrious effects to using the Psalms.  The most important is that God will hear the supplications of those who use the Psalter to pray.  That is not say the Psalter is any holier than any other book in Scripture.  It is part of Scripture—the revealed truth. </a:t>
            </a:r>
          </a:p>
          <a:p>
            <a:endParaRPr lang="en-US" dirty="0"/>
          </a:p>
          <a:p>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7</a:t>
            </a:fld>
            <a:endParaRPr lang="en-US" dirty="0"/>
          </a:p>
        </p:txBody>
      </p:sp>
    </p:spTree>
    <p:extLst>
      <p:ext uri="{BB962C8B-B14F-4D97-AF65-F5344CB8AC3E}">
        <p14:creationId xmlns:p14="http://schemas.microsoft.com/office/powerpoint/2010/main" val="2647185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Chapter 1, Athanasius discusses how he received information on the Psalms. He says he learned these things from an Old Man.  The question is of course, is whether there really was an old man or not.  It is a well known literary device to project oneself on another character introduced in the narrative. </a:t>
            </a:r>
          </a:p>
          <a:p>
            <a:endParaRPr lang="en-US" dirty="0"/>
          </a:p>
          <a:p>
            <a:r>
              <a:rPr lang="en-US" dirty="0" smtClean="0"/>
              <a:t>Chapter 2, Athanasius points out the value of the psalms.  They are especially good for the prayerful. </a:t>
            </a:r>
          </a:p>
          <a:p>
            <a:endParaRPr lang="en-US" dirty="0"/>
          </a:p>
          <a:p>
            <a:r>
              <a:rPr lang="en-US" dirty="0" smtClean="0"/>
              <a:t>Chapters 6, 7, and 8 demonstrate an important principle of Athanasius’ writing on the Psalms.  The Psalms as part of the OT point to Jesus himself.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8</a:t>
            </a:fld>
            <a:endParaRPr lang="en-US" dirty="0"/>
          </a:p>
        </p:txBody>
      </p:sp>
    </p:spTree>
    <p:extLst>
      <p:ext uri="{BB962C8B-B14F-4D97-AF65-F5344CB8AC3E}">
        <p14:creationId xmlns:p14="http://schemas.microsoft.com/office/powerpoint/2010/main" val="2783349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Chapter</a:t>
            </a:r>
            <a:r>
              <a:rPr lang="en-US" dirty="0" smtClean="0"/>
              <a:t> </a:t>
            </a:r>
            <a:r>
              <a:rPr lang="en-US" dirty="0" smtClean="0"/>
              <a:t>20:  Discussion of Psalm 50, known as the Miserere</a:t>
            </a:r>
            <a:r>
              <a:rPr lang="en-US" dirty="0" smtClean="0"/>
              <a:t>. This Psalm is used during the Byzantine Office of Matins,  the Third Hour (9a.m.), compline (night prayer) and nocturns ( midnight prayer).  Psalm 50 is a staple of the Byzantine prayer life. </a:t>
            </a:r>
            <a:endParaRPr lang="en-US" dirty="0" smtClean="0"/>
          </a:p>
          <a:p>
            <a:endParaRPr lang="en-US" dirty="0" smtClean="0"/>
          </a:p>
          <a:p>
            <a:r>
              <a:rPr lang="en-US" dirty="0" smtClean="0"/>
              <a:t>Chapter 29: early proof the Psalms were chanted in the church, much as they are chanted today.  Of course, we chant the psalms antiphonally. </a:t>
            </a:r>
          </a:p>
          <a:p>
            <a:endParaRPr lang="en-US" dirty="0" smtClean="0"/>
          </a:p>
          <a:p>
            <a:r>
              <a:rPr lang="en-US" dirty="0" smtClean="0"/>
              <a:t>Chapter 30 says to read the Psalter in its entirety.  Byzantine monks are supposed to read the entire Psalter every week.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9</a:t>
            </a:fld>
            <a:endParaRPr lang="en-US" dirty="0"/>
          </a:p>
        </p:txBody>
      </p:sp>
    </p:spTree>
    <p:extLst>
      <p:ext uri="{BB962C8B-B14F-4D97-AF65-F5344CB8AC3E}">
        <p14:creationId xmlns:p14="http://schemas.microsoft.com/office/powerpoint/2010/main" val="1999432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the Letter to Marcellinus is a pastoral letter in nature, it does contain some doctrinal gems.   </a:t>
            </a:r>
          </a:p>
          <a:p>
            <a:endParaRPr lang="en-US" dirty="0"/>
          </a:p>
          <a:p>
            <a:r>
              <a:rPr lang="en-US" dirty="0" smtClean="0"/>
              <a:t>Lets look at Chapter 8.  This chapter rules out two heresies:  Docetism and the Demiurge.  We have already run into Docetism in our last module while we were speaking of the Gospel of Peter.  Chapter six asserts that Jesus is not some fleshy resemblance of the Savior, but is the Savior. </a:t>
            </a:r>
          </a:p>
          <a:p>
            <a:endParaRPr lang="en-US" dirty="0"/>
          </a:p>
          <a:p>
            <a:r>
              <a:rPr lang="en-US" dirty="0" smtClean="0"/>
              <a:t>Chapter 6 also asserts that the universe was made through Jesus.  We of course recognize this from the Nicene Creed.  But, this little passage also rules something out that was a very popular theory of the Greek philosophers:  The Demiurge.  The Demiurge was a lesser being than God.  Philosophers reasoned like this:  If God were perfect, than God was essentially immovable.  God couldn’t move.  If God moved then God was moving for a reason.  The reason is that God is moving to a more advantageous place.  But, if God were not in the most advantageous place, then he was not perfect.   Creating the world was movement. Therefore, God could not create the world.  It had to be a being of immense power, but not </a:t>
            </a:r>
            <a:r>
              <a:rPr lang="en-US" dirty="0" smtClean="0"/>
              <a:t>God that created the world.  </a:t>
            </a:r>
            <a:r>
              <a:rPr lang="en-US" dirty="0" smtClean="0"/>
              <a:t>That was the demiurge.  Athanasius is not adverse to using reason in his arguments, but reason never trumps revelation.  Here, Athanasius asserts revelation, in Holy Scripture, including the Psalms is determinative. </a:t>
            </a:r>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10</a:t>
            </a:fld>
            <a:endParaRPr lang="en-US" dirty="0"/>
          </a:p>
        </p:txBody>
      </p:sp>
    </p:spTree>
    <p:extLst>
      <p:ext uri="{BB962C8B-B14F-4D97-AF65-F5344CB8AC3E}">
        <p14:creationId xmlns:p14="http://schemas.microsoft.com/office/powerpoint/2010/main" val="3670923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0D3A55-9453-4CB3-BB2D-DF637EBD923E}" type="slidenum">
              <a:rPr lang="en-US" smtClean="0"/>
              <a:t>11</a:t>
            </a:fld>
            <a:endParaRPr lang="en-US" dirty="0"/>
          </a:p>
        </p:txBody>
      </p:sp>
    </p:spTree>
    <p:extLst>
      <p:ext uri="{BB962C8B-B14F-4D97-AF65-F5344CB8AC3E}">
        <p14:creationId xmlns:p14="http://schemas.microsoft.com/office/powerpoint/2010/main" val="2630141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E98628-2B68-4F5E-A6DD-588BDD45855B}"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1033878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9E02E8-9261-47BF-800C-75951888E8AA}"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272461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8AF3C4-E423-4765-B683-487BA81C1360}"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2950963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B7A176-771A-4116-8776-CACFBD73CCAF}"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904338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E24453B-B82D-4CE4-87AA-C0565C3D57AB}" type="datetime1">
              <a:rPr lang="en-US" smtClean="0"/>
              <a:t>7/22/2016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4243151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3A7AB88-4C7F-4B50-9330-F4B249C30024}" type="datetime1">
              <a:rPr lang="en-US" smtClean="0"/>
              <a:t>7/22/2016</a:t>
            </a:fld>
            <a:endParaRPr lang="en-US" dirty="0"/>
          </a:p>
        </p:txBody>
      </p:sp>
      <p:sp>
        <p:nvSpPr>
          <p:cNvPr id="4" name="Footer Placeholder 3"/>
          <p:cNvSpPr>
            <a:spLocks noGrp="1"/>
          </p:cNvSpPr>
          <p:nvPr>
            <p:ph type="ftr" sz="quarter" idx="11"/>
          </p:nvPr>
        </p:nvSpPr>
        <p:spPr/>
        <p:txBody>
          <a:bodyPr/>
          <a:lstStyle/>
          <a:p>
            <a:r>
              <a:rPr lang="en-US" dirty="0" smtClean="0"/>
              <a:t>Athanasius the Great</a:t>
            </a:r>
            <a:endParaRPr lang="en-US" dirty="0"/>
          </a:p>
        </p:txBody>
      </p:sp>
      <p:sp>
        <p:nvSpPr>
          <p:cNvPr id="5" name="Slide Number Placeholder 4"/>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3875998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A7936-6E91-4DB1-998C-DEE3B7EC1A2E}" type="datetime1">
              <a:rPr lang="en-US" smtClean="0"/>
              <a:t>7/22/2016</a:t>
            </a:fld>
            <a:endParaRPr lang="en-US" dirty="0"/>
          </a:p>
        </p:txBody>
      </p:sp>
      <p:sp>
        <p:nvSpPr>
          <p:cNvPr id="3" name="Footer Placeholder 2"/>
          <p:cNvSpPr>
            <a:spLocks noGrp="1"/>
          </p:cNvSpPr>
          <p:nvPr>
            <p:ph type="ftr" sz="quarter" idx="11"/>
          </p:nvPr>
        </p:nvSpPr>
        <p:spPr/>
        <p:txBody>
          <a:bodyPr/>
          <a:lstStyle/>
          <a:p>
            <a:r>
              <a:rPr lang="en-US" dirty="0" smtClean="0"/>
              <a:t>Athanasius the Great</a:t>
            </a:r>
            <a:endParaRPr lang="en-US" dirty="0"/>
          </a:p>
        </p:txBody>
      </p:sp>
      <p:sp>
        <p:nvSpPr>
          <p:cNvPr id="4" name="Slide Number Placeholder 3"/>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158344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D10C8A-A845-46EB-A750-17574271025D}"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4248551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10B0-E213-4B1F-8A9D-9FCE1CF90314}"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3742460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E24477-3FA3-4298-AE15-78F67F6FF123}"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872346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E80B49-E6C6-4392-A930-36A99F61006C}"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02832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F05732-DDD3-4EC7-9998-4C61D8531A81}"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459418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E4D0CF-5A2A-4A9E-BD77-442D660858BF}"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8157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8A9D48-9BB8-49BF-BF52-A1EC83745EC1}"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3242207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237CCC-C901-4F50-B126-9D950797D8FD}"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3856817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CD8656-33BA-4D63-BD9A-5FE122E4A44B}"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79261FE2-9B96-4C85-9348-C3700744697B}" type="slidenum">
              <a:rPr lang="en-US" smtClean="0"/>
              <a:t>‹#›</a:t>
            </a:fld>
            <a:endParaRPr lang="en-US" dirty="0"/>
          </a:p>
        </p:txBody>
      </p:sp>
    </p:spTree>
    <p:extLst>
      <p:ext uri="{BB962C8B-B14F-4D97-AF65-F5344CB8AC3E}">
        <p14:creationId xmlns:p14="http://schemas.microsoft.com/office/powerpoint/2010/main" val="2319400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B43E21-5E75-4B57-9508-15F0415F706F}" type="datetime1">
              <a:rPr lang="en-US" smtClean="0"/>
              <a:t>7/22/2016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9261FE2-9B96-4C85-9348-C3700744697B}" type="slidenum">
              <a:rPr lang="en-US" smtClean="0"/>
              <a:t>‹#›</a:t>
            </a:fld>
            <a:endParaRPr lang="en-US" dirty="0"/>
          </a:p>
        </p:txBody>
      </p:sp>
    </p:spTree>
    <p:extLst>
      <p:ext uri="{BB962C8B-B14F-4D97-AF65-F5344CB8AC3E}">
        <p14:creationId xmlns:p14="http://schemas.microsoft.com/office/powerpoint/2010/main" val="3184402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r>
              <a:rPr lang="en-US" dirty="0" smtClean="0">
                <a:solidFill>
                  <a:srgbClr val="FF0000"/>
                </a:solidFill>
              </a:rPr>
              <a:t/>
            </a:r>
            <a:br>
              <a:rPr lang="en-US" dirty="0" smtClean="0">
                <a:solidFill>
                  <a:srgbClr val="FF0000"/>
                </a:solidFill>
              </a:rPr>
            </a:br>
            <a:r>
              <a:rPr lang="en-US" sz="4800" i="1" dirty="0" smtClean="0">
                <a:solidFill>
                  <a:srgbClr val="FF0000"/>
                </a:solidFill>
              </a:rPr>
              <a:t>The Letter to Marcellinus</a:t>
            </a:r>
            <a:r>
              <a:rPr lang="en-US" dirty="0" smtClean="0">
                <a:solidFill>
                  <a:srgbClr val="FF0000"/>
                </a:solidFill>
              </a:rPr>
              <a:t/>
            </a:r>
            <a:br>
              <a:rPr lang="en-US" dirty="0" smtClean="0">
                <a:solidFill>
                  <a:srgbClr val="FF0000"/>
                </a:solidFill>
              </a:rPr>
            </a:br>
            <a:r>
              <a:rPr lang="en-US" dirty="0" smtClean="0">
                <a:solidFill>
                  <a:srgbClr val="FF0000"/>
                </a:solidFill>
              </a:rPr>
              <a:t>Module 4B</a:t>
            </a:r>
            <a:endParaRPr lang="en-US" dirty="0">
              <a:solidFill>
                <a:srgbClr val="FF0000"/>
              </a:solidFill>
            </a:endParaRPr>
          </a:p>
        </p:txBody>
      </p:sp>
      <p:sp>
        <p:nvSpPr>
          <p:cNvPr id="3" name="Subtitle 2"/>
          <p:cNvSpPr>
            <a:spLocks noGrp="1"/>
          </p:cNvSpPr>
          <p:nvPr>
            <p:ph type="subTitle" idx="1"/>
          </p:nvPr>
        </p:nvSpPr>
        <p:spPr/>
        <p:txBody>
          <a:bodyPr>
            <a:normAutofit lnSpcReduction="10000"/>
          </a:bodyPr>
          <a:lstStyle/>
          <a:p>
            <a:r>
              <a:rPr lang="en-US" dirty="0" smtClean="0"/>
              <a:t>St. </a:t>
            </a:r>
            <a:r>
              <a:rPr lang="en-US" dirty="0" smtClean="0"/>
              <a:t>Mary  </a:t>
            </a:r>
            <a:r>
              <a:rPr lang="en-US" dirty="0" smtClean="0"/>
              <a:t>Byzantine Catholic </a:t>
            </a:r>
            <a:r>
              <a:rPr lang="en-US" dirty="0" smtClean="0"/>
              <a:t>Church </a:t>
            </a:r>
            <a:endParaRPr lang="en-US" dirty="0" smtClean="0"/>
          </a:p>
          <a:p>
            <a:r>
              <a:rPr lang="en-US" dirty="0" smtClean="0"/>
              <a:t>Adult Education Series</a:t>
            </a:r>
            <a:endParaRPr lang="en-US" dirty="0" smtClean="0"/>
          </a:p>
          <a:p>
            <a:r>
              <a:rPr lang="en-US" dirty="0" smtClean="0"/>
              <a:t>Rev. Deacon Mark Koscinski CPA D.Litt. </a:t>
            </a:r>
          </a:p>
        </p:txBody>
      </p:sp>
    </p:spTree>
    <p:extLst>
      <p:ext uri="{BB962C8B-B14F-4D97-AF65-F5344CB8AC3E}">
        <p14:creationId xmlns:p14="http://schemas.microsoft.com/office/powerpoint/2010/main" val="1345893492"/>
      </p:ext>
    </p:extLst>
  </p:cSld>
  <p:clrMapOvr>
    <a:masterClrMapping/>
  </p:clrMapOvr>
  <mc:AlternateContent xmlns:mc="http://schemas.openxmlformats.org/markup-compatibility/2006" xmlns:p14="http://schemas.microsoft.com/office/powerpoint/2010/main">
    <mc:Choice Requires="p14">
      <p:transition spd="slow" p14:dur="2000" advTm="114325"/>
    </mc:Choice>
    <mc:Fallback xmlns="">
      <p:transition spd="slow" advTm="114325"/>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Letter to Marcellinus-</a:t>
            </a:r>
            <a:r>
              <a:rPr lang="en-US" dirty="0" smtClean="0"/>
              <a:t>--The Psalms</a:t>
            </a:r>
            <a:endParaRPr lang="en-US" dirty="0"/>
          </a:p>
        </p:txBody>
      </p:sp>
      <p:sp>
        <p:nvSpPr>
          <p:cNvPr id="3" name="Content Placeholder 2"/>
          <p:cNvSpPr>
            <a:spLocks noGrp="1"/>
          </p:cNvSpPr>
          <p:nvPr>
            <p:ph idx="1"/>
          </p:nvPr>
        </p:nvSpPr>
        <p:spPr/>
        <p:txBody>
          <a:bodyPr/>
          <a:lstStyle/>
          <a:p>
            <a:r>
              <a:rPr lang="en-US" i="1" dirty="0" smtClean="0"/>
              <a:t>The Letter to Marcellinus </a:t>
            </a:r>
            <a:r>
              <a:rPr lang="en-US" dirty="0" smtClean="0"/>
              <a:t>is the earliest handbook for using the Psalms for personal devotional meditation as distinct from the congregational singing of the Psalms.</a:t>
            </a:r>
          </a:p>
          <a:p>
            <a:pPr lvl="1"/>
            <a:r>
              <a:rPr lang="en-US" dirty="0" smtClean="0"/>
              <a:t>St. Basil’s famous example of his monks singing Psalm 50 the beginning of each day. </a:t>
            </a:r>
          </a:p>
          <a:p>
            <a:r>
              <a:rPr lang="en-US" dirty="0" smtClean="0"/>
              <a:t>Psalms had already been used in the worship setting with many memorizing the Psalter</a:t>
            </a:r>
          </a:p>
          <a:p>
            <a:pPr lvl="1"/>
            <a:r>
              <a:rPr lang="en-US" dirty="0" smtClean="0"/>
              <a:t>The Liturgy of the Hours is still filled with Psalmody</a:t>
            </a:r>
          </a:p>
          <a:p>
            <a:pPr lvl="1"/>
            <a:r>
              <a:rPr lang="en-US" dirty="0" smtClean="0"/>
              <a:t>The prayers Jesu used. </a:t>
            </a:r>
          </a:p>
          <a:p>
            <a:r>
              <a:rPr lang="en-US" dirty="0" smtClean="0"/>
              <a:t>This book offers systematic instruction concerning the nature and use of the Psalms. </a:t>
            </a:r>
            <a:endParaRPr lang="en-US" dirty="0"/>
          </a:p>
        </p:txBody>
      </p:sp>
      <p:sp>
        <p:nvSpPr>
          <p:cNvPr id="5" name="Date Placeholder 4"/>
          <p:cNvSpPr>
            <a:spLocks noGrp="1"/>
          </p:cNvSpPr>
          <p:nvPr>
            <p:ph type="dt" sz="half" idx="10"/>
          </p:nvPr>
        </p:nvSpPr>
        <p:spPr/>
        <p:txBody>
          <a:bodyPr/>
          <a:lstStyle/>
          <a:p>
            <a:fld id="{DB3B9A73-216C-4217-AAAD-8CD4AC4E7F72}"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2</a:t>
            </a:fld>
            <a:endParaRPr lang="en-US" dirty="0"/>
          </a:p>
        </p:txBody>
      </p:sp>
    </p:spTree>
    <p:extLst>
      <p:ext uri="{BB962C8B-B14F-4D97-AF65-F5344CB8AC3E}">
        <p14:creationId xmlns:p14="http://schemas.microsoft.com/office/powerpoint/2010/main" val="1545276713"/>
      </p:ext>
    </p:extLst>
  </p:cSld>
  <p:clrMapOvr>
    <a:masterClrMapping/>
  </p:clrMapOvr>
  <mc:AlternateContent xmlns:mc="http://schemas.openxmlformats.org/markup-compatibility/2006" xmlns:p14="http://schemas.microsoft.com/office/powerpoint/2010/main">
    <mc:Choice Requires="p14">
      <p:transition spd="slow" p14:dur="2000" advTm="108575"/>
    </mc:Choice>
    <mc:Fallback xmlns="">
      <p:transition spd="slow" advTm="10857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Psalms</a:t>
            </a:r>
            <a:endParaRPr lang="en-US" dirty="0"/>
          </a:p>
        </p:txBody>
      </p:sp>
      <p:sp>
        <p:nvSpPr>
          <p:cNvPr id="3" name="Content Placeholder 2"/>
          <p:cNvSpPr>
            <a:spLocks noGrp="1"/>
          </p:cNvSpPr>
          <p:nvPr>
            <p:ph idx="1"/>
          </p:nvPr>
        </p:nvSpPr>
        <p:spPr/>
        <p:txBody>
          <a:bodyPr/>
          <a:lstStyle/>
          <a:p>
            <a:r>
              <a:rPr lang="en-US" dirty="0" smtClean="0"/>
              <a:t>The Psalms summarized the Old Testament, as it prepared us for the New Testament</a:t>
            </a:r>
          </a:p>
          <a:p>
            <a:r>
              <a:rPr lang="en-US" dirty="0" smtClean="0"/>
              <a:t>The Psalms present the perfect image for the souls' course of life (para 14)</a:t>
            </a:r>
          </a:p>
          <a:p>
            <a:r>
              <a:rPr lang="en-US" dirty="0"/>
              <a:t>Athanasius was a departure form the Alexandrian School of theology demonstrated by Clement of Alexandria and Origen</a:t>
            </a:r>
          </a:p>
          <a:p>
            <a:r>
              <a:rPr lang="en-US" dirty="0" smtClean="0"/>
              <a:t>This is not a polemical writing, but it offers insight into the vigilance Athanasius exhibited to keep heterodox ideas out of the Church. </a:t>
            </a:r>
          </a:p>
          <a:p>
            <a:endParaRPr lang="en-US" dirty="0"/>
          </a:p>
        </p:txBody>
      </p:sp>
      <p:sp>
        <p:nvSpPr>
          <p:cNvPr id="5" name="Date Placeholder 4"/>
          <p:cNvSpPr>
            <a:spLocks noGrp="1"/>
          </p:cNvSpPr>
          <p:nvPr>
            <p:ph type="dt" sz="half" idx="10"/>
          </p:nvPr>
        </p:nvSpPr>
        <p:spPr/>
        <p:txBody>
          <a:bodyPr/>
          <a:lstStyle/>
          <a:p>
            <a:fld id="{EED7B5AF-FD6D-407A-878B-F2F5ECEE4563}"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3</a:t>
            </a:fld>
            <a:endParaRPr lang="en-US" dirty="0"/>
          </a:p>
        </p:txBody>
      </p:sp>
    </p:spTree>
    <p:extLst>
      <p:ext uri="{BB962C8B-B14F-4D97-AF65-F5344CB8AC3E}">
        <p14:creationId xmlns:p14="http://schemas.microsoft.com/office/powerpoint/2010/main" val="2285677378"/>
      </p:ext>
    </p:extLst>
  </p:cSld>
  <p:clrMapOvr>
    <a:masterClrMapping/>
  </p:clrMapOvr>
  <mc:AlternateContent xmlns:mc="http://schemas.openxmlformats.org/markup-compatibility/2006" xmlns:p14="http://schemas.microsoft.com/office/powerpoint/2010/main">
    <mc:Choice Requires="p14">
      <p:transition spd="slow" p14:dur="2000" advTm="229790"/>
    </mc:Choice>
    <mc:Fallback xmlns="">
      <p:transition spd="slow" advTm="22979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Marcellinus</a:t>
            </a:r>
            <a:endParaRPr lang="en-US" dirty="0"/>
          </a:p>
        </p:txBody>
      </p:sp>
      <p:sp>
        <p:nvSpPr>
          <p:cNvPr id="3" name="Content Placeholder 2"/>
          <p:cNvSpPr>
            <a:spLocks noGrp="1"/>
          </p:cNvSpPr>
          <p:nvPr>
            <p:ph idx="1"/>
          </p:nvPr>
        </p:nvSpPr>
        <p:spPr/>
        <p:txBody>
          <a:bodyPr/>
          <a:lstStyle/>
          <a:p>
            <a:r>
              <a:rPr lang="en-US" dirty="0" smtClean="0"/>
              <a:t>Perhaps a deacon or a monk who lived an aesthetical existence. </a:t>
            </a:r>
          </a:p>
          <a:p>
            <a:r>
              <a:rPr lang="en-US" dirty="0" smtClean="0"/>
              <a:t>During an illness, he has taken to studying the Bible. </a:t>
            </a:r>
          </a:p>
          <a:p>
            <a:r>
              <a:rPr lang="en-US" dirty="0" smtClean="0"/>
              <a:t>He wishes to know “the meaning of each Psalm. </a:t>
            </a:r>
          </a:p>
          <a:p>
            <a:r>
              <a:rPr lang="en-US" dirty="0" smtClean="0"/>
              <a:t>Marcellinus is interested in discovering what the meaning of the Psalter is in relation to the rest of Scripture and when individual Psalms are to be used in the life of Christians. </a:t>
            </a:r>
            <a:endParaRPr lang="en-US" dirty="0"/>
          </a:p>
        </p:txBody>
      </p:sp>
      <p:sp>
        <p:nvSpPr>
          <p:cNvPr id="5" name="Date Placeholder 4"/>
          <p:cNvSpPr>
            <a:spLocks noGrp="1"/>
          </p:cNvSpPr>
          <p:nvPr>
            <p:ph type="dt" sz="half" idx="10"/>
          </p:nvPr>
        </p:nvSpPr>
        <p:spPr/>
        <p:txBody>
          <a:bodyPr/>
          <a:lstStyle/>
          <a:p>
            <a:fld id="{A29C14F3-4CB6-431C-A086-D0E7E37F1222}"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4</a:t>
            </a:fld>
            <a:endParaRPr lang="en-US" dirty="0"/>
          </a:p>
        </p:txBody>
      </p:sp>
    </p:spTree>
    <p:extLst>
      <p:ext uri="{BB962C8B-B14F-4D97-AF65-F5344CB8AC3E}">
        <p14:creationId xmlns:p14="http://schemas.microsoft.com/office/powerpoint/2010/main" val="611940419"/>
      </p:ext>
    </p:extLst>
  </p:cSld>
  <p:clrMapOvr>
    <a:masterClrMapping/>
  </p:clrMapOvr>
  <mc:AlternateContent xmlns:mc="http://schemas.openxmlformats.org/markup-compatibility/2006" xmlns:p14="http://schemas.microsoft.com/office/powerpoint/2010/main">
    <mc:Choice Requires="p14">
      <p:transition spd="slow" p14:dur="2000" advTm="5367"/>
    </mc:Choice>
    <mc:Fallback xmlns="">
      <p:transition spd="slow" advTm="5367"/>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of the Psalms</a:t>
            </a:r>
            <a:endParaRPr lang="en-US" dirty="0"/>
          </a:p>
        </p:txBody>
      </p:sp>
      <p:sp>
        <p:nvSpPr>
          <p:cNvPr id="3" name="Content Placeholder 2"/>
          <p:cNvSpPr>
            <a:spLocks noGrp="1"/>
          </p:cNvSpPr>
          <p:nvPr>
            <p:ph idx="1"/>
          </p:nvPr>
        </p:nvSpPr>
        <p:spPr/>
        <p:txBody>
          <a:bodyPr/>
          <a:lstStyle/>
          <a:p>
            <a:r>
              <a:rPr lang="en-US" dirty="0" smtClean="0"/>
              <a:t>By the Fourth Century, Christian thinkers developed several different ways of analyzing the Psalm texts</a:t>
            </a:r>
          </a:p>
          <a:p>
            <a:r>
              <a:rPr lang="en-US" dirty="0" smtClean="0"/>
              <a:t>Alexandria was famous for an approach that moved the reader  from a simpler to a more sophisticated interpretation of the Scriptures. </a:t>
            </a:r>
          </a:p>
          <a:p>
            <a:r>
              <a:rPr lang="en-US" dirty="0" smtClean="0"/>
              <a:t>The biblical texts could then be used as “proof texts”  in doctrinal disputes. </a:t>
            </a:r>
          </a:p>
          <a:p>
            <a:pPr lvl="1"/>
            <a:r>
              <a:rPr lang="en-US" dirty="0" smtClean="0"/>
              <a:t>Ex. Ps 35:10—In your light we shall see light—proof of the eternal nature of the Word.</a:t>
            </a:r>
          </a:p>
          <a:p>
            <a:endParaRPr lang="en-US" dirty="0"/>
          </a:p>
        </p:txBody>
      </p:sp>
      <p:sp>
        <p:nvSpPr>
          <p:cNvPr id="5" name="Date Placeholder 4"/>
          <p:cNvSpPr>
            <a:spLocks noGrp="1"/>
          </p:cNvSpPr>
          <p:nvPr>
            <p:ph type="dt" sz="half" idx="10"/>
          </p:nvPr>
        </p:nvSpPr>
        <p:spPr/>
        <p:txBody>
          <a:bodyPr/>
          <a:lstStyle/>
          <a:p>
            <a:fld id="{3249C07F-3163-4965-B03F-EDA4F4B4D765}"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5</a:t>
            </a:fld>
            <a:endParaRPr lang="en-US" dirty="0"/>
          </a:p>
        </p:txBody>
      </p:sp>
    </p:spTree>
    <p:extLst>
      <p:ext uri="{BB962C8B-B14F-4D97-AF65-F5344CB8AC3E}">
        <p14:creationId xmlns:p14="http://schemas.microsoft.com/office/powerpoint/2010/main" val="2563835669"/>
      </p:ext>
    </p:extLst>
  </p:cSld>
  <p:clrMapOvr>
    <a:masterClrMapping/>
  </p:clrMapOvr>
  <mc:AlternateContent xmlns:mc="http://schemas.openxmlformats.org/markup-compatibility/2006" xmlns:p14="http://schemas.microsoft.com/office/powerpoint/2010/main">
    <mc:Choice Requires="p14">
      <p:transition spd="slow" p14:dur="2000" advTm="108779"/>
    </mc:Choice>
    <mc:Fallback xmlns="">
      <p:transition spd="slow" advTm="10877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of the Letter</a:t>
            </a:r>
            <a:endParaRPr lang="en-US" dirty="0"/>
          </a:p>
        </p:txBody>
      </p:sp>
      <p:sp>
        <p:nvSpPr>
          <p:cNvPr id="3" name="Content Placeholder 2"/>
          <p:cNvSpPr>
            <a:spLocks noGrp="1"/>
          </p:cNvSpPr>
          <p:nvPr>
            <p:ph idx="1"/>
          </p:nvPr>
        </p:nvSpPr>
        <p:spPr/>
        <p:txBody>
          <a:bodyPr/>
          <a:lstStyle/>
          <a:p>
            <a:r>
              <a:rPr lang="en-US" dirty="0" smtClean="0"/>
              <a:t>Chapter 1:   The master of the Psalter reveals the plan of his remarks.   </a:t>
            </a:r>
          </a:p>
          <a:p>
            <a:pPr lvl="1"/>
            <a:r>
              <a:rPr lang="en-US" dirty="0" smtClean="0"/>
              <a:t>The Psalms are like a garden. It possesses the things found in other books of the Bible, but also treasures of its own. </a:t>
            </a:r>
          </a:p>
          <a:p>
            <a:r>
              <a:rPr lang="en-US" dirty="0" smtClean="0"/>
              <a:t>Chapters 3-8:  A demonstration of the Psalters recap of themes found in the Law and the Prophets. </a:t>
            </a:r>
          </a:p>
          <a:p>
            <a:r>
              <a:rPr lang="en-US" dirty="0" smtClean="0"/>
              <a:t>Chapters 10-13: Argument for the uniqueness of the Psalter</a:t>
            </a:r>
          </a:p>
          <a:p>
            <a:pPr lvl="1"/>
            <a:r>
              <a:rPr lang="en-US" dirty="0" smtClean="0"/>
              <a:t>The Psalms are immediate and capable of being spoken in one’s own words. </a:t>
            </a:r>
          </a:p>
          <a:p>
            <a:r>
              <a:rPr lang="en-US" dirty="0" smtClean="0"/>
              <a:t>Chapters 14-26:  Classification of the Psalms</a:t>
            </a:r>
          </a:p>
          <a:p>
            <a:r>
              <a:rPr lang="en-US" dirty="0" smtClean="0"/>
              <a:t>Chapters 27-33: Misunderstandings and abuses of the Psalter are corrected. </a:t>
            </a:r>
            <a:endParaRPr lang="en-US" dirty="0"/>
          </a:p>
        </p:txBody>
      </p:sp>
      <p:sp>
        <p:nvSpPr>
          <p:cNvPr id="5" name="Date Placeholder 4"/>
          <p:cNvSpPr>
            <a:spLocks noGrp="1"/>
          </p:cNvSpPr>
          <p:nvPr>
            <p:ph type="dt" sz="half" idx="10"/>
          </p:nvPr>
        </p:nvSpPr>
        <p:spPr/>
        <p:txBody>
          <a:bodyPr/>
          <a:lstStyle/>
          <a:p>
            <a:fld id="{DA69D611-C6F5-4461-89C5-30A8D6AEBB78}"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6</a:t>
            </a:fld>
            <a:endParaRPr lang="en-US" dirty="0"/>
          </a:p>
        </p:txBody>
      </p:sp>
    </p:spTree>
    <p:extLst>
      <p:ext uri="{BB962C8B-B14F-4D97-AF65-F5344CB8AC3E}">
        <p14:creationId xmlns:p14="http://schemas.microsoft.com/office/powerpoint/2010/main" val="1644037188"/>
      </p:ext>
    </p:extLst>
  </p:cSld>
  <p:clrMapOvr>
    <a:masterClrMapping/>
  </p:clrMapOvr>
  <mc:AlternateContent xmlns:mc="http://schemas.openxmlformats.org/markup-compatibility/2006" xmlns:p14="http://schemas.microsoft.com/office/powerpoint/2010/main">
    <mc:Choice Requires="p14">
      <p:transition spd="slow" p14:dur="2000" advTm="136540"/>
    </mc:Choice>
    <mc:Fallback xmlns="">
      <p:transition spd="slow" advTm="13654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the Psalms</a:t>
            </a:r>
            <a:endParaRPr lang="en-US" dirty="0"/>
          </a:p>
        </p:txBody>
      </p:sp>
      <p:sp>
        <p:nvSpPr>
          <p:cNvPr id="3" name="Content Placeholder 2"/>
          <p:cNvSpPr>
            <a:spLocks noGrp="1"/>
          </p:cNvSpPr>
          <p:nvPr>
            <p:ph idx="1"/>
          </p:nvPr>
        </p:nvSpPr>
        <p:spPr/>
        <p:txBody>
          <a:bodyPr/>
          <a:lstStyle/>
          <a:p>
            <a:r>
              <a:rPr lang="en-US" dirty="0" smtClean="0"/>
              <a:t>The Psalter is not more Holy than the other writings in the Bible</a:t>
            </a:r>
          </a:p>
          <a:p>
            <a:r>
              <a:rPr lang="en-US" dirty="0" smtClean="0"/>
              <a:t>God does honor the supplications made in the words of the Psalm. </a:t>
            </a:r>
            <a:endParaRPr lang="en-US" dirty="0"/>
          </a:p>
        </p:txBody>
      </p:sp>
      <p:sp>
        <p:nvSpPr>
          <p:cNvPr id="5" name="Date Placeholder 4"/>
          <p:cNvSpPr>
            <a:spLocks noGrp="1"/>
          </p:cNvSpPr>
          <p:nvPr>
            <p:ph type="dt" sz="half" idx="10"/>
          </p:nvPr>
        </p:nvSpPr>
        <p:spPr/>
        <p:txBody>
          <a:bodyPr/>
          <a:lstStyle/>
          <a:p>
            <a:fld id="{A2857ED3-A401-48D9-8ECE-9E289038F096}"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7</a:t>
            </a:fld>
            <a:endParaRPr lang="en-US" dirty="0"/>
          </a:p>
        </p:txBody>
      </p:sp>
    </p:spTree>
    <p:extLst>
      <p:ext uri="{BB962C8B-B14F-4D97-AF65-F5344CB8AC3E}">
        <p14:creationId xmlns:p14="http://schemas.microsoft.com/office/powerpoint/2010/main" val="2475682973"/>
      </p:ext>
    </p:extLst>
  </p:cSld>
  <p:clrMapOvr>
    <a:masterClrMapping/>
  </p:clrMapOvr>
  <mc:AlternateContent xmlns:mc="http://schemas.openxmlformats.org/markup-compatibility/2006" xmlns:p14="http://schemas.microsoft.com/office/powerpoint/2010/main">
    <mc:Choice Requires="p14">
      <p:transition spd="slow" p14:dur="2000" advTm="53426"/>
    </mc:Choice>
    <mc:Fallback xmlns="">
      <p:transition spd="slow" advTm="53426"/>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Review</a:t>
            </a:r>
            <a:endParaRPr lang="en-US" dirty="0"/>
          </a:p>
        </p:txBody>
      </p:sp>
      <p:sp>
        <p:nvSpPr>
          <p:cNvPr id="3" name="Content Placeholder 2"/>
          <p:cNvSpPr>
            <a:spLocks noGrp="1"/>
          </p:cNvSpPr>
          <p:nvPr>
            <p:ph idx="1"/>
          </p:nvPr>
        </p:nvSpPr>
        <p:spPr/>
        <p:txBody>
          <a:bodyPr/>
          <a:lstStyle/>
          <a:p>
            <a:r>
              <a:rPr lang="en-US" dirty="0" smtClean="0"/>
              <a:t>Chapter 1:  The Old Master—Athanasius himself?</a:t>
            </a:r>
          </a:p>
          <a:p>
            <a:r>
              <a:rPr lang="en-US" dirty="0" smtClean="0"/>
              <a:t>Chapter 2: All Scripture is inspired by God, but the book of Psalms has a “winning exactitude for those who are prayerful”. </a:t>
            </a:r>
          </a:p>
          <a:p>
            <a:r>
              <a:rPr lang="en-US" dirty="0" smtClean="0"/>
              <a:t>Chapter 3:  The Pentateuch</a:t>
            </a:r>
          </a:p>
          <a:p>
            <a:r>
              <a:rPr lang="en-US" dirty="0" smtClean="0"/>
              <a:t>Chapter 4: Joshua, Judges, Ezra</a:t>
            </a:r>
          </a:p>
          <a:p>
            <a:r>
              <a:rPr lang="en-US" dirty="0" smtClean="0"/>
              <a:t>Chapter 5: The Prophets</a:t>
            </a:r>
          </a:p>
          <a:p>
            <a:r>
              <a:rPr lang="en-US" dirty="0" smtClean="0"/>
              <a:t>Chapter 6: The Psalter proclaims Christ as the Coming One.</a:t>
            </a:r>
          </a:p>
          <a:p>
            <a:r>
              <a:rPr lang="en-US" dirty="0" smtClean="0"/>
              <a:t>Chapter 7:  The Word would become man, and would die on the cross</a:t>
            </a:r>
          </a:p>
          <a:p>
            <a:r>
              <a:rPr lang="en-US" dirty="0" smtClean="0"/>
              <a:t>Chapter 8: Foretells His bodily ascension into heaven. </a:t>
            </a:r>
            <a:endParaRPr lang="en-US" dirty="0"/>
          </a:p>
        </p:txBody>
      </p:sp>
      <p:sp>
        <p:nvSpPr>
          <p:cNvPr id="5" name="Date Placeholder 4"/>
          <p:cNvSpPr>
            <a:spLocks noGrp="1"/>
          </p:cNvSpPr>
          <p:nvPr>
            <p:ph type="dt" sz="half" idx="10"/>
          </p:nvPr>
        </p:nvSpPr>
        <p:spPr/>
        <p:txBody>
          <a:bodyPr/>
          <a:lstStyle/>
          <a:p>
            <a:fld id="{DB69D7A5-F3CD-46EC-9DB4-B14DD2BA61F6}"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8</a:t>
            </a:fld>
            <a:endParaRPr lang="en-US" dirty="0"/>
          </a:p>
        </p:txBody>
      </p:sp>
    </p:spTree>
    <p:extLst>
      <p:ext uri="{BB962C8B-B14F-4D97-AF65-F5344CB8AC3E}">
        <p14:creationId xmlns:p14="http://schemas.microsoft.com/office/powerpoint/2010/main" val="1905263369"/>
      </p:ext>
    </p:extLst>
  </p:cSld>
  <p:clrMapOvr>
    <a:masterClrMapping/>
  </p:clrMapOvr>
  <mc:AlternateContent xmlns:mc="http://schemas.openxmlformats.org/markup-compatibility/2006" xmlns:p14="http://schemas.microsoft.com/office/powerpoint/2010/main">
    <mc:Choice Requires="p14">
      <p:transition spd="slow" p14:dur="2000" advTm="113964"/>
    </mc:Choice>
    <mc:Fallback xmlns="">
      <p:transition spd="slow" advTm="11396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Review--Continued</a:t>
            </a:r>
            <a:endParaRPr lang="en-US" dirty="0"/>
          </a:p>
        </p:txBody>
      </p:sp>
      <p:sp>
        <p:nvSpPr>
          <p:cNvPr id="3" name="Content Placeholder 2"/>
          <p:cNvSpPr>
            <a:spLocks noGrp="1"/>
          </p:cNvSpPr>
          <p:nvPr>
            <p:ph idx="1"/>
          </p:nvPr>
        </p:nvSpPr>
        <p:spPr/>
        <p:txBody>
          <a:bodyPr/>
          <a:lstStyle/>
          <a:p>
            <a:r>
              <a:rPr lang="en-US" dirty="0" smtClean="0"/>
              <a:t>Chapter 10: The Psalms have a triple effect:  </a:t>
            </a:r>
          </a:p>
          <a:p>
            <a:pPr lvl="1"/>
            <a:r>
              <a:rPr lang="en-US" dirty="0" smtClean="0"/>
              <a:t>They educate</a:t>
            </a:r>
          </a:p>
          <a:p>
            <a:pPr lvl="1"/>
            <a:r>
              <a:rPr lang="en-US" dirty="0" smtClean="0"/>
              <a:t>They cause an emotional response</a:t>
            </a:r>
          </a:p>
          <a:p>
            <a:pPr lvl="1"/>
            <a:r>
              <a:rPr lang="en-US" dirty="0" smtClean="0"/>
              <a:t>The reader can conceptualize better because he can put himself in the place of the Psalmist. </a:t>
            </a:r>
          </a:p>
          <a:p>
            <a:r>
              <a:rPr lang="en-US" dirty="0" smtClean="0"/>
              <a:t>Chapter 14:  Types of Psalms and classification </a:t>
            </a:r>
          </a:p>
          <a:p>
            <a:r>
              <a:rPr lang="en-US" dirty="0" smtClean="0"/>
              <a:t>Chapter 20: Recite Psalm 50 for confession and repentance. </a:t>
            </a:r>
          </a:p>
          <a:p>
            <a:r>
              <a:rPr lang="en-US" dirty="0" smtClean="0"/>
              <a:t>Chapter 29: Chanting of the Psalms</a:t>
            </a:r>
          </a:p>
          <a:p>
            <a:r>
              <a:rPr lang="en-US" dirty="0" smtClean="0"/>
              <a:t>Chapter 30: Read the Psalms in their entirety</a:t>
            </a:r>
            <a:endParaRPr lang="en-US" dirty="0"/>
          </a:p>
        </p:txBody>
      </p:sp>
      <p:sp>
        <p:nvSpPr>
          <p:cNvPr id="5" name="Date Placeholder 4"/>
          <p:cNvSpPr>
            <a:spLocks noGrp="1"/>
          </p:cNvSpPr>
          <p:nvPr>
            <p:ph type="dt" sz="half" idx="10"/>
          </p:nvPr>
        </p:nvSpPr>
        <p:spPr/>
        <p:txBody>
          <a:bodyPr/>
          <a:lstStyle/>
          <a:p>
            <a:fld id="{D7B5E693-7985-4FE3-8F1E-AEBA5891134C}"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9</a:t>
            </a:fld>
            <a:endParaRPr lang="en-US" dirty="0"/>
          </a:p>
        </p:txBody>
      </p:sp>
    </p:spTree>
    <p:extLst>
      <p:ext uri="{BB962C8B-B14F-4D97-AF65-F5344CB8AC3E}">
        <p14:creationId xmlns:p14="http://schemas.microsoft.com/office/powerpoint/2010/main" val="514399057"/>
      </p:ext>
    </p:extLst>
  </p:cSld>
  <p:clrMapOvr>
    <a:masterClrMapping/>
  </p:clrMapOvr>
  <mc:AlternateContent xmlns:mc="http://schemas.openxmlformats.org/markup-compatibility/2006" xmlns:p14="http://schemas.microsoft.com/office/powerpoint/2010/main">
    <mc:Choice Requires="p14">
      <p:transition spd="slow" p14:dur="2000" advTm="169549"/>
    </mc:Choice>
    <mc:Fallback xmlns="">
      <p:transition spd="slow" advTm="169549"/>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Doctrinal Considerations</a:t>
            </a:r>
            <a:endParaRPr lang="en-US" dirty="0"/>
          </a:p>
        </p:txBody>
      </p:sp>
      <p:sp>
        <p:nvSpPr>
          <p:cNvPr id="3" name="Content Placeholder 2"/>
          <p:cNvSpPr>
            <a:spLocks noGrp="1"/>
          </p:cNvSpPr>
          <p:nvPr>
            <p:ph idx="1"/>
          </p:nvPr>
        </p:nvSpPr>
        <p:spPr/>
        <p:txBody>
          <a:bodyPr/>
          <a:lstStyle/>
          <a:p>
            <a:r>
              <a:rPr lang="en-US" dirty="0" smtClean="0"/>
              <a:t>Chapter 6:  Rules out docetic beliefs and the Demiurge</a:t>
            </a:r>
          </a:p>
          <a:p>
            <a:pPr lvl="1"/>
            <a:r>
              <a:rPr lang="en-US" dirty="0" smtClean="0"/>
              <a:t>The Demiurge is a lesser being that created the World. </a:t>
            </a:r>
          </a:p>
          <a:p>
            <a:r>
              <a:rPr lang="en-US" dirty="0" smtClean="0"/>
              <a:t>Chapter 18: Argues against determinism, a Gnostic heresy</a:t>
            </a:r>
          </a:p>
          <a:p>
            <a:pPr lvl="1"/>
            <a:r>
              <a:rPr lang="en-US" dirty="0" smtClean="0"/>
              <a:t>Man has free will </a:t>
            </a:r>
          </a:p>
          <a:p>
            <a:pPr lvl="1"/>
            <a:r>
              <a:rPr lang="en-US" dirty="0" smtClean="0"/>
              <a:t>His fate is not determined by his nature. </a:t>
            </a:r>
            <a:endParaRPr lang="en-US" dirty="0"/>
          </a:p>
        </p:txBody>
      </p:sp>
      <p:sp>
        <p:nvSpPr>
          <p:cNvPr id="5" name="Date Placeholder 4"/>
          <p:cNvSpPr>
            <a:spLocks noGrp="1"/>
          </p:cNvSpPr>
          <p:nvPr>
            <p:ph type="dt" sz="half" idx="10"/>
          </p:nvPr>
        </p:nvSpPr>
        <p:spPr/>
        <p:txBody>
          <a:bodyPr/>
          <a:lstStyle/>
          <a:p>
            <a:fld id="{310CD55A-7A45-41E1-804E-EA924C117D81}" type="datetime1">
              <a:rPr lang="en-US" smtClean="0"/>
              <a:t>7/22/2016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79261FE2-9B96-4C85-9348-C3700744697B}" type="slidenum">
              <a:rPr lang="en-US" smtClean="0"/>
              <a:t>10</a:t>
            </a:fld>
            <a:endParaRPr lang="en-US" dirty="0"/>
          </a:p>
        </p:txBody>
      </p:sp>
    </p:spTree>
    <p:extLst>
      <p:ext uri="{BB962C8B-B14F-4D97-AF65-F5344CB8AC3E}">
        <p14:creationId xmlns:p14="http://schemas.microsoft.com/office/powerpoint/2010/main" val="2810329909"/>
      </p:ext>
    </p:extLst>
  </p:cSld>
  <p:clrMapOvr>
    <a:masterClrMapping/>
  </p:clrMapOvr>
  <mc:AlternateContent xmlns:mc="http://schemas.openxmlformats.org/markup-compatibility/2006" xmlns:p14="http://schemas.microsoft.com/office/powerpoint/2010/main">
    <mc:Choice Requires="p14">
      <p:transition spd="slow" p14:dur="2000" advTm="285750"/>
    </mc:Choice>
    <mc:Fallback xmlns="">
      <p:transition spd="slow" advTm="28575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a:t>
            </a:r>
            <a:endParaRPr lang="en-US" dirty="0"/>
          </a:p>
        </p:txBody>
      </p:sp>
      <p:sp>
        <p:nvSpPr>
          <p:cNvPr id="3" name="Content Placeholder 2"/>
          <p:cNvSpPr>
            <a:spLocks noGrp="1"/>
          </p:cNvSpPr>
          <p:nvPr>
            <p:ph idx="1"/>
          </p:nvPr>
        </p:nvSpPr>
        <p:spPr/>
        <p:txBody>
          <a:bodyPr/>
          <a:lstStyle/>
          <a:p>
            <a:r>
              <a:rPr lang="en-US" dirty="0" smtClean="0"/>
              <a:t>This class was based on the translation and introduction by Robert C. Gregg and the Preface by William A. </a:t>
            </a:r>
            <a:r>
              <a:rPr lang="en-US" dirty="0" smtClean="0"/>
              <a:t>Clebsch</a:t>
            </a:r>
            <a:r>
              <a:rPr lang="en-US" dirty="0" smtClean="0"/>
              <a:t> to the following:</a:t>
            </a:r>
          </a:p>
          <a:p>
            <a:r>
              <a:rPr lang="en-US" u="sng" dirty="0" smtClean="0"/>
              <a:t>Athanasius: </a:t>
            </a:r>
            <a:r>
              <a:rPr lang="en-US" u="sng" dirty="0" smtClean="0"/>
              <a:t>The Life of Antony and Marcellinus. </a:t>
            </a:r>
            <a:r>
              <a:rPr lang="en-US" dirty="0" smtClean="0"/>
              <a:t>New York: Paulist Press, 1980</a:t>
            </a:r>
          </a:p>
          <a:p>
            <a:r>
              <a:rPr lang="en-US" dirty="0" smtClean="0"/>
              <a:t>I am vastly indebted to their insight to St. Athanasius.</a:t>
            </a:r>
            <a:endParaRPr lang="en-US" dirty="0"/>
          </a:p>
        </p:txBody>
      </p:sp>
      <p:sp>
        <p:nvSpPr>
          <p:cNvPr id="4" name="Date Placeholder 3"/>
          <p:cNvSpPr>
            <a:spLocks noGrp="1"/>
          </p:cNvSpPr>
          <p:nvPr>
            <p:ph type="dt" sz="half" idx="10"/>
          </p:nvPr>
        </p:nvSpPr>
        <p:spPr/>
        <p:txBody>
          <a:bodyPr/>
          <a:lstStyle/>
          <a:p>
            <a:fld id="{069EFF80-5EA6-4DC1-8E3D-DD26ED2305D8}" type="datetime1">
              <a:rPr lang="en-US" smtClean="0"/>
              <a:t>7/22/2016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56337436-55E3-4CBA-9AB5-44578B33256D}" type="slidenum">
              <a:rPr lang="en-US" smtClean="0"/>
              <a:t>11</a:t>
            </a:fld>
            <a:endParaRPr lang="en-US" dirty="0"/>
          </a:p>
        </p:txBody>
      </p:sp>
    </p:spTree>
    <p:extLst>
      <p:ext uri="{BB962C8B-B14F-4D97-AF65-F5344CB8AC3E}">
        <p14:creationId xmlns:p14="http://schemas.microsoft.com/office/powerpoint/2010/main" val="3928564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178</TotalTime>
  <Words>2348</Words>
  <Application>Microsoft Office PowerPoint</Application>
  <PresentationFormat>Widescreen</PresentationFormat>
  <Paragraphs>151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Athanasius the Great The Letter to Marcellinus Module 4B</vt:lpstr>
      <vt:lpstr>The Letter to Marcellinus---The Psalms</vt:lpstr>
      <vt:lpstr>The Psalms</vt:lpstr>
      <vt:lpstr>Marcellinus</vt:lpstr>
      <vt:lpstr>Interpretation of the Psalms</vt:lpstr>
      <vt:lpstr>Design of the Letter</vt:lpstr>
      <vt:lpstr>Effect of the Psalms</vt:lpstr>
      <vt:lpstr>Chapter Review</vt:lpstr>
      <vt:lpstr>Chapter Review--Continued</vt:lpstr>
      <vt:lpstr>Doctrinal Considerations</vt:lpstr>
      <vt:lpstr>Acknowledgment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Letter to Marcellinus Module 4B</dc:title>
  <dc:creator>Mark Koscinski</dc:creator>
  <cp:lastModifiedBy>Mark Koscinski</cp:lastModifiedBy>
  <cp:revision>20</cp:revision>
  <cp:lastPrinted>2016-04-12T14:14:00Z</cp:lastPrinted>
  <dcterms:created xsi:type="dcterms:W3CDTF">2016-04-11T19:54:28Z</dcterms:created>
  <dcterms:modified xsi:type="dcterms:W3CDTF">2016-07-22T19:11:15Z</dcterms:modified>
</cp:coreProperties>
</file>