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8"/>
  </p:notesMasterIdLst>
  <p:sldIdLst>
    <p:sldId id="256" r:id="rId2"/>
    <p:sldId id="257" r:id="rId3"/>
    <p:sldId id="264" r:id="rId4"/>
    <p:sldId id="270" r:id="rId5"/>
    <p:sldId id="258" r:id="rId6"/>
    <p:sldId id="259" r:id="rId7"/>
    <p:sldId id="260" r:id="rId8"/>
    <p:sldId id="261" r:id="rId9"/>
    <p:sldId id="262" r:id="rId10"/>
    <p:sldId id="263" r:id="rId11"/>
    <p:sldId id="265" r:id="rId12"/>
    <p:sldId id="266" r:id="rId13"/>
    <p:sldId id="267"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notesViewPr>
    <p:cSldViewPr snapToGrid="0">
      <p:cViewPr>
        <p:scale>
          <a:sx n="123" d="100"/>
          <a:sy n="123" d="100"/>
        </p:scale>
        <p:origin x="582" y="-5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9139C-3228-407B-923C-D814D84865EF}" type="datetimeFigureOut">
              <a:rPr lang="en-US" smtClean="0"/>
              <a:t>4/13/2016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AE0E5-EF1D-4DBE-A432-21BC5946E8D3}" type="slidenum">
              <a:rPr lang="en-US" smtClean="0"/>
              <a:t>‹#›</a:t>
            </a:fld>
            <a:endParaRPr lang="en-US" dirty="0"/>
          </a:p>
        </p:txBody>
      </p:sp>
    </p:spTree>
    <p:extLst>
      <p:ext uri="{BB962C8B-B14F-4D97-AF65-F5344CB8AC3E}">
        <p14:creationId xmlns:p14="http://schemas.microsoft.com/office/powerpoint/2010/main" val="330376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back everyone.  Today we turn our attention to the Life of Antony, probably the most influential book written by St. Athanasius.   Our class today will introduce some of the main themes in the Life of Antony.  The next module will be a detailed review of the individual chapters of the book.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a:t>
            </a:fld>
            <a:endParaRPr lang="en-US" dirty="0"/>
          </a:p>
        </p:txBody>
      </p:sp>
    </p:spTree>
    <p:extLst>
      <p:ext uri="{BB962C8B-B14F-4D97-AF65-F5344CB8AC3E}">
        <p14:creationId xmlns:p14="http://schemas.microsoft.com/office/powerpoint/2010/main" val="267947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Life of Antony was written during the Third Exile of Athanasius.  This was a long exile, lasting over the reigns of Constantius II and Julian the Apostate.   I suppose like anyone else in exile, Athanasius can only receive letters and write letters.  He is separated from his Archdiocese.   </a:t>
            </a:r>
          </a:p>
          <a:p>
            <a:endParaRPr lang="en-US" dirty="0"/>
          </a:p>
          <a:p>
            <a:r>
              <a:rPr lang="en-US" dirty="0" smtClean="0"/>
              <a:t>The life of Antony was written shortly after the death of Antony in 356 at the age of 105.  Yes, that’s right.  105.   Perhaps it was the good clean living, or the desert air, or his holiness that made the difference.    Athanasius began receiving requests for information about Antony, so he decided to write the definitive biography. </a:t>
            </a:r>
          </a:p>
          <a:p>
            <a:endParaRPr lang="en-US" dirty="0"/>
          </a:p>
          <a:p>
            <a:r>
              <a:rPr lang="en-US" dirty="0" smtClean="0"/>
              <a:t>This book is influential for many reasons, not the least of which is that it set the standard for Christian hagiography to follow.  In its own way, it was just an influential as the Martyrdom of Polycarp which set the bar for martyrology, or the story of the death of martyrs.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2</a:t>
            </a:fld>
            <a:endParaRPr lang="en-US" dirty="0"/>
          </a:p>
        </p:txBody>
      </p:sp>
    </p:spTree>
    <p:extLst>
      <p:ext uri="{BB962C8B-B14F-4D97-AF65-F5344CB8AC3E}">
        <p14:creationId xmlns:p14="http://schemas.microsoft.com/office/powerpoint/2010/main" val="1300531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life of Antony was an immediate sensation.  It enjoyed wide circulation, not only amongst the Greek speaking world, but the Latin speaking world as well.  St. Augustine, a later Great Doctor of the Church was moved by the Life of Antony. </a:t>
            </a:r>
          </a:p>
          <a:p>
            <a:endParaRPr lang="en-US" dirty="0"/>
          </a:p>
          <a:p>
            <a:r>
              <a:rPr lang="en-US" dirty="0" smtClean="0"/>
              <a:t>More importantly though, it appealed to pagans as well as Christians.   Reading the biographies of holy men and women was fashionable at that time in the Roman Empire.  There is of course a whole tradition of biography in the Roman and Greek world.  Athanasius uses this form to make it more attractive to potential converts.  As we have mentioned, Athanasius was an educated man. He was familiar with classical education.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3</a:t>
            </a:fld>
            <a:endParaRPr lang="en-US" dirty="0"/>
          </a:p>
        </p:txBody>
      </p:sp>
    </p:spTree>
    <p:extLst>
      <p:ext uri="{BB962C8B-B14F-4D97-AF65-F5344CB8AC3E}">
        <p14:creationId xmlns:p14="http://schemas.microsoft.com/office/powerpoint/2010/main" val="1374983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come to a very important question.  Was Athanasius an eye witness to the events in the Life of Antony.  The answer seems to be a resounding NO.  Athanasius suggests he was an eye-witness once, when Antony visited Alexandria in 337/338.  There is a “we passage”.   If Athanasius could have connected himself more with Antony, he would have done so. </a:t>
            </a:r>
          </a:p>
          <a:p>
            <a:endParaRPr lang="en-US" dirty="0"/>
          </a:p>
          <a:p>
            <a:r>
              <a:rPr lang="en-US" dirty="0" smtClean="0"/>
              <a:t>Nevertheless, common sense has to prevail here.  Athanasius was exiled for a significant part of his life.  That surely cut down on the amount of time he could have spent with Antony as well.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4</a:t>
            </a:fld>
            <a:endParaRPr lang="en-US" dirty="0"/>
          </a:p>
        </p:txBody>
      </p:sp>
    </p:spTree>
    <p:extLst>
      <p:ext uri="{BB962C8B-B14F-4D97-AF65-F5344CB8AC3E}">
        <p14:creationId xmlns:p14="http://schemas.microsoft.com/office/powerpoint/2010/main" val="197091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it that makes Antony ?  One scholar suggested there were four essential qualities.   </a:t>
            </a:r>
          </a:p>
          <a:p>
            <a:endParaRPr lang="en-US" dirty="0"/>
          </a:p>
          <a:p>
            <a:r>
              <a:rPr lang="en-US" dirty="0" smtClean="0"/>
              <a:t>The first is he is “convertible”.  He is open to the impact of God on his life. Antony was born a Christian, and he seems to be an attentive Christian.    He has a conversion experience in church.   He is convertible to higher levels of spiritual attainment, just in the same way the John Climicus—or John of the ladder advocated for his monks.  Antony’s life is a work in progress—he is a pilgrim on earth. </a:t>
            </a:r>
          </a:p>
          <a:p>
            <a:endParaRPr lang="en-US" dirty="0"/>
          </a:p>
          <a:p>
            <a:r>
              <a:rPr lang="en-US" dirty="0" smtClean="0"/>
              <a:t>Antony aspires to monastic holiness.  He finds a mentor and studies how to become a monk. </a:t>
            </a:r>
          </a:p>
          <a:p>
            <a:endParaRPr lang="en-US" dirty="0"/>
          </a:p>
          <a:p>
            <a:r>
              <a:rPr lang="en-US" dirty="0" smtClean="0"/>
              <a:t>Antony exhausts his own resources very quickly, especially in the battle against the demons in the desert. He becomes entirely dependent on God for help.  How that is accomplished, we will see in our next module.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5</a:t>
            </a:fld>
            <a:endParaRPr lang="en-US" dirty="0"/>
          </a:p>
        </p:txBody>
      </p:sp>
    </p:spTree>
    <p:extLst>
      <p:ext uri="{BB962C8B-B14F-4D97-AF65-F5344CB8AC3E}">
        <p14:creationId xmlns:p14="http://schemas.microsoft.com/office/powerpoint/2010/main" val="186542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Antony comes into unity—identity with his Savior.  We have an example of theosis at work.  Antony becomes a Christ like figure—not Christ—Christ like, and does great deeds just as Christ had done.  Antony almost becomes immortal as we will see, dying at the age of 105.  think about  that.  That is an astonishing feat even today, with all the advances in medicine.  His age at his death was evidence of his holiness.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6</a:t>
            </a:fld>
            <a:endParaRPr lang="en-US" dirty="0"/>
          </a:p>
        </p:txBody>
      </p:sp>
    </p:spTree>
    <p:extLst>
      <p:ext uri="{BB962C8B-B14F-4D97-AF65-F5344CB8AC3E}">
        <p14:creationId xmlns:p14="http://schemas.microsoft.com/office/powerpoint/2010/main" val="2984140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Antony is literally transmuted into a deified person.    Now, lets make a sharp distinction.  Athanasius is very careful to say there is a sharp distinction between the Logos becoming man and man becoming deified.  In one case, it is God becoming like us.  In the other, it is a man taking on God-Like qualities.   It is important these concepts never be confused.  We will discuss this topic more in our seventh session. </a:t>
            </a:r>
          </a:p>
          <a:p>
            <a:endParaRPr lang="en-US" dirty="0"/>
          </a:p>
          <a:p>
            <a:r>
              <a:rPr lang="en-US" dirty="0" smtClean="0"/>
              <a:t>The concept is though is one expressed earlier by St. Iranaeus of Lyon:  QUOTE</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7</a:t>
            </a:fld>
            <a:endParaRPr lang="en-US" dirty="0"/>
          </a:p>
        </p:txBody>
      </p:sp>
    </p:spTree>
    <p:extLst>
      <p:ext uri="{BB962C8B-B14F-4D97-AF65-F5344CB8AC3E}">
        <p14:creationId xmlns:p14="http://schemas.microsoft.com/office/powerpoint/2010/main" val="2234963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Yet, Antony had to open himself to the influence of grace.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8</a:t>
            </a:fld>
            <a:endParaRPr lang="en-US" dirty="0"/>
          </a:p>
        </p:txBody>
      </p:sp>
    </p:spTree>
    <p:extLst>
      <p:ext uri="{BB962C8B-B14F-4D97-AF65-F5344CB8AC3E}">
        <p14:creationId xmlns:p14="http://schemas.microsoft.com/office/powerpoint/2010/main" val="2179997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Athanasius,  only God saves.  We have mentioned that as the soteriological imperative.  What really irritated Athanasius was the Arians conceived of the Son as someone that had just enough God like qualities to save us.  He was not the infinite.  He was someone that got over the line himself with enough juice to save us as it were.  He then kind of pulls us along.  </a:t>
            </a:r>
          </a:p>
          <a:p>
            <a:endParaRPr lang="en-US" dirty="0"/>
          </a:p>
          <a:p>
            <a:r>
              <a:rPr lang="en-US" dirty="0" smtClean="0"/>
              <a:t>Yet, isn’t this the appeal of Arianism though?  First of all, there are no Trinitarian concerns.  We don’t have to have this complex ousia and hypostases.  If you applied Occam’s Razor, the simplest theory is usually the correct theory, then Arianism seems to win hands down.  And of course, they developed their own Scriptural proof texts for it. </a:t>
            </a:r>
          </a:p>
          <a:p>
            <a:endParaRPr lang="en-US" dirty="0"/>
          </a:p>
          <a:p>
            <a:r>
              <a:rPr lang="en-US" dirty="0" smtClean="0"/>
              <a:t>But to Athanasius, it was much more.  It was the conquering of death, the Trampling of death that the Resurrection promises to us that was so important.  Today, we sing that ad infinite during the Easter.  By death you trampled death, by death you trampled death, and to those in the grave, and to those in the graves, he granted, he granted, he granted life.   More on all of this in Class Seven though.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9</a:t>
            </a:fld>
            <a:endParaRPr lang="en-US" dirty="0"/>
          </a:p>
        </p:txBody>
      </p:sp>
    </p:spTree>
    <p:extLst>
      <p:ext uri="{BB962C8B-B14F-4D97-AF65-F5344CB8AC3E}">
        <p14:creationId xmlns:p14="http://schemas.microsoft.com/office/powerpoint/2010/main" val="799560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this book has all the makings of a classic.  It told how Antony disengaged himself from life, but not in a way that was dishonorable.  He cared for his sister.   It had a great plot:  Antony’s search for perfection with is exertion and his self introspection, interspersed with Divine Help.  There are great biblical themes—Like Christ, Antony is tempted in the desert and he imitates Christ.  He hears the call to sell everything and follow Jesus.  And he does.  You can see the appeal this book has to Christian and non-Christian alike.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10</a:t>
            </a:fld>
            <a:endParaRPr lang="en-US" dirty="0"/>
          </a:p>
        </p:txBody>
      </p:sp>
    </p:spTree>
    <p:extLst>
      <p:ext uri="{BB962C8B-B14F-4D97-AF65-F5344CB8AC3E}">
        <p14:creationId xmlns:p14="http://schemas.microsoft.com/office/powerpoint/2010/main" val="3912130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Monasticism becomes the archetypical Christian life.  Look, even today, we in the Eastern Church follow many monastic prescriptions.  Look at the fasting rules during Lent and our Divine Office.  Both are designed for the prayerful life.  A working person cant do those.  However,  you could support the monks.  You could try to imitate them as best as you could—which is exactly the prescription for those in the Easter Church</a:t>
            </a:r>
          </a:p>
          <a:p>
            <a:endParaRPr lang="en-US" dirty="0"/>
          </a:p>
          <a:p>
            <a:r>
              <a:rPr lang="en-US" dirty="0" smtClean="0"/>
              <a:t>STORY ABOUT THE OFFICE.  John Chrysostom says even the laity should try to do its best to imitate the monks and get up early to do their office.   </a:t>
            </a:r>
          </a:p>
          <a:p>
            <a:endParaRPr lang="en-US" dirty="0"/>
          </a:p>
          <a:p>
            <a:r>
              <a:rPr lang="en-US" dirty="0" smtClean="0"/>
              <a:t>You cant keep the fasting requirements of a monk and work a job.  But you aspire to it on a ladder of holiness.  </a:t>
            </a:r>
          </a:p>
          <a:p>
            <a:endParaRPr lang="en-US" dirty="0"/>
          </a:p>
          <a:p>
            <a:r>
              <a:rPr lang="en-US" dirty="0" smtClean="0"/>
              <a:t>This is in part why the Eastern Church gives maximums and says do what you can.  It holds up the monastic life as a life to aspire to. </a:t>
            </a:r>
          </a:p>
        </p:txBody>
      </p:sp>
      <p:sp>
        <p:nvSpPr>
          <p:cNvPr id="4" name="Slide Number Placeholder 3"/>
          <p:cNvSpPr>
            <a:spLocks noGrp="1"/>
          </p:cNvSpPr>
          <p:nvPr>
            <p:ph type="sldNum" sz="quarter" idx="10"/>
          </p:nvPr>
        </p:nvSpPr>
        <p:spPr/>
        <p:txBody>
          <a:bodyPr/>
          <a:lstStyle/>
          <a:p>
            <a:fld id="{B4BAE0E5-EF1D-4DBE-A432-21BC5946E8D3}" type="slidenum">
              <a:rPr lang="en-US" smtClean="0"/>
              <a:t>11</a:t>
            </a:fld>
            <a:endParaRPr lang="en-US" dirty="0"/>
          </a:p>
        </p:txBody>
      </p:sp>
    </p:spTree>
    <p:extLst>
      <p:ext uri="{BB962C8B-B14F-4D97-AF65-F5344CB8AC3E}">
        <p14:creationId xmlns:p14="http://schemas.microsoft.com/office/powerpoint/2010/main" val="4087996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are discussing the life of Antony, you must always talk about demons.  Egyptians had a strong belief in magic and demons.  We have already seen how that belief figured into one of the trials of Athanasius.  A large part of the book is devoted to demons.   The desert is the place where demons live.  It is not only a place of solitude, it is where the enemy lives.  The monk goes into the desert on our behalf to not only perfect himself, but to do combat with the demons.  The monks are warriors and combat the forces of evil.</a:t>
            </a:r>
          </a:p>
          <a:p>
            <a:endParaRPr lang="en-US" dirty="0"/>
          </a:p>
          <a:p>
            <a:r>
              <a:rPr lang="en-US" dirty="0" smtClean="0"/>
              <a:t>STORY ABOUT MILLENIUM. </a:t>
            </a:r>
          </a:p>
          <a:p>
            <a:endParaRPr lang="en-US" dirty="0"/>
          </a:p>
          <a:p>
            <a:r>
              <a:rPr lang="en-US" dirty="0" smtClean="0"/>
              <a:t>Demons can manifest themselves in many forms, including beautiful women and vicious animals. </a:t>
            </a:r>
          </a:p>
          <a:p>
            <a:endParaRPr lang="en-US" dirty="0"/>
          </a:p>
          <a:p>
            <a:r>
              <a:rPr lang="en-US" dirty="0" smtClean="0"/>
              <a:t>Our modern sensibilities are repulsed by the stories of demons.  Yet,  if you look at them as our inner passions, perhaps the story of Antony is not so repulsive.  I am not suggesting demons don’t exist.  I am suggesting that even the most skeptical of readers can gain spiritual value from reading this book, as it can be read as an allegory about the conquering oneself.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12</a:t>
            </a:fld>
            <a:endParaRPr lang="en-US" dirty="0"/>
          </a:p>
        </p:txBody>
      </p:sp>
    </p:spTree>
    <p:extLst>
      <p:ext uri="{BB962C8B-B14F-4D97-AF65-F5344CB8AC3E}">
        <p14:creationId xmlns:p14="http://schemas.microsoft.com/office/powerpoint/2010/main" val="801667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Antony was an anchorite,  a monk that withdrew from ordinary life.  Antony’s distinctive contribution to monasticism was the removal of the monastic from the periphery of the city to the desert, to solitude.  We can infer this from the fact that Antony finds a mentor to guide him in monasticism pretty readily. </a:t>
            </a:r>
          </a:p>
          <a:p>
            <a:endParaRPr lang="en-US" dirty="0"/>
          </a:p>
          <a:p>
            <a:r>
              <a:rPr lang="en-US" dirty="0" smtClean="0"/>
              <a:t>Does Antony find solitude?  No.  He has a constant stream of visitors.  They bring interpreters. Antony himself is becoming the site of pilgrimages.  This tradition has continued today in Eastern tradition.  There are pilgrimages to monasteries, where people can gain that extra shot of holiness, go to confession, and sharpen their discipline.  </a:t>
            </a:r>
          </a:p>
          <a:p>
            <a:endParaRPr lang="en-US" dirty="0"/>
          </a:p>
          <a:p>
            <a:r>
              <a:rPr lang="en-US" dirty="0" smtClean="0"/>
              <a:t>Even more interestingly, Antony becomes a mediator and arbitrator.  His holiness makes him the perfect candidate for mediation.    Eventually, monastics become the advisors to emperors. </a:t>
            </a:r>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13</a:t>
            </a:fld>
            <a:endParaRPr lang="en-US" dirty="0"/>
          </a:p>
        </p:txBody>
      </p:sp>
    </p:spTree>
    <p:extLst>
      <p:ext uri="{BB962C8B-B14F-4D97-AF65-F5344CB8AC3E}">
        <p14:creationId xmlns:p14="http://schemas.microsoft.com/office/powerpoint/2010/main" val="2267412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14</a:t>
            </a:fld>
            <a:endParaRPr lang="en-US" dirty="0"/>
          </a:p>
        </p:txBody>
      </p:sp>
    </p:spTree>
    <p:extLst>
      <p:ext uri="{BB962C8B-B14F-4D97-AF65-F5344CB8AC3E}">
        <p14:creationId xmlns:p14="http://schemas.microsoft.com/office/powerpoint/2010/main" val="1686307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AE0E5-EF1D-4DBE-A432-21BC5946E8D3}" type="slidenum">
              <a:rPr lang="en-US" smtClean="0"/>
              <a:t>15</a:t>
            </a:fld>
            <a:endParaRPr lang="en-US" dirty="0"/>
          </a:p>
        </p:txBody>
      </p:sp>
    </p:spTree>
    <p:extLst>
      <p:ext uri="{BB962C8B-B14F-4D97-AF65-F5344CB8AC3E}">
        <p14:creationId xmlns:p14="http://schemas.microsoft.com/office/powerpoint/2010/main" val="742825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CD79E3-AB03-4EEB-8A54-DD9BF1FDF67B}"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130127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389526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5726BE-5586-4A98-9AD5-50FF88ABA529}"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391455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BD0EF0-334F-43A1-B2A3-7A681C513765}" type="datetime1">
              <a:rPr lang="en-US" smtClean="0"/>
              <a:t>4/13/2016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2314026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D0ADBB-E8B7-4B46-B0BA-9ABB3FFEA864}" type="datetime1">
              <a:rPr lang="en-US" smtClean="0"/>
              <a:t>4/13/2016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4244912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360681-072D-435E-AFD4-523BAA12C1E0}" type="datetime1">
              <a:rPr lang="en-US" smtClean="0"/>
              <a:t>4/13/2016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168593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B92053-8043-4DCA-9FB8-23655FBA2C90}" type="datetime1">
              <a:rPr lang="en-US" smtClean="0"/>
              <a:t>4/13/2016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428337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98C47-BD95-445C-97D3-4D28286B1627}" type="datetime1">
              <a:rPr lang="en-US" smtClean="0"/>
              <a:t>4/13/2016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3301693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4371E3-F3B7-4162-B528-7DC05BA8EED1}" type="datetime1">
              <a:rPr lang="en-US" smtClean="0"/>
              <a:t>4/13/2016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2603149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D1DB58-41D3-43DC-B830-ED05DB45090D}"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2078619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6E338B-D76D-4CCF-AD3D-FBA06CEA312A}"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87906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B4FE93-4FAE-46A2-B605-17DEA2A01671}"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3895563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114220-BCE7-4866-B3D3-26B110D036A1}"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86850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35E1FB-81E4-4102-9C21-C715167D70A6}"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1393833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01B8F7-A6C6-4621-BC86-7A080EE44A9F}"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2790420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8B1B2C-E74B-45F9-AD9F-85DB68F80EBB}"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a:t>
            </a:fld>
            <a:endParaRPr lang="en-US" dirty="0"/>
          </a:p>
        </p:txBody>
      </p:sp>
    </p:spTree>
    <p:extLst>
      <p:ext uri="{BB962C8B-B14F-4D97-AF65-F5344CB8AC3E}">
        <p14:creationId xmlns:p14="http://schemas.microsoft.com/office/powerpoint/2010/main" val="70853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DA4040-EE7D-4513-97F3-8F437BB90DD6}" type="datetime1">
              <a:rPr lang="en-US" smtClean="0"/>
              <a:t>4/13/2016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6337436-55E3-4CBA-9AB5-44578B33256D}" type="slidenum">
              <a:rPr lang="en-US" smtClean="0"/>
              <a:t>‹#›</a:t>
            </a:fld>
            <a:endParaRPr lang="en-US" dirty="0"/>
          </a:p>
        </p:txBody>
      </p:sp>
    </p:spTree>
    <p:extLst>
      <p:ext uri="{BB962C8B-B14F-4D97-AF65-F5344CB8AC3E}">
        <p14:creationId xmlns:p14="http://schemas.microsoft.com/office/powerpoint/2010/main" val="3640464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7.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9.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0.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image" Target="../media/image11.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sz="4000" i="1" dirty="0" smtClean="0">
                <a:solidFill>
                  <a:srgbClr val="FF0000"/>
                </a:solidFill>
              </a:rPr>
              <a:t>The Life of Antony</a:t>
            </a:r>
            <a:r>
              <a:rPr lang="en-US" sz="4000" dirty="0" smtClean="0">
                <a:solidFill>
                  <a:srgbClr val="FF0000"/>
                </a:solidFill>
              </a:rPr>
              <a:t>—Introduction</a:t>
            </a:r>
            <a:br>
              <a:rPr lang="en-US" sz="4000" dirty="0" smtClean="0">
                <a:solidFill>
                  <a:srgbClr val="FF0000"/>
                </a:solidFill>
              </a:rPr>
            </a:br>
            <a:r>
              <a:rPr lang="en-US" sz="4000" dirty="0" smtClean="0">
                <a:solidFill>
                  <a:srgbClr val="FF0000"/>
                </a:solidFill>
              </a:rPr>
              <a:t>Module 5A</a:t>
            </a:r>
            <a:endParaRPr lang="en-US" dirty="0">
              <a:solidFill>
                <a:srgbClr val="FF0000"/>
              </a:solidFill>
            </a:endParaRPr>
          </a:p>
        </p:txBody>
      </p:sp>
      <p:sp>
        <p:nvSpPr>
          <p:cNvPr id="3" name="Subtitle 2"/>
          <p:cNvSpPr>
            <a:spLocks noGrp="1"/>
          </p:cNvSpPr>
          <p:nvPr>
            <p:ph type="subTitle" idx="1"/>
          </p:nvPr>
        </p:nvSpPr>
        <p:spPr/>
        <p:txBody>
          <a:bodyPr/>
          <a:lstStyle/>
          <a:p>
            <a:r>
              <a:rPr lang="en-US" dirty="0" smtClean="0"/>
              <a:t>St. Cyril and Methodius Byzantine Catholic Seminary</a:t>
            </a:r>
          </a:p>
          <a:p>
            <a:r>
              <a:rPr lang="en-US" dirty="0" smtClean="0"/>
              <a:t>Byzantine On-Line</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08566721"/>
      </p:ext>
    </p:extLst>
  </p:cSld>
  <p:clrMapOvr>
    <a:masterClrMapping/>
  </p:clrMapOvr>
  <mc:AlternateContent xmlns:mc="http://schemas.openxmlformats.org/markup-compatibility/2006">
    <mc:Choice xmlns:p14="http://schemas.microsoft.com/office/powerpoint/2010/main" Requires="p14">
      <p:transition spd="slow" p14:dur="2000" advTm="39131"/>
    </mc:Choice>
    <mc:Fallback>
      <p:transition spd="slow" advTm="39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 to </a:t>
            </a:r>
            <a:r>
              <a:rPr lang="en-US" i="1" dirty="0" smtClean="0"/>
              <a:t>The </a:t>
            </a:r>
            <a:r>
              <a:rPr lang="en-US" i="1" dirty="0" smtClean="0"/>
              <a:t>Life of Antony</a:t>
            </a:r>
            <a:endParaRPr lang="en-US" i="1" dirty="0"/>
          </a:p>
        </p:txBody>
      </p:sp>
      <p:sp>
        <p:nvSpPr>
          <p:cNvPr id="3" name="Content Placeholder 2"/>
          <p:cNvSpPr>
            <a:spLocks noGrp="1"/>
          </p:cNvSpPr>
          <p:nvPr>
            <p:ph sz="half" idx="1"/>
          </p:nvPr>
        </p:nvSpPr>
        <p:spPr/>
        <p:txBody>
          <a:bodyPr/>
          <a:lstStyle/>
          <a:p>
            <a:r>
              <a:rPr lang="en-US" dirty="0" smtClean="0"/>
              <a:t>Composed during the third exile of Athanasius (355-362). </a:t>
            </a:r>
          </a:p>
          <a:p>
            <a:r>
              <a:rPr lang="en-US" dirty="0" smtClean="0"/>
              <a:t>It was a posthumous biography.</a:t>
            </a:r>
          </a:p>
          <a:p>
            <a:pPr lvl="1"/>
            <a:r>
              <a:rPr lang="en-US" dirty="0" smtClean="0"/>
              <a:t>Antony died in 356</a:t>
            </a:r>
          </a:p>
          <a:p>
            <a:r>
              <a:rPr lang="en-US" dirty="0" smtClean="0"/>
              <a:t>Literary form:</a:t>
            </a:r>
          </a:p>
          <a:p>
            <a:pPr lvl="1"/>
            <a:r>
              <a:rPr lang="en-US" dirty="0" smtClean="0"/>
              <a:t>Exemplar was the pagan’s lives of their heros. </a:t>
            </a:r>
          </a:p>
          <a:p>
            <a:pPr lvl="1"/>
            <a:r>
              <a:rPr lang="en-US" dirty="0" smtClean="0"/>
              <a:t>Established  Christian hagiography. </a:t>
            </a:r>
          </a:p>
          <a:p>
            <a:pPr lvl="1"/>
            <a:r>
              <a:rPr lang="en-US" dirty="0" smtClean="0"/>
              <a:t>Martyrdom of Polycarp established martyrology. </a:t>
            </a:r>
          </a:p>
          <a:p>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36349" y="2160588"/>
            <a:ext cx="2891001" cy="3881437"/>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64861446"/>
      </p:ext>
    </p:extLst>
  </p:cSld>
  <p:clrMapOvr>
    <a:masterClrMapping/>
  </p:clrMapOvr>
  <mc:AlternateContent xmlns:mc="http://schemas.openxmlformats.org/markup-compatibility/2006">
    <mc:Choice xmlns:p14="http://schemas.microsoft.com/office/powerpoint/2010/main" Requires="p14">
      <p:transition spd="slow" p14:dur="2000" advTm="162526"/>
    </mc:Choice>
    <mc:Fallback>
      <p:transition spd="slow" advTm="162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 to the </a:t>
            </a:r>
            <a:r>
              <a:rPr lang="en-US" i="1" dirty="0" smtClean="0"/>
              <a:t>Life of Antony</a:t>
            </a:r>
            <a:endParaRPr lang="en-US" i="1" dirty="0"/>
          </a:p>
        </p:txBody>
      </p:sp>
      <p:sp>
        <p:nvSpPr>
          <p:cNvPr id="3" name="Content Placeholder 2"/>
          <p:cNvSpPr>
            <a:spLocks noGrp="1"/>
          </p:cNvSpPr>
          <p:nvPr>
            <p:ph sz="half" idx="1"/>
          </p:nvPr>
        </p:nvSpPr>
        <p:spPr/>
        <p:txBody>
          <a:bodyPr/>
          <a:lstStyle/>
          <a:p>
            <a:r>
              <a:rPr lang="en-US" dirty="0" smtClean="0"/>
              <a:t>Many wanted to know about the life and discipline of Antony</a:t>
            </a:r>
          </a:p>
          <a:p>
            <a:r>
              <a:rPr lang="en-US" dirty="0" smtClean="0"/>
              <a:t>It was an immediate hit.  It enjoyed wide circulation.</a:t>
            </a:r>
          </a:p>
          <a:p>
            <a:r>
              <a:rPr lang="en-US" dirty="0" smtClean="0"/>
              <a:t>While written in Greek, it quickly circulates in Latin</a:t>
            </a:r>
          </a:p>
          <a:p>
            <a:r>
              <a:rPr lang="en-US" dirty="0" smtClean="0"/>
              <a:t>It not only appealed to Christians, but also to others</a:t>
            </a:r>
          </a:p>
          <a:p>
            <a:r>
              <a:rPr lang="en-US" dirty="0" smtClean="0"/>
              <a:t>Reading the biographies of holy men and women was fashionable at that tie in the Roman Empire.</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831433" y="2160588"/>
            <a:ext cx="3203385" cy="3881437"/>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3</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75203754"/>
      </p:ext>
    </p:extLst>
  </p:cSld>
  <p:clrMapOvr>
    <a:masterClrMapping/>
  </p:clrMapOvr>
  <mc:AlternateContent xmlns:mc="http://schemas.openxmlformats.org/markup-compatibility/2006">
    <mc:Choice xmlns:p14="http://schemas.microsoft.com/office/powerpoint/2010/main" Requires="p14">
      <p:transition spd="slow" p14:dur="2000" advTm="80823"/>
    </mc:Choice>
    <mc:Fallback>
      <p:transition spd="slow" advTm="80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 Athanasius an Eye-Witness?</a:t>
            </a:r>
            <a:endParaRPr lang="en-US" dirty="0"/>
          </a:p>
        </p:txBody>
      </p:sp>
      <p:sp>
        <p:nvSpPr>
          <p:cNvPr id="3" name="Content Placeholder 2"/>
          <p:cNvSpPr>
            <a:spLocks noGrp="1"/>
          </p:cNvSpPr>
          <p:nvPr>
            <p:ph sz="half" idx="1"/>
          </p:nvPr>
        </p:nvSpPr>
        <p:spPr/>
        <p:txBody>
          <a:bodyPr/>
          <a:lstStyle/>
          <a:p>
            <a:r>
              <a:rPr lang="en-US" dirty="0" smtClean="0"/>
              <a:t>NO</a:t>
            </a:r>
          </a:p>
          <a:p>
            <a:r>
              <a:rPr lang="en-US" dirty="0" smtClean="0"/>
              <a:t>Athanasius suggests he was only an eye-witness once. </a:t>
            </a:r>
          </a:p>
          <a:p>
            <a:r>
              <a:rPr lang="en-US" dirty="0" smtClean="0"/>
              <a:t>Antony visits Alexandria in 337/338.  There is a “we passage”.</a:t>
            </a:r>
          </a:p>
          <a:p>
            <a:r>
              <a:rPr lang="en-US" dirty="0" smtClean="0"/>
              <a:t>If Athanasius could have more credibly connected himself to Antony, he would have.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93966" y="2160588"/>
            <a:ext cx="3245318" cy="3881437"/>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4</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00778279"/>
      </p:ext>
    </p:extLst>
  </p:cSld>
  <p:clrMapOvr>
    <a:masterClrMapping/>
  </p:clrMapOvr>
  <mc:AlternateContent xmlns:mc="http://schemas.openxmlformats.org/markup-compatibility/2006">
    <mc:Choice xmlns:p14="http://schemas.microsoft.com/office/powerpoint/2010/main" Requires="p14">
      <p:transition spd="slow" p14:dur="2000" advTm="89904"/>
    </mc:Choice>
    <mc:Fallback>
      <p:transition spd="slow" advTm="89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Qualities of Antony</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Antony is “convertible”</a:t>
            </a:r>
          </a:p>
          <a:p>
            <a:pPr lvl="1"/>
            <a:r>
              <a:rPr lang="en-US" dirty="0" smtClean="0"/>
              <a:t>He was born a Christian, from a Christian family</a:t>
            </a:r>
          </a:p>
          <a:p>
            <a:pPr lvl="1"/>
            <a:r>
              <a:rPr lang="en-US" dirty="0" smtClean="0"/>
              <a:t>He has a “conversion experience”</a:t>
            </a:r>
          </a:p>
          <a:p>
            <a:pPr lvl="1"/>
            <a:r>
              <a:rPr lang="en-US" dirty="0" smtClean="0"/>
              <a:t>He is convertibly to higher levels of spiritual attainment</a:t>
            </a:r>
          </a:p>
          <a:p>
            <a:pPr lvl="2"/>
            <a:r>
              <a:rPr lang="en-US" dirty="0" smtClean="0"/>
              <a:t>Ex. John Climicus</a:t>
            </a:r>
          </a:p>
          <a:p>
            <a:r>
              <a:rPr lang="en-US" dirty="0" smtClean="0"/>
              <a:t>Aspires to Monastic holiness</a:t>
            </a:r>
          </a:p>
          <a:p>
            <a:r>
              <a:rPr lang="en-US" dirty="0" smtClean="0"/>
              <a:t>Salvation is in Christ</a:t>
            </a:r>
          </a:p>
          <a:p>
            <a:pPr lvl="1"/>
            <a:r>
              <a:rPr lang="en-US" dirty="0" smtClean="0"/>
              <a:t>Antony exhausts his own resources in quick order</a:t>
            </a:r>
          </a:p>
          <a:p>
            <a:pPr lvl="1"/>
            <a:r>
              <a:rPr lang="en-US" dirty="0" smtClean="0"/>
              <a:t>He was entirely dependent on God</a:t>
            </a:r>
          </a:p>
          <a:p>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35247" y="2160588"/>
            <a:ext cx="3093206" cy="3881437"/>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82889969"/>
      </p:ext>
    </p:extLst>
  </p:cSld>
  <p:clrMapOvr>
    <a:masterClrMapping/>
  </p:clrMapOvr>
  <mc:AlternateContent xmlns:mc="http://schemas.openxmlformats.org/markup-compatibility/2006">
    <mc:Choice xmlns:p14="http://schemas.microsoft.com/office/powerpoint/2010/main" Requires="p14">
      <p:transition spd="slow" p14:dur="2000" advTm="122706"/>
    </mc:Choice>
    <mc:Fallback>
      <p:transition spd="slow" advTm="122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Qualities of Antony—Part II</a:t>
            </a:r>
            <a:endParaRPr lang="en-US" dirty="0"/>
          </a:p>
        </p:txBody>
      </p:sp>
      <p:sp>
        <p:nvSpPr>
          <p:cNvPr id="3" name="Content Placeholder 2"/>
          <p:cNvSpPr>
            <a:spLocks noGrp="1"/>
          </p:cNvSpPr>
          <p:nvPr>
            <p:ph sz="half" idx="1"/>
          </p:nvPr>
        </p:nvSpPr>
        <p:spPr/>
        <p:txBody>
          <a:bodyPr/>
          <a:lstStyle/>
          <a:p>
            <a:r>
              <a:rPr lang="en-US" dirty="0" smtClean="0"/>
              <a:t>He comes into identity with his savior</a:t>
            </a:r>
          </a:p>
          <a:p>
            <a:pPr lvl="1"/>
            <a:r>
              <a:rPr lang="en-US" dirty="0" smtClean="0"/>
              <a:t>Theosis</a:t>
            </a:r>
          </a:p>
          <a:p>
            <a:pPr lvl="1"/>
            <a:r>
              <a:rPr lang="en-US" dirty="0" smtClean="0"/>
              <a:t>He worked good deeds just as Christ had done.</a:t>
            </a:r>
          </a:p>
          <a:p>
            <a:pPr lvl="1"/>
            <a:r>
              <a:rPr lang="en-US" dirty="0" smtClean="0"/>
              <a:t>Even his body almost became immortal</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98278" y="2160590"/>
            <a:ext cx="3413710" cy="3880768"/>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7909840"/>
      </p:ext>
    </p:extLst>
  </p:cSld>
  <p:clrMapOvr>
    <a:masterClrMapping/>
  </p:clrMapOvr>
  <mc:AlternateContent xmlns:mc="http://schemas.openxmlformats.org/markup-compatibility/2006">
    <mc:Choice xmlns:p14="http://schemas.microsoft.com/office/powerpoint/2010/main" Requires="p14">
      <p:transition spd="slow" p14:dur="2000" advTm="45798"/>
    </mc:Choice>
    <mc:Fallback>
      <p:transition spd="slow" advTm="45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Theosis of Antony</a:t>
            </a:r>
            <a:endParaRPr lang="en-US" dirty="0"/>
          </a:p>
        </p:txBody>
      </p:sp>
      <p:sp>
        <p:nvSpPr>
          <p:cNvPr id="3" name="Content Placeholder 2"/>
          <p:cNvSpPr>
            <a:spLocks noGrp="1"/>
          </p:cNvSpPr>
          <p:nvPr>
            <p:ph sz="half" idx="1"/>
          </p:nvPr>
        </p:nvSpPr>
        <p:spPr/>
        <p:txBody>
          <a:bodyPr/>
          <a:lstStyle/>
          <a:p>
            <a:r>
              <a:rPr lang="en-US" dirty="0" smtClean="0"/>
              <a:t>Transmuted into an immutable deified person</a:t>
            </a:r>
          </a:p>
          <a:p>
            <a:r>
              <a:rPr lang="en-US" dirty="0" smtClean="0"/>
              <a:t>Athanasius maintains a sharp distinction between the Logos becoming man and man becoming deified.</a:t>
            </a:r>
          </a:p>
          <a:p>
            <a:pPr lvl="1"/>
            <a:r>
              <a:rPr lang="en-US" dirty="0" smtClean="0"/>
              <a:t>They should never be confused.</a:t>
            </a:r>
          </a:p>
          <a:p>
            <a:r>
              <a:rPr lang="en-US" dirty="0" smtClean="0"/>
              <a:t>Iranaeus:  “He became man as we are so that we might become as He is.”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99622" y="2160589"/>
            <a:ext cx="3344128" cy="3880772"/>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7</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35529109"/>
      </p:ext>
    </p:extLst>
  </p:cSld>
  <p:clrMapOvr>
    <a:masterClrMapping/>
  </p:clrMapOvr>
  <mc:AlternateContent xmlns:mc="http://schemas.openxmlformats.org/markup-compatibility/2006">
    <mc:Choice xmlns:p14="http://schemas.microsoft.com/office/powerpoint/2010/main" Requires="p14">
      <p:transition spd="slow" p14:dur="2000" advTm="75386"/>
    </mc:Choice>
    <mc:Fallback>
      <p:transition spd="slow" advTm="75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Theosis of Antony</a:t>
            </a:r>
            <a:endParaRPr lang="en-US" dirty="0"/>
          </a:p>
        </p:txBody>
      </p:sp>
      <p:sp>
        <p:nvSpPr>
          <p:cNvPr id="3" name="Content Placeholder 2"/>
          <p:cNvSpPr>
            <a:spLocks noGrp="1"/>
          </p:cNvSpPr>
          <p:nvPr>
            <p:ph idx="1"/>
          </p:nvPr>
        </p:nvSpPr>
        <p:spPr/>
        <p:txBody>
          <a:bodyPr/>
          <a:lstStyle/>
          <a:p>
            <a:r>
              <a:rPr lang="en-US" dirty="0" smtClean="0"/>
              <a:t>He obeyed the Scriptural injunction to sell all and follow the Lord.</a:t>
            </a:r>
          </a:p>
          <a:p>
            <a:r>
              <a:rPr lang="en-US" dirty="0" smtClean="0"/>
              <a:t>He learned from another hermit on how to prepare for this life.</a:t>
            </a:r>
          </a:p>
          <a:p>
            <a:r>
              <a:rPr lang="en-US" dirty="0" smtClean="0"/>
              <a:t>He recited the Scriptures</a:t>
            </a:r>
          </a:p>
          <a:p>
            <a:pPr lvl="1"/>
            <a:r>
              <a:rPr lang="en-US" dirty="0" smtClean="0"/>
              <a:t>He was not an educated person</a:t>
            </a:r>
          </a:p>
          <a:p>
            <a:r>
              <a:rPr lang="en-US" dirty="0" smtClean="0"/>
              <a:t>He prayed hard. </a:t>
            </a:r>
          </a:p>
          <a:p>
            <a:r>
              <a:rPr lang="en-US" dirty="0" smtClean="0"/>
              <a:t>He taught others</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8</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22685987"/>
      </p:ext>
    </p:extLst>
  </p:cSld>
  <p:clrMapOvr>
    <a:masterClrMapping/>
  </p:clrMapOvr>
  <mc:AlternateContent xmlns:mc="http://schemas.openxmlformats.org/markup-compatibility/2006">
    <mc:Choice xmlns:p14="http://schemas.microsoft.com/office/powerpoint/2010/main" Requires="p14">
      <p:transition spd="slow" p14:dur="2000" advTm="70112"/>
    </mc:Choice>
    <mc:Fallback>
      <p:transition spd="slow" advTm="70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Theology of Antony (and Athanasius)</a:t>
            </a:r>
            <a:endParaRPr lang="en-US" dirty="0"/>
          </a:p>
        </p:txBody>
      </p:sp>
      <p:sp>
        <p:nvSpPr>
          <p:cNvPr id="3" name="Content Placeholder 2"/>
          <p:cNvSpPr>
            <a:spLocks noGrp="1"/>
          </p:cNvSpPr>
          <p:nvPr>
            <p:ph idx="1"/>
          </p:nvPr>
        </p:nvSpPr>
        <p:spPr/>
        <p:txBody>
          <a:bodyPr/>
          <a:lstStyle/>
          <a:p>
            <a:r>
              <a:rPr lang="en-US" dirty="0" smtClean="0"/>
              <a:t>Only God saves.</a:t>
            </a:r>
          </a:p>
          <a:p>
            <a:r>
              <a:rPr lang="en-US" dirty="0" smtClean="0"/>
              <a:t>Arians are despicable because they contended Jesus was only just enough deity to get the job done of saving humanity.</a:t>
            </a:r>
          </a:p>
          <a:p>
            <a:r>
              <a:rPr lang="en-US" dirty="0" smtClean="0"/>
              <a:t>The salvation of the Arians was a salvation brought about by someone or something that had just gotten over the line itself. </a:t>
            </a:r>
          </a:p>
          <a:p>
            <a:r>
              <a:rPr lang="en-US" dirty="0" smtClean="0"/>
              <a:t>Yet, isn’t this the appeal of Arianism?</a:t>
            </a:r>
          </a:p>
          <a:p>
            <a:pPr lvl="1"/>
            <a:r>
              <a:rPr lang="en-US" dirty="0" smtClean="0"/>
              <a:t>It was logical</a:t>
            </a:r>
          </a:p>
          <a:p>
            <a:pPr lvl="1"/>
            <a:r>
              <a:rPr lang="en-US" dirty="0" smtClean="0"/>
              <a:t>It didn’t involve consubstantiality </a:t>
            </a:r>
          </a:p>
          <a:p>
            <a:r>
              <a:rPr lang="en-US" dirty="0" smtClean="0"/>
              <a:t>To Athanasius, it was the vanquishing of death that mattered</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9</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2880994"/>
      </p:ext>
    </p:extLst>
  </p:cSld>
  <p:clrMapOvr>
    <a:masterClrMapping/>
  </p:clrMapOvr>
  <mc:AlternateContent xmlns:mc="http://schemas.openxmlformats.org/markup-compatibility/2006">
    <mc:Choice xmlns:p14="http://schemas.microsoft.com/office/powerpoint/2010/main" Requires="p14">
      <p:transition spd="slow" p14:dur="2000" advTm="175987"/>
    </mc:Choice>
    <mc:Fallback>
      <p:transition spd="slow" advTm="175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Classic</a:t>
            </a:r>
            <a:endParaRPr lang="en-US" dirty="0"/>
          </a:p>
        </p:txBody>
      </p:sp>
      <p:sp>
        <p:nvSpPr>
          <p:cNvPr id="3" name="Content Placeholder 2"/>
          <p:cNvSpPr>
            <a:spLocks noGrp="1"/>
          </p:cNvSpPr>
          <p:nvPr>
            <p:ph idx="1"/>
          </p:nvPr>
        </p:nvSpPr>
        <p:spPr/>
        <p:txBody>
          <a:bodyPr/>
          <a:lstStyle/>
          <a:p>
            <a:r>
              <a:rPr lang="en-US" dirty="0" smtClean="0"/>
              <a:t>It told of how Antony disengaged himself from life</a:t>
            </a:r>
          </a:p>
          <a:p>
            <a:r>
              <a:rPr lang="en-US" dirty="0" smtClean="0"/>
              <a:t>It had a great plot:</a:t>
            </a:r>
          </a:p>
          <a:p>
            <a:pPr lvl="1"/>
            <a:r>
              <a:rPr lang="en-US" dirty="0" smtClean="0"/>
              <a:t>Antony’s search for perfection and self-interrogation and his exertions</a:t>
            </a:r>
          </a:p>
          <a:p>
            <a:pPr lvl="1"/>
            <a:r>
              <a:rPr lang="en-US" dirty="0" smtClean="0"/>
              <a:t>Interspersed with Divine Help</a:t>
            </a:r>
          </a:p>
          <a:p>
            <a:r>
              <a:rPr lang="en-US" dirty="0" smtClean="0"/>
              <a:t>It has great biblical themes</a:t>
            </a:r>
          </a:p>
          <a:p>
            <a:pPr lvl="1"/>
            <a:r>
              <a:rPr lang="en-US" dirty="0" smtClean="0"/>
              <a:t>The temptation in the wilderness</a:t>
            </a:r>
          </a:p>
          <a:p>
            <a:pPr lvl="1"/>
            <a:r>
              <a:rPr lang="en-US" dirty="0" smtClean="0"/>
              <a:t>The imitation of Christ</a:t>
            </a:r>
          </a:p>
          <a:p>
            <a:r>
              <a:rPr lang="en-US" dirty="0" smtClean="0"/>
              <a:t>The book is written in such a way that it appeals to potential Christians and converts alike. </a:t>
            </a:r>
          </a:p>
          <a:p>
            <a:pPr lvl="1"/>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10</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65166795"/>
      </p:ext>
    </p:extLst>
  </p:cSld>
  <p:clrMapOvr>
    <a:masterClrMapping/>
  </p:clrMapOvr>
  <mc:AlternateContent xmlns:mc="http://schemas.openxmlformats.org/markup-compatibility/2006">
    <mc:Choice xmlns:p14="http://schemas.microsoft.com/office/powerpoint/2010/main" Requires="p14">
      <p:transition spd="slow" p14:dur="2000" advTm="82799"/>
    </mc:Choice>
    <mc:Fallback>
      <p:transition spd="slow" advTm="82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Monasticism</a:t>
            </a:r>
            <a:endParaRPr lang="en-US" dirty="0"/>
          </a:p>
        </p:txBody>
      </p:sp>
      <p:sp>
        <p:nvSpPr>
          <p:cNvPr id="3" name="Content Placeholder 2"/>
          <p:cNvSpPr>
            <a:spLocks noGrp="1"/>
          </p:cNvSpPr>
          <p:nvPr>
            <p:ph sz="half" idx="1"/>
          </p:nvPr>
        </p:nvSpPr>
        <p:spPr/>
        <p:txBody>
          <a:bodyPr/>
          <a:lstStyle/>
          <a:p>
            <a:r>
              <a:rPr lang="en-US" dirty="0" smtClean="0"/>
              <a:t>Where the monk’s austerities could not be imitated, they could be admired. </a:t>
            </a:r>
          </a:p>
          <a:p>
            <a:r>
              <a:rPr lang="en-US" dirty="0" smtClean="0"/>
              <a:t>Ordinary people could participate vicariously in Antony’s struggles.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136264" y="2160589"/>
            <a:ext cx="4137738" cy="3881434"/>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38727529"/>
      </p:ext>
    </p:extLst>
  </p:cSld>
  <p:clrMapOvr>
    <a:masterClrMapping/>
  </p:clrMapOvr>
  <mc:AlternateContent xmlns:mc="http://schemas.openxmlformats.org/markup-compatibility/2006">
    <mc:Choice xmlns:p14="http://schemas.microsoft.com/office/powerpoint/2010/main" Requires="p14">
      <p:transition spd="slow" p14:dur="2000" advTm="200242"/>
    </mc:Choice>
    <mc:Fallback>
      <p:transition spd="slow" advTm="200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Demonology</a:t>
            </a:r>
            <a:endParaRPr lang="en-US" dirty="0"/>
          </a:p>
        </p:txBody>
      </p:sp>
      <p:sp>
        <p:nvSpPr>
          <p:cNvPr id="3" name="Content Placeholder 2"/>
          <p:cNvSpPr>
            <a:spLocks noGrp="1"/>
          </p:cNvSpPr>
          <p:nvPr>
            <p:ph sz="half" idx="1"/>
          </p:nvPr>
        </p:nvSpPr>
        <p:spPr/>
        <p:txBody>
          <a:bodyPr/>
          <a:lstStyle/>
          <a:p>
            <a:r>
              <a:rPr lang="en-US" dirty="0" smtClean="0"/>
              <a:t>A large part of the Life of Antony is devoted to demonology. </a:t>
            </a:r>
          </a:p>
          <a:p>
            <a:r>
              <a:rPr lang="en-US" dirty="0" smtClean="0"/>
              <a:t>The desert is a place of solitude, but it is also a place of warfare. </a:t>
            </a:r>
          </a:p>
          <a:p>
            <a:pPr lvl="1"/>
            <a:r>
              <a:rPr lang="en-US" dirty="0" smtClean="0"/>
              <a:t>Monks are warriors for us</a:t>
            </a:r>
          </a:p>
          <a:p>
            <a:r>
              <a:rPr lang="en-US" dirty="0" smtClean="0"/>
              <a:t>Demons live in the desert</a:t>
            </a:r>
          </a:p>
          <a:p>
            <a:pPr lvl="1"/>
            <a:r>
              <a:rPr lang="en-US" dirty="0" smtClean="0"/>
              <a:t>Temptation of Christ</a:t>
            </a:r>
          </a:p>
          <a:p>
            <a:r>
              <a:rPr lang="en-US" dirty="0" smtClean="0"/>
              <a:t>The monks go to the desert to combat the forces of evil. </a:t>
            </a:r>
          </a:p>
          <a:p>
            <a:r>
              <a:rPr lang="en-US" dirty="0" smtClean="0"/>
              <a:t>Demons can manifest themselves in any form to tempt mortals.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525" y="2160590"/>
            <a:ext cx="4184650" cy="3881434"/>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9004236"/>
      </p:ext>
    </p:extLst>
  </p:cSld>
  <p:clrMapOvr>
    <a:masterClrMapping/>
  </p:clrMapOvr>
  <mc:AlternateContent xmlns:mc="http://schemas.openxmlformats.org/markup-compatibility/2006">
    <mc:Choice xmlns:p14="http://schemas.microsoft.com/office/powerpoint/2010/main" Requires="p14">
      <p:transition spd="slow" p14:dur="2000" advTm="206633"/>
    </mc:Choice>
    <mc:Fallback>
      <p:transition spd="slow" advTm="206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Antony’s Monasticism</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Antony was an anchorite.</a:t>
            </a:r>
          </a:p>
          <a:p>
            <a:pPr lvl="1"/>
            <a:r>
              <a:rPr lang="en-US" dirty="0" smtClean="0"/>
              <a:t>Derived from the Greek to withdraw or leave</a:t>
            </a:r>
          </a:p>
          <a:p>
            <a:r>
              <a:rPr lang="en-US" dirty="0" smtClean="0"/>
              <a:t>His distinctive form of monasticism moved the monastic life from the periphery of the city to the desert, to a place of solitude. </a:t>
            </a:r>
          </a:p>
          <a:p>
            <a:r>
              <a:rPr lang="en-US" dirty="0" smtClean="0"/>
              <a:t>But, does he find solitude? </a:t>
            </a:r>
          </a:p>
          <a:p>
            <a:pPr lvl="1"/>
            <a:r>
              <a:rPr lang="en-US" dirty="0" smtClean="0"/>
              <a:t>Constant stream of visitors</a:t>
            </a:r>
          </a:p>
          <a:p>
            <a:pPr lvl="1"/>
            <a:r>
              <a:rPr lang="en-US" dirty="0" smtClean="0"/>
              <a:t>Interpreters are present (ch. 58, 84, 72)</a:t>
            </a:r>
          </a:p>
          <a:p>
            <a:pPr lvl="1"/>
            <a:r>
              <a:rPr lang="en-US" dirty="0" smtClean="0"/>
              <a:t>The Holy Man himself is becoming the place of pilgrimage. </a:t>
            </a:r>
          </a:p>
          <a:p>
            <a:r>
              <a:rPr lang="en-US" dirty="0" smtClean="0"/>
              <a:t>He becomes an arbitrator  because of his disinterest and power.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525" y="2033517"/>
            <a:ext cx="4184650" cy="4135580"/>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13</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43026530"/>
      </p:ext>
    </p:extLst>
  </p:cSld>
  <p:clrMapOvr>
    <a:masterClrMapping/>
  </p:clrMapOvr>
  <mc:AlternateContent xmlns:mc="http://schemas.openxmlformats.org/markup-compatibility/2006">
    <mc:Choice xmlns:p14="http://schemas.microsoft.com/office/powerpoint/2010/main" Requires="p14">
      <p:transition spd="slow" p14:dur="2000" advTm="16946"/>
    </mc:Choice>
    <mc:Fallback>
      <p:transition spd="slow" advTm="16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Antony and Philosophy</a:t>
            </a:r>
            <a:endParaRPr lang="en-US" dirty="0"/>
          </a:p>
        </p:txBody>
      </p:sp>
      <p:sp>
        <p:nvSpPr>
          <p:cNvPr id="3" name="Content Placeholder 2"/>
          <p:cNvSpPr>
            <a:spLocks noGrp="1"/>
          </p:cNvSpPr>
          <p:nvPr>
            <p:ph sz="half" idx="1"/>
          </p:nvPr>
        </p:nvSpPr>
        <p:spPr/>
        <p:txBody>
          <a:bodyPr/>
          <a:lstStyle/>
          <a:p>
            <a:r>
              <a:rPr lang="en-US" dirty="0" smtClean="0"/>
              <a:t>Antony is not particularly well educated.</a:t>
            </a:r>
          </a:p>
          <a:p>
            <a:r>
              <a:rPr lang="en-US" dirty="0" smtClean="0"/>
              <a:t>He is armed with Christian knowledge and his own reasoning</a:t>
            </a:r>
          </a:p>
          <a:p>
            <a:r>
              <a:rPr lang="en-US" dirty="0" smtClean="0"/>
              <a:t>Christianity is not about being elitist</a:t>
            </a:r>
          </a:p>
          <a:p>
            <a:pPr lvl="1"/>
            <a:r>
              <a:rPr lang="en-US" dirty="0" smtClean="0"/>
              <a:t>No social pedigree</a:t>
            </a:r>
          </a:p>
          <a:p>
            <a:pPr lvl="1"/>
            <a:r>
              <a:rPr lang="en-US" dirty="0" smtClean="0"/>
              <a:t>No privileged training to join</a:t>
            </a:r>
          </a:p>
          <a:p>
            <a:pPr lvl="1"/>
            <a:r>
              <a:rPr lang="en-US" dirty="0" smtClean="0"/>
              <a:t>Monasticism opened the door to the laity and those who never enjoyed elevated status. </a:t>
            </a:r>
          </a:p>
          <a:p>
            <a:pPr marL="0" indent="0">
              <a:buNone/>
            </a:pP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51711" y="2361063"/>
            <a:ext cx="3460278" cy="3492488"/>
          </a:xfrm>
        </p:spPr>
      </p:pic>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14</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25664817"/>
      </p:ext>
    </p:extLst>
  </p:cSld>
  <p:clrMapOvr>
    <a:masterClrMapping/>
  </p:clrMapOvr>
  <mc:AlternateContent xmlns:mc="http://schemas.openxmlformats.org/markup-compatibility/2006">
    <mc:Choice xmlns:p14="http://schemas.microsoft.com/office/powerpoint/2010/main" Requires="p14">
      <p:transition spd="slow" p14:dur="2000" advTm="195011"/>
    </mc:Choice>
    <mc:Fallback>
      <p:transition spd="slow" advTm="195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Antony and Arianism</a:t>
            </a:r>
            <a:endParaRPr lang="en-US" dirty="0"/>
          </a:p>
        </p:txBody>
      </p:sp>
      <p:sp>
        <p:nvSpPr>
          <p:cNvPr id="3" name="Content Placeholder 2"/>
          <p:cNvSpPr>
            <a:spLocks noGrp="1"/>
          </p:cNvSpPr>
          <p:nvPr>
            <p:ph idx="1"/>
          </p:nvPr>
        </p:nvSpPr>
        <p:spPr/>
        <p:txBody>
          <a:bodyPr/>
          <a:lstStyle/>
          <a:p>
            <a:r>
              <a:rPr lang="en-US" dirty="0" smtClean="0"/>
              <a:t>Antony is squarely an orthodox Christian.</a:t>
            </a:r>
          </a:p>
          <a:p>
            <a:r>
              <a:rPr lang="en-US" dirty="0" smtClean="0"/>
              <a:t>He aligns himself squarely with the orthodox side in the Arian debate. </a:t>
            </a:r>
          </a:p>
          <a:p>
            <a:r>
              <a:rPr lang="en-US" dirty="0" smtClean="0"/>
              <a:t>He condemns Arianism at least three times (Ch 68-70, 89, 91)</a:t>
            </a:r>
          </a:p>
          <a:p>
            <a:r>
              <a:rPr lang="en-US" dirty="0" smtClean="0"/>
              <a:t>How much of this is Athanasius, and how much of this is Antony? </a:t>
            </a:r>
          </a:p>
          <a:p>
            <a:pPr lvl="1"/>
            <a:r>
              <a:rPr lang="en-US" dirty="0" smtClean="0"/>
              <a:t>We will never know</a:t>
            </a:r>
          </a:p>
          <a:p>
            <a:r>
              <a:rPr lang="en-US" dirty="0" smtClean="0"/>
              <a:t>However,  the whole story is Anti-Arian</a:t>
            </a:r>
          </a:p>
          <a:p>
            <a:pPr lvl="1"/>
            <a:r>
              <a:rPr lang="en-US" dirty="0" smtClean="0"/>
              <a:t>Antony’s advance in holiness was due to the power of God</a:t>
            </a:r>
          </a:p>
          <a:p>
            <a:pPr lvl="1"/>
            <a:r>
              <a:rPr lang="en-US" dirty="0" smtClean="0"/>
              <a:t>The Begotten Son of God extended help to those who would become the adopted sons and daughters of God. </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7820325"/>
      </p:ext>
    </p:extLst>
  </p:cSld>
  <p:clrMapOvr>
    <a:masterClrMapping/>
  </p:clrMapOvr>
  <mc:AlternateContent xmlns:mc="http://schemas.openxmlformats.org/markup-compatibility/2006">
    <mc:Choice xmlns:p14="http://schemas.microsoft.com/office/powerpoint/2010/main" Requires="p14">
      <p:transition spd="slow" p14:dur="2000" advTm="278966"/>
    </mc:Choice>
    <mc:Fallback>
      <p:transition spd="slow" advTm="278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p:txBody>
          <a:bodyPr/>
          <a:lstStyle/>
          <a:p>
            <a:r>
              <a:rPr lang="en-US" dirty="0" smtClean="0"/>
              <a:t>This class was based on the translation and introduction by Robert C. Gregg and the Preface by William A. </a:t>
            </a:r>
            <a:r>
              <a:rPr lang="en-US" dirty="0" err="1" smtClean="0"/>
              <a:t>Clebsch</a:t>
            </a:r>
            <a:r>
              <a:rPr lang="en-US" dirty="0" smtClean="0"/>
              <a:t> to the following:</a:t>
            </a:r>
          </a:p>
          <a:p>
            <a:r>
              <a:rPr lang="en-US" u="sng" dirty="0" err="1" smtClean="0"/>
              <a:t>Athananasius</a:t>
            </a:r>
            <a:r>
              <a:rPr lang="en-US" u="sng" dirty="0" smtClean="0"/>
              <a:t>: The Life of Antony and Marcellinus. </a:t>
            </a:r>
            <a:r>
              <a:rPr lang="en-US" dirty="0" smtClean="0"/>
              <a:t>New York: Paulist Press, 1980</a:t>
            </a:r>
          </a:p>
          <a:p>
            <a:r>
              <a:rPr lang="en-US" dirty="0" smtClean="0"/>
              <a:t>I am vastly indebted to their insight to St. Athanasius.</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4/13/2016</a:t>
            </a:fld>
            <a:endParaRPr lang="en-US" dirty="0"/>
          </a:p>
        </p:txBody>
      </p:sp>
      <p:sp>
        <p:nvSpPr>
          <p:cNvPr id="5" name="Footer Placeholder 4"/>
          <p:cNvSpPr>
            <a:spLocks noGrp="1"/>
          </p:cNvSpPr>
          <p:nvPr>
            <p:ph type="ftr" sz="quarter" idx="11"/>
          </p:nvPr>
        </p:nvSpPr>
        <p:spPr/>
        <p:txBody>
          <a:bodyPr/>
          <a:lstStyle/>
          <a:p>
            <a:r>
              <a:rPr lang="en-US"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16</a:t>
            </a:fld>
            <a:endParaRPr lang="en-US" dirty="0"/>
          </a:p>
        </p:txBody>
      </p:sp>
    </p:spTree>
    <p:extLst>
      <p:ext uri="{BB962C8B-B14F-4D97-AF65-F5344CB8AC3E}">
        <p14:creationId xmlns:p14="http://schemas.microsoft.com/office/powerpoint/2010/main" val="671323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310</TotalTime>
  <Words>2639</Words>
  <Application>Microsoft Office PowerPoint</Application>
  <PresentationFormat>Widescreen</PresentationFormat>
  <Paragraphs>215</Paragraphs>
  <Slides>16</Slides>
  <Notes>15</Notes>
  <HiddenSlides>0</HiddenSlides>
  <MMClips>15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 3</vt:lpstr>
      <vt:lpstr>Facet</vt:lpstr>
      <vt:lpstr>Athanasius the Great The Life of Antony—Introduction Module 5A</vt:lpstr>
      <vt:lpstr>Intro to The Life of Antony</vt:lpstr>
      <vt:lpstr>Intro to the Life of Antony</vt:lpstr>
      <vt:lpstr>Was Athanasius an Eye-Witness?</vt:lpstr>
      <vt:lpstr>Four Qualities of Antony</vt:lpstr>
      <vt:lpstr>Four Qualities of Antony—Part II</vt:lpstr>
      <vt:lpstr>Theosis of Antony</vt:lpstr>
      <vt:lpstr>Theosis of Antony</vt:lpstr>
      <vt:lpstr>The Theology of Antony (and Athanasius)</vt:lpstr>
      <vt:lpstr>A Classic</vt:lpstr>
      <vt:lpstr>Monasticism</vt:lpstr>
      <vt:lpstr>Demonology</vt:lpstr>
      <vt:lpstr>Antony’s Monasticism</vt:lpstr>
      <vt:lpstr>Antony and Philosophy</vt:lpstr>
      <vt:lpstr>Antony and Arianism</vt:lpstr>
      <vt:lpstr>Acknowledgment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 Life of Antony—Introduction Module 5A</dc:title>
  <dc:creator>Mark Koscinski</dc:creator>
  <cp:lastModifiedBy>Mark Koscinski</cp:lastModifiedBy>
  <cp:revision>21</cp:revision>
  <cp:lastPrinted>2016-04-13T11:39:26Z</cp:lastPrinted>
  <dcterms:created xsi:type="dcterms:W3CDTF">2016-04-11T22:20:45Z</dcterms:created>
  <dcterms:modified xsi:type="dcterms:W3CDTF">2016-04-13T12:28:58Z</dcterms:modified>
</cp:coreProperties>
</file>