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ACC068-9814-4723-85AC-07FCBE8D174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8989B-C4B1-46A0-B12E-0A4747DC8275}" type="datetimeFigureOut">
              <a:rPr lang="en-US" smtClean="0"/>
              <a:t>4/13/2016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61AE3-C76A-49B4-8658-9982495ED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61AE3-C76A-49B4-8658-9982495EDB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048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49918-2DF3-401C-89B5-CD8B64A70CDA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9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EDDE-E0A1-4E88-BCD0-290365B0CBD8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3564-E854-4EA8-B7DF-FE3EE9DAAD20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6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1C0CE-48AA-4E4E-873F-8E810B1749D2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22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74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C2004-0B7C-4F2B-B59A-A17A24D8999E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25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E507-4F9A-41A5-99DB-5179E571E427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4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F660-D918-4DA3-83AA-89645D2A85E6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74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D649-D691-434E-9223-423C5514FC68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91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11D2-8FD9-4D90-ADBE-4769D2BF5C86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3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C6EA-871A-4ADA-AB5D-FDC260AB6402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486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22E3-FC4B-4E94-BB23-E7FCE50915C3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44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E593-A135-4D67-AF31-948F14E63E07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739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E2ECB-2C91-4121-AFF8-D1CFEB276A73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43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ABE81-DED6-4D94-ADD1-56FE272ADD79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15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8923D-E915-44C0-9FD7-A7FDD5D29DC5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0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D843A-A797-4466-B634-E73DD46031CF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8DD2519-43DE-4D2A-B139-63605E8A8A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5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br>
              <a:rPr lang="en-US" dirty="0" smtClean="0"/>
            </a:br>
            <a:r>
              <a:rPr lang="en-US" i="1" dirty="0" smtClean="0">
                <a:solidFill>
                  <a:srgbClr val="FF0000"/>
                </a:solidFill>
              </a:rPr>
              <a:t>The Life of Antony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mtClean="0">
                <a:solidFill>
                  <a:srgbClr val="FF0000"/>
                </a:solidFill>
              </a:rPr>
              <a:t>Module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 Cyril and Methodius Byzantine Catholic Seminary</a:t>
            </a:r>
          </a:p>
          <a:p>
            <a:r>
              <a:rPr lang="en-US" dirty="0" smtClean="0"/>
              <a:t>Byzantine On-Line</a:t>
            </a:r>
          </a:p>
          <a:p>
            <a:r>
              <a:rPr lang="en-US" dirty="0" smtClean="0"/>
              <a:t>Rev. Deacon Mark Koscinski CPA D.Litt. 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9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479"/>
    </mc:Choice>
    <mc:Fallback>
      <p:transition spd="slow" advTm="35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The Life of Antony</a:t>
            </a:r>
            <a:r>
              <a:rPr lang="en-US" dirty="0" smtClean="0"/>
              <a:t>—Chapter Review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Athanasius has been receiving inquiries about the career of Antony—his life, his discipline, his death. 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Ch. 1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was Egyptian by birth</a:t>
            </a:r>
          </a:p>
          <a:p>
            <a:r>
              <a:rPr lang="en-US" dirty="0" smtClean="0"/>
              <a:t>He was church going</a:t>
            </a:r>
          </a:p>
          <a:p>
            <a:r>
              <a:rPr lang="en-US" dirty="0" smtClean="0"/>
              <a:t>Antony was not frivolous or contemptuous</a:t>
            </a:r>
          </a:p>
          <a:p>
            <a:r>
              <a:rPr lang="en-US" dirty="0" smtClean="0"/>
              <a:t>He was satisfied with his life, and looked for nothing more.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EDDE-E0A1-4E88-BCD0-290365B0CBD8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2</a:t>
            </a:fld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41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35"/>
    </mc:Choice>
    <mc:Fallback>
      <p:transition spd="slow" advTm="74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His parents died, leaving him responsible for his sister and him. </a:t>
            </a:r>
          </a:p>
          <a:p>
            <a:r>
              <a:rPr lang="en-US" dirty="0" smtClean="0"/>
              <a:t>Six months after their death, he went to church. </a:t>
            </a:r>
          </a:p>
          <a:p>
            <a:r>
              <a:rPr lang="en-US" dirty="0" smtClean="0"/>
              <a:t>He heard his conversion call</a:t>
            </a:r>
          </a:p>
          <a:p>
            <a:r>
              <a:rPr lang="en-US" dirty="0" smtClean="0"/>
              <a:t>Let he who wants to be perfect sell all he has and give to the poor and you will have treasure in heaven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Upon going to church again, he heard: Do not be anxious about tomorrow. </a:t>
            </a:r>
          </a:p>
          <a:p>
            <a:r>
              <a:rPr lang="en-US" dirty="0" smtClean="0"/>
              <a:t>He made provision for his sister</a:t>
            </a:r>
          </a:p>
          <a:p>
            <a:r>
              <a:rPr lang="en-US" dirty="0" smtClean="0"/>
              <a:t>Began training for his new life</a:t>
            </a:r>
          </a:p>
          <a:p>
            <a:r>
              <a:rPr lang="en-US" dirty="0" smtClean="0"/>
              <a:t>Worked with his hands</a:t>
            </a:r>
          </a:p>
          <a:p>
            <a:r>
              <a:rPr lang="en-US" dirty="0" smtClean="0"/>
              <a:t>Prayed constantly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3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3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371"/>
    </mc:Choice>
    <mc:Fallback>
      <p:transition spd="slow" advTm="149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Antony  was obedient to those in authority</a:t>
            </a:r>
          </a:p>
          <a:p>
            <a:r>
              <a:rPr lang="en-US" dirty="0" smtClean="0"/>
              <a:t>His desire was to appear second to none in moral improvement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 devil tried to  lead his astray with memories of his sister, love of money and glory</a:t>
            </a:r>
          </a:p>
          <a:p>
            <a:r>
              <a:rPr lang="en-US" dirty="0" smtClean="0"/>
              <a:t>The devil saw his own weakness in the resolve of Antony</a:t>
            </a:r>
          </a:p>
          <a:p>
            <a:r>
              <a:rPr lang="en-US" dirty="0" smtClean="0"/>
              <a:t>Antony prayed constantly to defeat his enemy</a:t>
            </a:r>
          </a:p>
          <a:p>
            <a:r>
              <a:rPr lang="en-US" dirty="0" smtClean="0"/>
              <a:t>Antony knew it was by the grace of God he prevailed.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59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987"/>
    </mc:Choice>
    <mc:Fallback>
      <p:transition spd="slow" advTm="1429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devil, manifested himself as a boy. </a:t>
            </a:r>
          </a:p>
          <a:p>
            <a:r>
              <a:rPr lang="en-US" dirty="0" smtClean="0"/>
              <a:t>In a human voice, he said, “I tricked many, and I vanquished many, but just now, waging my attack on you……I was too weak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Antony won his first contest with the devil</a:t>
            </a:r>
          </a:p>
          <a:p>
            <a:r>
              <a:rPr lang="en-US" dirty="0" smtClean="0"/>
              <a:t>He did not become careless or arrogant</a:t>
            </a:r>
          </a:p>
          <a:p>
            <a:r>
              <a:rPr lang="en-US" dirty="0" smtClean="0"/>
              <a:t>The devil kept setting traps.</a:t>
            </a:r>
          </a:p>
          <a:p>
            <a:r>
              <a:rPr lang="en-US" dirty="0" smtClean="0"/>
              <a:t>He slept infrequently and ate once daily, sometimes not even that</a:t>
            </a:r>
          </a:p>
          <a:p>
            <a:r>
              <a:rPr lang="en-US" dirty="0" smtClean="0"/>
              <a:t>Antony slept on a rush mat</a:t>
            </a:r>
          </a:p>
          <a:p>
            <a:r>
              <a:rPr lang="en-US" dirty="0" smtClean="0"/>
              <a:t>The soul is strong when the body is weak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5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15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039"/>
    </mc:Choice>
    <mc:Fallback>
      <p:transition spd="slow" advTm="119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Antony went to the tombs</a:t>
            </a:r>
          </a:p>
          <a:p>
            <a:r>
              <a:rPr lang="en-US" dirty="0" smtClean="0"/>
              <a:t>The devil, afraid Antony’s movement might grow physically attacked him</a:t>
            </a:r>
          </a:p>
          <a:p>
            <a:r>
              <a:rPr lang="en-US" dirty="0" smtClean="0"/>
              <a:t>The blows were so severe as not to be administered by human hands.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does not run from the blows or the spirits</a:t>
            </a:r>
          </a:p>
          <a:p>
            <a:r>
              <a:rPr lang="en-US" dirty="0" smtClean="0"/>
              <a:t>The demons changed into beasts and reptiles.</a:t>
            </a:r>
          </a:p>
          <a:p>
            <a:r>
              <a:rPr lang="en-US" dirty="0" smtClean="0"/>
              <a:t>“If there was some power among you it would be enough for only one of you to come….you attempt to terrify me by means of a mob”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6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2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45"/>
    </mc:Choice>
    <mc:Fallback>
      <p:transition spd="slow" advTm="141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Divine intervention occurs as the roof opened and a beam of light descended on him. </a:t>
            </a:r>
          </a:p>
          <a:p>
            <a:r>
              <a:rPr lang="en-US" dirty="0" smtClean="0"/>
              <a:t>“I am here Antony, but I waited to watch your struggle….since you persevered, I will be your helper forever.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left for the mountain</a:t>
            </a:r>
          </a:p>
          <a:p>
            <a:r>
              <a:rPr lang="en-US" dirty="0" smtClean="0"/>
              <a:t>The devil tempted him by putting a large silver dish in the way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7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9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883"/>
    </mc:Choice>
    <mc:Fallback>
      <p:transition spd="slow" advTm="181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Not picking up the silver dish, Antony continued. </a:t>
            </a:r>
          </a:p>
          <a:p>
            <a:r>
              <a:rPr lang="en-US" dirty="0" smtClean="0"/>
              <a:t>The devil put gold in his path.</a:t>
            </a:r>
          </a:p>
          <a:p>
            <a:r>
              <a:rPr lang="en-US" dirty="0" smtClean="0"/>
              <a:t>Antony passed it by and found a deserted fortress.</a:t>
            </a:r>
          </a:p>
          <a:p>
            <a:r>
              <a:rPr lang="en-US" dirty="0" smtClean="0"/>
              <a:t>He stockpiled six months of bread and water, and then barricaded the door.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Antony spent 20 years in the fortress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His friends forced him to come out.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Antony’s soul was purified as was his body </a:t>
            </a:r>
          </a:p>
          <a:p>
            <a:pPr marL="0" indent="0">
              <a:buNone/>
            </a:pPr>
            <a:r>
              <a:rPr lang="en-US" dirty="0" smtClean="0"/>
              <a:t>He persuaded many to take up the solitary life.  He fortified them and strengthened them.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8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9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880"/>
    </mc:Choice>
    <mc:Fallback>
      <p:transition spd="slow" advTm="101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Many came to Antony for teaching. </a:t>
            </a:r>
          </a:p>
          <a:p>
            <a:r>
              <a:rPr lang="en-US" dirty="0" smtClean="0"/>
              <a:t>“Scriptures are sufficient for instruction, but you should encourage each other.”</a:t>
            </a:r>
          </a:p>
          <a:p>
            <a:r>
              <a:rPr lang="en-US" dirty="0" smtClean="0"/>
              <a:t>“Putting off our body, which is corruptible, we receive it back incorruptible.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When we die, we leave everything behind,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9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572"/>
    </mc:Choice>
    <mc:Fallback>
      <p:transition spd="slow" advTm="106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Never be lax.  </a:t>
            </a:r>
          </a:p>
          <a:p>
            <a:r>
              <a:rPr lang="en-US" dirty="0" smtClean="0"/>
              <a:t>The Lord will not forgive anyone on the basis of past performance</a:t>
            </a:r>
          </a:p>
          <a:p>
            <a:r>
              <a:rPr lang="en-US" dirty="0" smtClean="0"/>
              <a:t>He will direct his wrath against us for our neglect.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Chs. 22-23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Demons  are envious of Christians</a:t>
            </a:r>
          </a:p>
          <a:p>
            <a:r>
              <a:rPr lang="en-US" dirty="0" smtClean="0"/>
              <a:t>The meddle in their desire to frustrate our journey to heaven. </a:t>
            </a:r>
          </a:p>
          <a:p>
            <a:r>
              <a:rPr lang="en-US" dirty="0" smtClean="0"/>
              <a:t>Prayer is needed to discriminate between the good and the evil spirits</a:t>
            </a:r>
          </a:p>
          <a:p>
            <a:r>
              <a:rPr lang="en-US" dirty="0" smtClean="0"/>
              <a:t>Prayers and fasting bring down the evil spirits immediately.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10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4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344"/>
    </mc:Choice>
    <mc:Fallback>
      <p:transition spd="slow" advTm="120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25-26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Devils transform into many shapes</a:t>
            </a:r>
          </a:p>
          <a:p>
            <a:r>
              <a:rPr lang="en-US" dirty="0" smtClean="0"/>
              <a:t>They don’t allow us to sleep</a:t>
            </a:r>
          </a:p>
          <a:p>
            <a:r>
              <a:rPr lang="en-US" dirty="0" smtClean="0"/>
              <a:t>It is not necessary to heed devils</a:t>
            </a:r>
          </a:p>
          <a:p>
            <a:r>
              <a:rPr lang="en-US" dirty="0" smtClean="0"/>
              <a:t>They attempt to sway us away from our discipline</a:t>
            </a:r>
          </a:p>
          <a:p>
            <a:r>
              <a:rPr lang="en-US" dirty="0" smtClean="0"/>
              <a:t>The Lord silenced the devils so they could not intersperse their evil with the truth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28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If devils had authority, they would not allow one Christian to live. </a:t>
            </a:r>
          </a:p>
          <a:p>
            <a:r>
              <a:rPr lang="en-US" dirty="0" smtClean="0"/>
              <a:t>Godliness is an abomination to a sinner</a:t>
            </a:r>
          </a:p>
          <a:p>
            <a:r>
              <a:rPr lang="en-US" dirty="0" smtClean="0"/>
              <a:t>A true angel can be discerned because he wields his power quietly.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11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2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928"/>
    </mc:Choice>
    <mc:Fallback>
      <p:transition spd="slow" advTm="198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29-30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devil had no  authority over Job. </a:t>
            </a:r>
          </a:p>
          <a:p>
            <a:r>
              <a:rPr lang="en-US" dirty="0" smtClean="0"/>
              <a:t>In fact, he had no authority over Job’s cattle unless God allowed it. </a:t>
            </a:r>
          </a:p>
          <a:p>
            <a:r>
              <a:rPr lang="en-US" dirty="0" smtClean="0"/>
              <a:t>The devil has no authority even over swine.</a:t>
            </a:r>
          </a:p>
          <a:p>
            <a:r>
              <a:rPr lang="en-US" dirty="0" smtClean="0"/>
              <a:t>“Behold, have given you authority to tread upon serpents and scorpions, and over the power of the enemy”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31-37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Devils prophesy, but don’t believe them. </a:t>
            </a:r>
          </a:p>
          <a:p>
            <a:r>
              <a:rPr lang="en-US" dirty="0" smtClean="0"/>
              <a:t>They choose to give signs of the future for the sole purpose of deceiving. </a:t>
            </a:r>
          </a:p>
          <a:p>
            <a:r>
              <a:rPr lang="en-US" dirty="0" smtClean="0"/>
              <a:t>If they commend your holiness, ignore them and have nothing to do with them. </a:t>
            </a:r>
          </a:p>
          <a:p>
            <a:r>
              <a:rPr lang="en-US" dirty="0" smtClean="0"/>
              <a:t>A godly vision brings tranquility and joy. It brings courage to the soul.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12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2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070"/>
    </mc:Choice>
    <mc:Fallback>
      <p:transition spd="slow" advTm="225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38-39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We are not to be proud when we expel demons</a:t>
            </a:r>
          </a:p>
          <a:p>
            <a:r>
              <a:rPr lang="en-US" dirty="0" smtClean="0"/>
              <a:t>The ability to expel demons is a gift from the Savior himself.</a:t>
            </a:r>
          </a:p>
          <a:p>
            <a:r>
              <a:rPr lang="en-US" dirty="0" smtClean="0"/>
              <a:t>The demons called Antony blessed many times, but he cursed them for it. </a:t>
            </a:r>
          </a:p>
          <a:p>
            <a:r>
              <a:rPr lang="en-US" dirty="0" smtClean="0"/>
              <a:t>They attempted to make noise to distract Antony, but he prayed the psalms.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42-43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Even the devil confesses he can do nothing</a:t>
            </a:r>
          </a:p>
          <a:p>
            <a:r>
              <a:rPr lang="en-US" dirty="0" smtClean="0"/>
              <a:t>Therefore, treat him with contempt</a:t>
            </a:r>
          </a:p>
          <a:p>
            <a:r>
              <a:rPr lang="en-US" dirty="0" smtClean="0"/>
              <a:t>Do not be afraid of apparitions. </a:t>
            </a:r>
          </a:p>
          <a:p>
            <a:r>
              <a:rPr lang="en-US" dirty="0" smtClean="0"/>
              <a:t>Ask who are you and where do you come from? </a:t>
            </a:r>
          </a:p>
          <a:p>
            <a:r>
              <a:rPr lang="en-US" dirty="0" smtClean="0"/>
              <a:t>If it is diabolical, your fortitude will intimidate the demon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13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0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812"/>
    </mc:Choice>
    <mc:Fallback>
      <p:transition spd="slow" advTm="159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monks, hearing Antony’s instruction, made their cells seem like tents filled with divine choirs</a:t>
            </a:r>
          </a:p>
          <a:p>
            <a:r>
              <a:rPr lang="en-US" dirty="0" smtClean="0"/>
              <a:t>There was neither perpetrator or victim, nor complaint of a tax collector.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devoted his time to his soul</a:t>
            </a:r>
          </a:p>
          <a:p>
            <a:r>
              <a:rPr lang="en-US" dirty="0" smtClean="0"/>
              <a:t>He devoted only the minimum amount of time to his body, so that he would not be dragged down by earthly pleasures.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14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4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941"/>
    </mc:Choice>
    <mc:Fallback>
      <p:transition spd="slow" advTm="158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When the persecutions began, Antony left his cell to join the fray</a:t>
            </a:r>
          </a:p>
          <a:p>
            <a:r>
              <a:rPr lang="en-US" dirty="0" smtClean="0"/>
              <a:t>He wished for martyrdom</a:t>
            </a:r>
          </a:p>
          <a:p>
            <a:r>
              <a:rPr lang="en-US" dirty="0" smtClean="0"/>
              <a:t>Antony served the confessors</a:t>
            </a:r>
          </a:p>
          <a:p>
            <a:r>
              <a:rPr lang="en-US" dirty="0" smtClean="0"/>
              <a:t>The prefect of the city ordered the monks to leave.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47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After Peter of Alexandria had been martyred, Antony returned to his cell. </a:t>
            </a:r>
          </a:p>
          <a:p>
            <a:r>
              <a:rPr lang="en-US" dirty="0" smtClean="0"/>
              <a:t>He was “daily martyred by his conscience” </a:t>
            </a:r>
          </a:p>
          <a:p>
            <a:r>
              <a:rPr lang="en-US" dirty="0" smtClean="0"/>
              <a:t>He didn’t bathe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15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97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863"/>
    </mc:Choice>
    <mc:Fallback>
      <p:transition spd="slow" advTm="381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48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 military officer named </a:t>
            </a:r>
            <a:r>
              <a:rPr lang="en-US" dirty="0" smtClean="0"/>
              <a:t>Martinianus</a:t>
            </a:r>
            <a:r>
              <a:rPr lang="en-US" dirty="0" smtClean="0"/>
              <a:t> became a nuisance to Antony with his incessant appeal for help.</a:t>
            </a:r>
          </a:p>
          <a:p>
            <a:r>
              <a:rPr lang="en-US" dirty="0" smtClean="0"/>
              <a:t>Antony purified his daughter of the demon</a:t>
            </a:r>
          </a:p>
          <a:p>
            <a:r>
              <a:rPr lang="en-US" dirty="0" smtClean="0"/>
              <a:t>“Ask and you shall receive”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49-51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Being disturbed by people, Antony heard a voice that told him to go to the inner mountain.</a:t>
            </a:r>
          </a:p>
          <a:p>
            <a:r>
              <a:rPr lang="en-US" dirty="0" smtClean="0"/>
              <a:t>He remained there alone. </a:t>
            </a:r>
          </a:p>
          <a:p>
            <a:r>
              <a:rPr lang="en-US" dirty="0" smtClean="0"/>
              <a:t>Animals damaged his crops.  Antony commanded them to leave him alone. </a:t>
            </a:r>
          </a:p>
          <a:p>
            <a:r>
              <a:rPr lang="en-US" dirty="0" smtClean="0"/>
              <a:t>He continued to wrestle with demons.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16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8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479"/>
    </mc:Choice>
    <mc:Fallback>
      <p:transition spd="slow" advTm="235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Ch. 56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Antony taught</a:t>
            </a:r>
          </a:p>
          <a:p>
            <a:r>
              <a:rPr lang="en-US" dirty="0" smtClean="0"/>
              <a:t>However, you didn’t have to heed Antony. </a:t>
            </a:r>
          </a:p>
          <a:p>
            <a:r>
              <a:rPr lang="en-US" dirty="0" smtClean="0"/>
              <a:t>“he was not boastful when he was heeded, nor disgruntled when he was not…..he gave thanks to God always.”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57-58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performs healings</a:t>
            </a:r>
          </a:p>
          <a:p>
            <a:r>
              <a:rPr lang="en-US" dirty="0" smtClean="0"/>
              <a:t>He attributes them to the Lord.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17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65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462"/>
    </mc:Choice>
    <mc:Fallback>
      <p:transition spd="slow" advTm="86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67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Antony honored the rule of the church with extreme care, and he wanted every cleric to held in higher esteem than himself. </a:t>
            </a:r>
          </a:p>
          <a:p>
            <a:r>
              <a:rPr lang="en-US" dirty="0" smtClean="0"/>
              <a:t>He felt no shame bowing to priests or deacons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68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Perceiving their wickedness…he never held communion with the Meletian </a:t>
            </a:r>
            <a:r>
              <a:rPr lang="en-US" dirty="0" smtClean="0"/>
              <a:t>schismatics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And neither toward the Manicheans nor any heretics did he profess friendship….</a:t>
            </a:r>
          </a:p>
          <a:p>
            <a:r>
              <a:rPr lang="en-US" dirty="0" smtClean="0"/>
              <a:t>The Arian doctrines were “worse than serpents’ poison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18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3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414"/>
    </mc:Choice>
    <mc:Fallback>
      <p:transition spd="slow" advTm="274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69-71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When the Arians falsely claimed he held the same view as they, he was irritated and angry with them. </a:t>
            </a:r>
          </a:p>
          <a:p>
            <a:r>
              <a:rPr lang="en-US" dirty="0" smtClean="0"/>
              <a:t>He left the mountain and came to Alexandria and denounced the Arians. </a:t>
            </a:r>
          </a:p>
          <a:p>
            <a:r>
              <a:rPr lang="en-US" dirty="0" smtClean="0"/>
              <a:t>When he was departing, and we were escorting him….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Chs. </a:t>
            </a:r>
            <a:r>
              <a:rPr lang="en-US" dirty="0" smtClean="0"/>
              <a:t>72-76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Antony shows disdain for Greek philosophy.</a:t>
            </a:r>
          </a:p>
          <a:p>
            <a:r>
              <a:rPr lang="en-US" dirty="0" smtClean="0"/>
              <a:t>Two philosophers withdrew from Antony when they saw demons feared Antony. </a:t>
            </a:r>
          </a:p>
          <a:p>
            <a:r>
              <a:rPr lang="en-US" dirty="0" smtClean="0"/>
              <a:t>Action through faith is better and more secure than your sophistic conclusions.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19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44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162"/>
    </mc:Choice>
    <mc:Fallback>
      <p:transition spd="slow" advTm="132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78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Christians do not possess Greek reasoning, but we have the power supplied to us through Jesus Christ. </a:t>
            </a:r>
          </a:p>
          <a:p>
            <a:r>
              <a:rPr lang="en-US" dirty="0" smtClean="0"/>
              <a:t>Christianity teaches the Greeks faith, and strips them of superstition.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79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Where is the Egyptian magic?</a:t>
            </a:r>
          </a:p>
          <a:p>
            <a:r>
              <a:rPr lang="en-US" dirty="0" smtClean="0"/>
              <a:t>That religion was never persecuted, but it is Christianity that is flourishing.</a:t>
            </a:r>
          </a:p>
          <a:p>
            <a:r>
              <a:rPr lang="en-US" dirty="0" smtClean="0"/>
              <a:t>The faith of Christ was ridiculed, but it now fills the world.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20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9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748"/>
    </mc:Choice>
    <mc:Fallback>
      <p:transition spd="slow" advTm="91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Life of Antony</a:t>
            </a:r>
            <a:r>
              <a:rPr lang="en-US" dirty="0"/>
              <a:t>—Chapter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</a:t>
            </a:r>
            <a:r>
              <a:rPr lang="en-US" dirty="0" smtClean="0"/>
              <a:t>82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Antony predicts the onslaught of the Arians. </a:t>
            </a:r>
          </a:p>
          <a:p>
            <a:r>
              <a:rPr lang="en-US" dirty="0" smtClean="0"/>
              <a:t>Two years later, the seizure of churches began, and pagans were compelled to congregate with the Arians.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This class was based on the translation and introduction by Robert C. Gregg and the Preface by William A. </a:t>
            </a:r>
            <a:r>
              <a:rPr lang="en-US" dirty="0"/>
              <a:t>Clebsch</a:t>
            </a:r>
            <a:r>
              <a:rPr lang="en-US" dirty="0"/>
              <a:t> to the following:</a:t>
            </a:r>
          </a:p>
          <a:p>
            <a:r>
              <a:rPr lang="en-US" u="sng" dirty="0" smtClean="0"/>
              <a:t>Athanasius: </a:t>
            </a:r>
            <a:r>
              <a:rPr lang="en-US" u="sng" dirty="0"/>
              <a:t>The Life of Antony and Marcellinus. </a:t>
            </a:r>
            <a:r>
              <a:rPr lang="en-US" dirty="0"/>
              <a:t>New York: Paulist Press, 1980</a:t>
            </a:r>
          </a:p>
          <a:p>
            <a:r>
              <a:rPr lang="en-US" dirty="0"/>
              <a:t>I am vastly indebted to their insight to St. Athanasius.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93B-ECBB-4542-B05B-96A50E82440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D2519-43DE-4D2A-B139-63605E8A8A1D}" type="slidenum">
              <a:rPr lang="en-US" smtClean="0"/>
              <a:t>21</a:t>
            </a:fld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31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784"/>
    </mc:Choice>
    <mc:Fallback>
      <p:transition spd="slow" advTm="92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199</TotalTime>
  <Words>1768</Words>
  <Application>Microsoft Office PowerPoint</Application>
  <PresentationFormat>Widescreen</PresentationFormat>
  <Paragraphs>254</Paragraphs>
  <Slides>21</Slides>
  <Notes>1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Trebuchet MS</vt:lpstr>
      <vt:lpstr>Wingdings 3</vt:lpstr>
      <vt:lpstr>Facet</vt:lpstr>
      <vt:lpstr>Athanasius the Great The Life of Antony Module 6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  <vt:lpstr>The Life of Antony—Chapter Review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Athanasius the Great The Life of Antony Module 6A</dc:title>
  <dc:creator>Mark Koscinski</dc:creator>
  <cp:lastModifiedBy>Mark Koscinski</cp:lastModifiedBy>
  <cp:revision>11</cp:revision>
  <dcterms:created xsi:type="dcterms:W3CDTF">2016-04-13T13:44:28Z</dcterms:created>
  <dcterms:modified xsi:type="dcterms:W3CDTF">2016-04-13T17:03:47Z</dcterms:modified>
</cp:coreProperties>
</file>