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73" r:id="rId11"/>
    <p:sldId id="265" r:id="rId12"/>
    <p:sldId id="266" r:id="rId13"/>
    <p:sldId id="267" r:id="rId14"/>
    <p:sldId id="268" r:id="rId15"/>
    <p:sldId id="269" r:id="rId16"/>
    <p:sldId id="270" r:id="rId17"/>
    <p:sldId id="271"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5000" autoAdjust="0"/>
    <p:restoredTop sz="94660"/>
  </p:normalViewPr>
  <p:slideViewPr>
    <p:cSldViewPr snapToGrid="0">
      <p:cViewPr varScale="1">
        <p:scale>
          <a:sx n="71" d="100"/>
          <a:sy n="71" d="100"/>
        </p:scale>
        <p:origin x="618" y="54"/>
      </p:cViewPr>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54B57D-A48B-4DA2-886F-3612E423FC07}" type="datetimeFigureOut">
              <a:rPr lang="en-US" smtClean="0"/>
              <a:t>8/18/2016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2B99C9-BF85-4B30-99E8-3C145A3DD841}" type="slidenum">
              <a:rPr lang="en-US" smtClean="0"/>
              <a:t>‹#›</a:t>
            </a:fld>
            <a:endParaRPr lang="en-US" dirty="0"/>
          </a:p>
        </p:txBody>
      </p:sp>
    </p:spTree>
    <p:extLst>
      <p:ext uri="{BB962C8B-B14F-4D97-AF65-F5344CB8AC3E}">
        <p14:creationId xmlns:p14="http://schemas.microsoft.com/office/powerpoint/2010/main" val="250520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1</a:t>
            </a:fld>
            <a:endParaRPr lang="en-US" dirty="0"/>
          </a:p>
        </p:txBody>
      </p:sp>
    </p:spTree>
    <p:extLst>
      <p:ext uri="{BB962C8B-B14F-4D97-AF65-F5344CB8AC3E}">
        <p14:creationId xmlns:p14="http://schemas.microsoft.com/office/powerpoint/2010/main" val="3044388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2</a:t>
            </a:fld>
            <a:endParaRPr lang="en-US" dirty="0"/>
          </a:p>
        </p:txBody>
      </p:sp>
    </p:spTree>
    <p:extLst>
      <p:ext uri="{BB962C8B-B14F-4D97-AF65-F5344CB8AC3E}">
        <p14:creationId xmlns:p14="http://schemas.microsoft.com/office/powerpoint/2010/main" val="4201920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3</a:t>
            </a:fld>
            <a:endParaRPr lang="en-US" dirty="0"/>
          </a:p>
        </p:txBody>
      </p:sp>
    </p:spTree>
    <p:extLst>
      <p:ext uri="{BB962C8B-B14F-4D97-AF65-F5344CB8AC3E}">
        <p14:creationId xmlns:p14="http://schemas.microsoft.com/office/powerpoint/2010/main" val="2448980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4</a:t>
            </a:fld>
            <a:endParaRPr lang="en-US" dirty="0"/>
          </a:p>
        </p:txBody>
      </p:sp>
    </p:spTree>
    <p:extLst>
      <p:ext uri="{BB962C8B-B14F-4D97-AF65-F5344CB8AC3E}">
        <p14:creationId xmlns:p14="http://schemas.microsoft.com/office/powerpoint/2010/main" val="3136248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5</a:t>
            </a:fld>
            <a:endParaRPr lang="en-US" dirty="0"/>
          </a:p>
        </p:txBody>
      </p:sp>
    </p:spTree>
    <p:extLst>
      <p:ext uri="{BB962C8B-B14F-4D97-AF65-F5344CB8AC3E}">
        <p14:creationId xmlns:p14="http://schemas.microsoft.com/office/powerpoint/2010/main" val="403467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6</a:t>
            </a:fld>
            <a:endParaRPr lang="en-US" dirty="0"/>
          </a:p>
        </p:txBody>
      </p:sp>
    </p:spTree>
    <p:extLst>
      <p:ext uri="{BB962C8B-B14F-4D97-AF65-F5344CB8AC3E}">
        <p14:creationId xmlns:p14="http://schemas.microsoft.com/office/powerpoint/2010/main" val="238824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7</a:t>
            </a:fld>
            <a:endParaRPr lang="en-US" dirty="0"/>
          </a:p>
        </p:txBody>
      </p:sp>
    </p:spTree>
    <p:extLst>
      <p:ext uri="{BB962C8B-B14F-4D97-AF65-F5344CB8AC3E}">
        <p14:creationId xmlns:p14="http://schemas.microsoft.com/office/powerpoint/2010/main" val="141599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8</a:t>
            </a:fld>
            <a:endParaRPr lang="en-US" dirty="0"/>
          </a:p>
        </p:txBody>
      </p:sp>
    </p:spTree>
    <p:extLst>
      <p:ext uri="{BB962C8B-B14F-4D97-AF65-F5344CB8AC3E}">
        <p14:creationId xmlns:p14="http://schemas.microsoft.com/office/powerpoint/2010/main" val="3282091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9</a:t>
            </a:fld>
            <a:endParaRPr lang="en-US" dirty="0"/>
          </a:p>
        </p:txBody>
      </p:sp>
    </p:spTree>
    <p:extLst>
      <p:ext uri="{BB962C8B-B14F-4D97-AF65-F5344CB8AC3E}">
        <p14:creationId xmlns:p14="http://schemas.microsoft.com/office/powerpoint/2010/main" val="1753192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10</a:t>
            </a:fld>
            <a:endParaRPr lang="en-US" dirty="0"/>
          </a:p>
        </p:txBody>
      </p:sp>
    </p:spTree>
    <p:extLst>
      <p:ext uri="{BB962C8B-B14F-4D97-AF65-F5344CB8AC3E}">
        <p14:creationId xmlns:p14="http://schemas.microsoft.com/office/powerpoint/2010/main" val="462752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11</a:t>
            </a:fld>
            <a:endParaRPr lang="en-US" dirty="0"/>
          </a:p>
        </p:txBody>
      </p:sp>
    </p:spTree>
    <p:extLst>
      <p:ext uri="{BB962C8B-B14F-4D97-AF65-F5344CB8AC3E}">
        <p14:creationId xmlns:p14="http://schemas.microsoft.com/office/powerpoint/2010/main" val="2421761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12</a:t>
            </a:fld>
            <a:endParaRPr lang="en-US" dirty="0"/>
          </a:p>
        </p:txBody>
      </p:sp>
    </p:spTree>
    <p:extLst>
      <p:ext uri="{BB962C8B-B14F-4D97-AF65-F5344CB8AC3E}">
        <p14:creationId xmlns:p14="http://schemas.microsoft.com/office/powerpoint/2010/main" val="1472932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13</a:t>
            </a:fld>
            <a:endParaRPr lang="en-US" dirty="0"/>
          </a:p>
        </p:txBody>
      </p:sp>
    </p:spTree>
    <p:extLst>
      <p:ext uri="{BB962C8B-B14F-4D97-AF65-F5344CB8AC3E}">
        <p14:creationId xmlns:p14="http://schemas.microsoft.com/office/powerpoint/2010/main" val="334012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2B99C9-BF85-4B30-99E8-3C145A3DD841}" type="slidenum">
              <a:rPr lang="en-US" smtClean="0"/>
              <a:t>14</a:t>
            </a:fld>
            <a:endParaRPr lang="en-US" dirty="0"/>
          </a:p>
        </p:txBody>
      </p:sp>
    </p:spTree>
    <p:extLst>
      <p:ext uri="{BB962C8B-B14F-4D97-AF65-F5344CB8AC3E}">
        <p14:creationId xmlns:p14="http://schemas.microsoft.com/office/powerpoint/2010/main" val="3937024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15</a:t>
            </a:fld>
            <a:endParaRPr lang="en-US" dirty="0"/>
          </a:p>
        </p:txBody>
      </p:sp>
    </p:spTree>
    <p:extLst>
      <p:ext uri="{BB962C8B-B14F-4D97-AF65-F5344CB8AC3E}">
        <p14:creationId xmlns:p14="http://schemas.microsoft.com/office/powerpoint/2010/main" val="33348380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16</a:t>
            </a:fld>
            <a:endParaRPr lang="en-US" dirty="0"/>
          </a:p>
        </p:txBody>
      </p:sp>
    </p:spTree>
    <p:extLst>
      <p:ext uri="{BB962C8B-B14F-4D97-AF65-F5344CB8AC3E}">
        <p14:creationId xmlns:p14="http://schemas.microsoft.com/office/powerpoint/2010/main" val="1461326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17</a:t>
            </a:fld>
            <a:endParaRPr lang="en-US" dirty="0"/>
          </a:p>
        </p:txBody>
      </p:sp>
    </p:spTree>
    <p:extLst>
      <p:ext uri="{BB962C8B-B14F-4D97-AF65-F5344CB8AC3E}">
        <p14:creationId xmlns:p14="http://schemas.microsoft.com/office/powerpoint/2010/main" val="39693849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2B99C9-BF85-4B30-99E8-3C145A3DD841}" type="slidenum">
              <a:rPr lang="en-US" smtClean="0"/>
              <a:t>18</a:t>
            </a:fld>
            <a:endParaRPr lang="en-US" dirty="0"/>
          </a:p>
        </p:txBody>
      </p:sp>
    </p:spTree>
    <p:extLst>
      <p:ext uri="{BB962C8B-B14F-4D97-AF65-F5344CB8AC3E}">
        <p14:creationId xmlns:p14="http://schemas.microsoft.com/office/powerpoint/2010/main" val="702446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CA83BCF-1BE1-476B-93F5-6E36BDFFFF02}"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3096492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C2ABE6-0FB2-4B19-8635-EAE8E09056CF}"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4114189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0D606A-B218-4266-9D0C-5568022A9452}"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1087372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0005F9-C237-4B67-A953-8929876EA364}"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3166160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F9FD3D3-4DC4-4660-8A50-148112044879}" type="datetime1">
              <a:rPr lang="en-US" smtClean="0"/>
              <a:t>8/18/2016</a:t>
            </a:fld>
            <a:endParaRPr lang="en-US" dirty="0"/>
          </a:p>
        </p:txBody>
      </p:sp>
      <p:sp>
        <p:nvSpPr>
          <p:cNvPr id="8" name="Footer Placeholder 7"/>
          <p:cNvSpPr>
            <a:spLocks noGrp="1"/>
          </p:cNvSpPr>
          <p:nvPr>
            <p:ph type="ftr" sz="quarter" idx="11"/>
          </p:nvPr>
        </p:nvSpPr>
        <p:spPr/>
        <p:txBody>
          <a:bodyPr/>
          <a:lstStyle/>
          <a:p>
            <a:r>
              <a:rPr lang="en-US" dirty="0" smtClean="0"/>
              <a:t>St. Athanasius the Great</a:t>
            </a:r>
            <a:endParaRPr lang="en-US" dirty="0"/>
          </a:p>
        </p:txBody>
      </p:sp>
      <p:sp>
        <p:nvSpPr>
          <p:cNvPr id="9" name="Slide Number Placeholder 8"/>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987035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0BB0E99-B6C2-48ED-81DC-1CFF74F9796D}" type="datetime1">
              <a:rPr lang="en-US" smtClean="0"/>
              <a:t>8/18/2016</a:t>
            </a:fld>
            <a:endParaRPr lang="en-US" dirty="0"/>
          </a:p>
        </p:txBody>
      </p:sp>
      <p:sp>
        <p:nvSpPr>
          <p:cNvPr id="4" name="Footer Placeholder 3"/>
          <p:cNvSpPr>
            <a:spLocks noGrp="1"/>
          </p:cNvSpPr>
          <p:nvPr>
            <p:ph type="ftr" sz="quarter" idx="11"/>
          </p:nvPr>
        </p:nvSpPr>
        <p:spPr/>
        <p:txBody>
          <a:bodyPr/>
          <a:lstStyle/>
          <a:p>
            <a:r>
              <a:rPr lang="en-US" dirty="0" smtClean="0"/>
              <a:t>St. Athanasius the Great</a:t>
            </a:r>
            <a:endParaRPr lang="en-US" dirty="0"/>
          </a:p>
        </p:txBody>
      </p:sp>
      <p:sp>
        <p:nvSpPr>
          <p:cNvPr id="5" name="Slide Number Placeholder 4"/>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1364974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4D391-FC77-4584-B223-75CECBE4B9BF}" type="datetime1">
              <a:rPr lang="en-US" smtClean="0"/>
              <a:t>8/18/2016</a:t>
            </a:fld>
            <a:endParaRPr lang="en-US" dirty="0"/>
          </a:p>
        </p:txBody>
      </p:sp>
      <p:sp>
        <p:nvSpPr>
          <p:cNvPr id="3" name="Footer Placeholder 2"/>
          <p:cNvSpPr>
            <a:spLocks noGrp="1"/>
          </p:cNvSpPr>
          <p:nvPr>
            <p:ph type="ftr" sz="quarter" idx="11"/>
          </p:nvPr>
        </p:nvSpPr>
        <p:spPr/>
        <p:txBody>
          <a:bodyPr/>
          <a:lstStyle/>
          <a:p>
            <a:r>
              <a:rPr lang="en-US" dirty="0" smtClean="0"/>
              <a:t>St. Athanasius the Great</a:t>
            </a:r>
            <a:endParaRPr lang="en-US" dirty="0"/>
          </a:p>
        </p:txBody>
      </p:sp>
      <p:sp>
        <p:nvSpPr>
          <p:cNvPr id="4" name="Slide Number Placeholder 3"/>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1740610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08382F-9057-4ABA-8BC7-AB00BD845150}"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834701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6B849B-9946-49BC-B98D-D1CF6F87B0A0}"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2660859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4C4A62-F555-4EBF-B74F-1B0782111C2E}"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3497597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E90CC-7BB0-449E-8AED-E942ADAB0BF2}"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89371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F572ED-EB0A-4680-A559-6941FBD5397B}"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28128789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382EAB-7654-4E09-8483-7398232BC03A}"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97512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AB82ED-A732-4F0F-9E6C-CC459B457352}"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177677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D59EAD-6B4C-40DB-92D4-C8D0E7BB6ADF}"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2576617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DC6183-F15F-45EA-AC86-E6DADEFFE9FE}"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a:t>
            </a:fld>
            <a:endParaRPr lang="en-US" dirty="0"/>
          </a:p>
        </p:txBody>
      </p:sp>
    </p:spTree>
    <p:extLst>
      <p:ext uri="{BB962C8B-B14F-4D97-AF65-F5344CB8AC3E}">
        <p14:creationId xmlns:p14="http://schemas.microsoft.com/office/powerpoint/2010/main" val="1291007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C89A631-5BB3-4164-83A9-6D7FC577382A}" type="datetime1">
              <a:rPr lang="en-US" smtClean="0"/>
              <a:t>8/18/2016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smtClean="0"/>
              <a:t>St. Athanasius the Great</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D2CC112-677B-4660-B1A8-00759766E06F}" type="slidenum">
              <a:rPr lang="en-US" smtClean="0"/>
              <a:t>‹#›</a:t>
            </a:fld>
            <a:endParaRPr lang="en-US" dirty="0"/>
          </a:p>
        </p:txBody>
      </p:sp>
    </p:spTree>
    <p:extLst>
      <p:ext uri="{BB962C8B-B14F-4D97-AF65-F5344CB8AC3E}">
        <p14:creationId xmlns:p14="http://schemas.microsoft.com/office/powerpoint/2010/main" val="3149747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png"/><Relationship Id="rId5" Type="http://schemas.openxmlformats.org/officeDocument/2006/relationships/image" Target="../media/image4.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5.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png"/><Relationship Id="rId5" Type="http://schemas.openxmlformats.org/officeDocument/2006/relationships/image" Target="../media/image6.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7.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8.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image" Target="../media/image9.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png"/><Relationship Id="rId5" Type="http://schemas.openxmlformats.org/officeDocument/2006/relationships/image" Target="../media/image10.jp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png"/><Relationship Id="rId5" Type="http://schemas.openxmlformats.org/officeDocument/2006/relationships/image" Target="../media/image11.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png"/><Relationship Id="rId5" Type="http://schemas.openxmlformats.org/officeDocument/2006/relationships/image" Target="../media/image12.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png"/><Relationship Id="rId5" Type="http://schemas.openxmlformats.org/officeDocument/2006/relationships/image" Target="../media/image13.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1.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1.png"/><Relationship Id="rId4"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Athanasius the Great</a:t>
            </a:r>
            <a:br>
              <a:rPr lang="en-US" dirty="0" smtClean="0"/>
            </a:br>
            <a:r>
              <a:rPr lang="en-US" dirty="0" smtClean="0">
                <a:solidFill>
                  <a:srgbClr val="FF0000"/>
                </a:solidFill>
              </a:rPr>
              <a:t>Theosis</a:t>
            </a:r>
            <a:br>
              <a:rPr lang="en-US" dirty="0" smtClean="0">
                <a:solidFill>
                  <a:srgbClr val="FF0000"/>
                </a:solidFill>
              </a:rPr>
            </a:br>
            <a:r>
              <a:rPr lang="en-US" dirty="0" smtClean="0">
                <a:solidFill>
                  <a:srgbClr val="FF0000"/>
                </a:solidFill>
              </a:rPr>
              <a:t>Module 7A</a:t>
            </a:r>
            <a:endParaRPr lang="en-US" dirty="0">
              <a:solidFill>
                <a:srgbClr val="FF0000"/>
              </a:solidFill>
            </a:endParaRPr>
          </a:p>
        </p:txBody>
      </p:sp>
      <p:sp>
        <p:nvSpPr>
          <p:cNvPr id="3" name="Subtitle 2"/>
          <p:cNvSpPr>
            <a:spLocks noGrp="1"/>
          </p:cNvSpPr>
          <p:nvPr>
            <p:ph type="subTitle" idx="1"/>
          </p:nvPr>
        </p:nvSpPr>
        <p:spPr/>
        <p:txBody>
          <a:bodyPr>
            <a:normAutofit lnSpcReduction="10000"/>
          </a:bodyPr>
          <a:lstStyle/>
          <a:p>
            <a:r>
              <a:rPr lang="en-US" dirty="0" smtClean="0"/>
              <a:t>St. </a:t>
            </a:r>
            <a:r>
              <a:rPr lang="en-US" dirty="0" smtClean="0"/>
              <a:t>Mary’s Byzantine Catholic Church</a:t>
            </a:r>
            <a:endParaRPr lang="en-US" dirty="0" smtClean="0"/>
          </a:p>
          <a:p>
            <a:r>
              <a:rPr lang="en-US" dirty="0" smtClean="0"/>
              <a:t>Adult Education Series</a:t>
            </a:r>
            <a:endParaRPr lang="en-US" dirty="0" smtClean="0"/>
          </a:p>
          <a:p>
            <a:r>
              <a:rPr lang="en-US" dirty="0" smtClean="0"/>
              <a:t>Rev. Deacon Mark Koscinski CPA D.Litt. </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64526043"/>
      </p:ext>
    </p:extLst>
  </p:cSld>
  <p:clrMapOvr>
    <a:masterClrMapping/>
  </p:clrMapOvr>
  <mc:AlternateContent xmlns:mc="http://schemas.openxmlformats.org/markup-compatibility/2006" xmlns:p14="http://schemas.microsoft.com/office/powerpoint/2010/main">
    <mc:Choice Requires="p14">
      <p:transition spd="slow" p14:dur="2000" advTm="30789"/>
    </mc:Choice>
    <mc:Fallback xmlns="">
      <p:transition spd="slow" advTm="307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Theosis</a:t>
            </a:r>
            <a:endParaRPr lang="en-US" dirty="0"/>
          </a:p>
        </p:txBody>
      </p:sp>
      <p:sp>
        <p:nvSpPr>
          <p:cNvPr id="4" name="Content Placeholder 3"/>
          <p:cNvSpPr>
            <a:spLocks noGrp="1"/>
          </p:cNvSpPr>
          <p:nvPr>
            <p:ph sz="half" idx="1"/>
          </p:nvPr>
        </p:nvSpPr>
        <p:spPr/>
        <p:txBody>
          <a:bodyPr/>
          <a:lstStyle/>
          <a:p>
            <a:r>
              <a:rPr lang="en-US" dirty="0" smtClean="0"/>
              <a:t>Deification (theosis)</a:t>
            </a:r>
            <a:r>
              <a:rPr lang="en-US" dirty="0"/>
              <a:t> </a:t>
            </a:r>
            <a:r>
              <a:rPr lang="en-US" dirty="0" smtClean="0"/>
              <a:t>is the process by which a Christian becomes more like God</a:t>
            </a:r>
          </a:p>
          <a:p>
            <a:r>
              <a:rPr lang="en-US" dirty="0" smtClean="0"/>
              <a:t>2 Peter 1:3-4: …You may be partakers of the Divine Nature. </a:t>
            </a:r>
            <a:endParaRPr lang="en-US" dirty="0"/>
          </a:p>
        </p:txBody>
      </p:sp>
      <p:pic>
        <p:nvPicPr>
          <p:cNvPr id="9" name="Content Placeholder 8"/>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618945" y="2160589"/>
            <a:ext cx="3125810" cy="3881434"/>
          </a:xfrm>
        </p:spPr>
      </p:pic>
      <p:sp>
        <p:nvSpPr>
          <p:cNvPr id="6" name="Date Placeholder 5"/>
          <p:cNvSpPr>
            <a:spLocks noGrp="1"/>
          </p:cNvSpPr>
          <p:nvPr>
            <p:ph type="dt" sz="half" idx="10"/>
          </p:nvPr>
        </p:nvSpPr>
        <p:spPr/>
        <p:txBody>
          <a:bodyPr/>
          <a:lstStyle/>
          <a:p>
            <a:fld id="{815CDF55-97C2-47A0-BCCB-89F32328BD30}" type="datetime1">
              <a:rPr lang="en-US" smtClean="0"/>
              <a:t>8/18/2016</a:t>
            </a:fld>
            <a:endParaRPr lang="en-US" dirty="0"/>
          </a:p>
        </p:txBody>
      </p:sp>
      <p:sp>
        <p:nvSpPr>
          <p:cNvPr id="7" name="Footer Placeholder 6"/>
          <p:cNvSpPr>
            <a:spLocks noGrp="1"/>
          </p:cNvSpPr>
          <p:nvPr>
            <p:ph type="ftr" sz="quarter" idx="11"/>
          </p:nvPr>
        </p:nvSpPr>
        <p:spPr/>
        <p:txBody>
          <a:bodyPr/>
          <a:lstStyle/>
          <a:p>
            <a:r>
              <a:rPr lang="en-US" dirty="0" smtClean="0"/>
              <a:t>St. Athanasius the Great</a:t>
            </a:r>
            <a:endParaRPr lang="en-US" dirty="0"/>
          </a:p>
        </p:txBody>
      </p:sp>
      <p:sp>
        <p:nvSpPr>
          <p:cNvPr id="8" name="Slide Number Placeholder 7"/>
          <p:cNvSpPr>
            <a:spLocks noGrp="1"/>
          </p:cNvSpPr>
          <p:nvPr>
            <p:ph type="sldNum" sz="quarter" idx="12"/>
          </p:nvPr>
        </p:nvSpPr>
        <p:spPr/>
        <p:txBody>
          <a:bodyPr/>
          <a:lstStyle/>
          <a:p>
            <a:fld id="{0D2CC112-677B-4660-B1A8-00759766E06F}" type="slidenum">
              <a:rPr lang="en-US" smtClean="0"/>
              <a:t>2</a:t>
            </a:fld>
            <a:endParaRPr lang="en-US" dirty="0"/>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90911626"/>
      </p:ext>
    </p:extLst>
  </p:cSld>
  <p:clrMapOvr>
    <a:masterClrMapping/>
  </p:clrMapOvr>
  <mc:AlternateContent xmlns:mc="http://schemas.openxmlformats.org/markup-compatibility/2006" xmlns:p14="http://schemas.microsoft.com/office/powerpoint/2010/main">
    <mc:Choice Requires="p14">
      <p:transition spd="slow" p14:dur="2000" advTm="50116"/>
    </mc:Choice>
    <mc:Fallback xmlns="">
      <p:transition spd="slow" advTm="501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Theosis</a:t>
            </a:r>
            <a:endParaRPr lang="en-US" dirty="0"/>
          </a:p>
        </p:txBody>
      </p:sp>
      <p:sp>
        <p:nvSpPr>
          <p:cNvPr id="3" name="Content Placeholder 2"/>
          <p:cNvSpPr>
            <a:spLocks noGrp="1"/>
          </p:cNvSpPr>
          <p:nvPr>
            <p:ph sz="half" idx="1"/>
          </p:nvPr>
        </p:nvSpPr>
        <p:spPr/>
        <p:txBody>
          <a:bodyPr/>
          <a:lstStyle/>
          <a:p>
            <a:r>
              <a:rPr lang="en-US" dirty="0" smtClean="0"/>
              <a:t>Deification does not mean human beings become divine.</a:t>
            </a:r>
          </a:p>
          <a:p>
            <a:r>
              <a:rPr lang="en-US" dirty="0" smtClean="0"/>
              <a:t>We do not become a God.</a:t>
            </a:r>
          </a:p>
          <a:p>
            <a:r>
              <a:rPr lang="en-US" dirty="0" smtClean="0"/>
              <a:t>The Mormon Church has tried to explain their theology as part of deification. </a:t>
            </a:r>
          </a:p>
          <a:p>
            <a:r>
              <a:rPr lang="en-US" dirty="0" smtClean="0"/>
              <a:t>This is a heresy to the Eastern Church. </a:t>
            </a:r>
          </a:p>
          <a:p>
            <a:r>
              <a:rPr lang="en-US" dirty="0" smtClean="0"/>
              <a:t>We are human and not God. </a:t>
            </a:r>
            <a:endParaRPr lang="en-US" dirty="0"/>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787612" y="2270798"/>
            <a:ext cx="2788475" cy="3661017"/>
          </a:xfrm>
        </p:spPr>
      </p:pic>
      <p:sp>
        <p:nvSpPr>
          <p:cNvPr id="5" name="Date Placeholder 4"/>
          <p:cNvSpPr>
            <a:spLocks noGrp="1"/>
          </p:cNvSpPr>
          <p:nvPr>
            <p:ph type="dt" sz="half" idx="10"/>
          </p:nvPr>
        </p:nvSpPr>
        <p:spPr/>
        <p:txBody>
          <a:bodyPr/>
          <a:lstStyle/>
          <a:p>
            <a:fld id="{A6B99D0D-3839-45C1-8804-F03A6A79DFA3}"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3</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07209260"/>
      </p:ext>
    </p:extLst>
  </p:cSld>
  <p:clrMapOvr>
    <a:masterClrMapping/>
  </p:clrMapOvr>
  <mc:AlternateContent xmlns:mc="http://schemas.openxmlformats.org/markup-compatibility/2006" xmlns:p14="http://schemas.microsoft.com/office/powerpoint/2010/main">
    <mc:Choice Requires="p14">
      <p:transition spd="slow" p14:dur="2000" advTm="91197"/>
    </mc:Choice>
    <mc:Fallback xmlns="">
      <p:transition spd="slow" advTm="911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of Damascus</a:t>
            </a:r>
            <a:endParaRPr lang="en-US" dirty="0"/>
          </a:p>
        </p:txBody>
      </p:sp>
      <p:sp>
        <p:nvSpPr>
          <p:cNvPr id="3" name="Content Placeholder 2"/>
          <p:cNvSpPr>
            <a:spLocks noGrp="1"/>
          </p:cNvSpPr>
          <p:nvPr>
            <p:ph sz="half" idx="1"/>
          </p:nvPr>
        </p:nvSpPr>
        <p:spPr/>
        <p:txBody>
          <a:bodyPr/>
          <a:lstStyle/>
          <a:p>
            <a:r>
              <a:rPr lang="en-US" dirty="0" smtClean="0"/>
              <a:t>God in the Scriptures does not refer to the divine nature or essence since that is  unknowable</a:t>
            </a:r>
          </a:p>
          <a:p>
            <a:r>
              <a:rPr lang="en-US" dirty="0" smtClean="0"/>
              <a:t>God refers to the Divine energies-the power of God and grace in the world. </a:t>
            </a:r>
          </a:p>
          <a:p>
            <a:r>
              <a:rPr lang="en-US" dirty="0" smtClean="0"/>
              <a:t>The Greek word for god theos—run, see, or burn—are energy words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740146" y="2263362"/>
            <a:ext cx="2883408" cy="3675888"/>
          </a:xfrm>
        </p:spPr>
      </p:pic>
      <p:sp>
        <p:nvSpPr>
          <p:cNvPr id="5" name="Date Placeholder 4"/>
          <p:cNvSpPr>
            <a:spLocks noGrp="1"/>
          </p:cNvSpPr>
          <p:nvPr>
            <p:ph type="dt" sz="half" idx="10"/>
          </p:nvPr>
        </p:nvSpPr>
        <p:spPr/>
        <p:txBody>
          <a:bodyPr/>
          <a:lstStyle/>
          <a:p>
            <a:fld id="{2526700C-1745-4671-8727-84907AA80382}"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4</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03181080"/>
      </p:ext>
    </p:extLst>
  </p:cSld>
  <p:clrMapOvr>
    <a:masterClrMapping/>
  </p:clrMapOvr>
  <mc:AlternateContent xmlns:mc="http://schemas.openxmlformats.org/markup-compatibility/2006" xmlns:p14="http://schemas.microsoft.com/office/powerpoint/2010/main">
    <mc:Choice Requires="p14">
      <p:transition spd="slow" p14:dur="2000" advTm="92434"/>
    </mc:Choice>
    <mc:Fallback xmlns="">
      <p:transition spd="slow" advTm="924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10:34</a:t>
            </a:r>
            <a:endParaRPr lang="en-US" dirty="0"/>
          </a:p>
        </p:txBody>
      </p:sp>
      <p:sp>
        <p:nvSpPr>
          <p:cNvPr id="3" name="Content Placeholder 2"/>
          <p:cNvSpPr>
            <a:spLocks noGrp="1"/>
          </p:cNvSpPr>
          <p:nvPr>
            <p:ph sz="half" idx="1"/>
          </p:nvPr>
        </p:nvSpPr>
        <p:spPr/>
        <p:txBody>
          <a:bodyPr/>
          <a:lstStyle/>
          <a:p>
            <a:r>
              <a:rPr lang="en-US" dirty="0" smtClean="0"/>
              <a:t>Repeating Psalm 82:6, Jesus says: You are Gods</a:t>
            </a:r>
          </a:p>
          <a:p>
            <a:r>
              <a:rPr lang="en-US" dirty="0" smtClean="0"/>
              <a:t>While He is speaking to religious leaders, the meaning becomes doubly clear. </a:t>
            </a:r>
          </a:p>
          <a:p>
            <a:r>
              <a:rPr lang="en-US" dirty="0" smtClean="0"/>
              <a:t>We are gods that bear the image and the likeness of God</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559504" y="2160588"/>
            <a:ext cx="3244691" cy="3881437"/>
          </a:xfrm>
        </p:spPr>
      </p:pic>
      <p:sp>
        <p:nvSpPr>
          <p:cNvPr id="5" name="Date Placeholder 4"/>
          <p:cNvSpPr>
            <a:spLocks noGrp="1"/>
          </p:cNvSpPr>
          <p:nvPr>
            <p:ph type="dt" sz="half" idx="10"/>
          </p:nvPr>
        </p:nvSpPr>
        <p:spPr/>
        <p:txBody>
          <a:bodyPr/>
          <a:lstStyle/>
          <a:p>
            <a:fld id="{78C76D91-AD37-4DD5-9B6C-B83053F66801}"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5</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77114652"/>
      </p:ext>
    </p:extLst>
  </p:cSld>
  <p:clrMapOvr>
    <a:masterClrMapping/>
  </p:clrMapOvr>
  <mc:AlternateContent xmlns:mc="http://schemas.openxmlformats.org/markup-compatibility/2006" xmlns:p14="http://schemas.microsoft.com/office/powerpoint/2010/main">
    <mc:Choice Requires="p14">
      <p:transition spd="slow" p14:dur="2000" advTm="41693"/>
    </mc:Choice>
    <mc:Fallback xmlns="">
      <p:transition spd="slow" advTm="416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Deification Is</a:t>
            </a:r>
            <a:endParaRPr lang="en-US" dirty="0"/>
          </a:p>
        </p:txBody>
      </p:sp>
      <p:sp>
        <p:nvSpPr>
          <p:cNvPr id="3" name="Content Placeholder 2"/>
          <p:cNvSpPr>
            <a:spLocks noGrp="1"/>
          </p:cNvSpPr>
          <p:nvPr>
            <p:ph sz="half" idx="1"/>
          </p:nvPr>
        </p:nvSpPr>
        <p:spPr/>
        <p:txBody>
          <a:bodyPr/>
          <a:lstStyle/>
          <a:p>
            <a:r>
              <a:rPr lang="en-US" dirty="0" smtClean="0"/>
              <a:t>Theosis  is the process of becoming more like God through His Grace or energies. </a:t>
            </a:r>
          </a:p>
          <a:p>
            <a:r>
              <a:rPr lang="en-US" dirty="0" smtClean="0"/>
              <a:t>The Divine image is in all of us</a:t>
            </a:r>
          </a:p>
          <a:p>
            <a:r>
              <a:rPr lang="en-US" dirty="0" smtClean="0"/>
              <a:t>Through sin the image and likeness of God are marred. </a:t>
            </a:r>
            <a:endParaRPr lang="en-US" dirty="0"/>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729941" y="2160588"/>
            <a:ext cx="2903818" cy="3881437"/>
          </a:xfrm>
        </p:spPr>
      </p:pic>
      <p:sp>
        <p:nvSpPr>
          <p:cNvPr id="5" name="Date Placeholder 4"/>
          <p:cNvSpPr>
            <a:spLocks noGrp="1"/>
          </p:cNvSpPr>
          <p:nvPr>
            <p:ph type="dt" sz="half" idx="10"/>
          </p:nvPr>
        </p:nvSpPr>
        <p:spPr/>
        <p:txBody>
          <a:bodyPr/>
          <a:lstStyle/>
          <a:p>
            <a:fld id="{2E72521C-B201-4B20-B560-1EF59D591F4D}"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6</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70720025"/>
      </p:ext>
    </p:extLst>
  </p:cSld>
  <p:clrMapOvr>
    <a:masterClrMapping/>
  </p:clrMapOvr>
  <mc:AlternateContent xmlns:mc="http://schemas.openxmlformats.org/markup-compatibility/2006" xmlns:p14="http://schemas.microsoft.com/office/powerpoint/2010/main">
    <mc:Choice Requires="p14">
      <p:transition spd="slow" p14:dur="2000" advTm="103069"/>
    </mc:Choice>
    <mc:Fallback xmlns="">
      <p:transition spd="slow" advTm="1030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Incarnation</a:t>
            </a:r>
            <a:endParaRPr lang="en-US" dirty="0"/>
          </a:p>
        </p:txBody>
      </p:sp>
      <p:sp>
        <p:nvSpPr>
          <p:cNvPr id="3" name="Content Placeholder 2"/>
          <p:cNvSpPr>
            <a:spLocks noGrp="1"/>
          </p:cNvSpPr>
          <p:nvPr>
            <p:ph sz="half" idx="1"/>
          </p:nvPr>
        </p:nvSpPr>
        <p:spPr/>
        <p:txBody>
          <a:bodyPr/>
          <a:lstStyle/>
          <a:p>
            <a:r>
              <a:rPr lang="en-US" dirty="0" smtClean="0"/>
              <a:t>Through the Incarnation, the Logos assumed our humanity. </a:t>
            </a:r>
          </a:p>
          <a:p>
            <a:r>
              <a:rPr lang="en-US" dirty="0" smtClean="0"/>
              <a:t>This is a re-creation process. </a:t>
            </a:r>
          </a:p>
          <a:p>
            <a:r>
              <a:rPr lang="en-US" dirty="0" smtClean="0"/>
              <a:t>We can be recreated in the image an likeness of God. </a:t>
            </a:r>
          </a:p>
          <a:p>
            <a:r>
              <a:rPr lang="en-US" dirty="0" smtClean="0"/>
              <a:t>Since the fullness of God joined human flesh, it is possible to reach our full potential and our salvation.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697973" y="2160588"/>
            <a:ext cx="2967753" cy="3881437"/>
          </a:xfrm>
        </p:spPr>
      </p:pic>
      <p:sp>
        <p:nvSpPr>
          <p:cNvPr id="5" name="Date Placeholder 4"/>
          <p:cNvSpPr>
            <a:spLocks noGrp="1"/>
          </p:cNvSpPr>
          <p:nvPr>
            <p:ph type="dt" sz="half" idx="10"/>
          </p:nvPr>
        </p:nvSpPr>
        <p:spPr/>
        <p:txBody>
          <a:bodyPr/>
          <a:lstStyle/>
          <a:p>
            <a:fld id="{F447CE27-85AF-4A7F-A154-0D4FDAAB3E25}"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7</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93309917"/>
      </p:ext>
    </p:extLst>
  </p:cSld>
  <p:clrMapOvr>
    <a:masterClrMapping/>
  </p:clrMapOvr>
  <mc:AlternateContent xmlns:mc="http://schemas.openxmlformats.org/markup-compatibility/2006" xmlns:p14="http://schemas.microsoft.com/office/powerpoint/2010/main">
    <mc:Choice Requires="p14">
      <p:transition spd="slow" p14:dur="2000" advTm="125370"/>
    </mc:Choice>
    <mc:Fallback xmlns="">
      <p:transition spd="slow" advTm="125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Analogy</a:t>
            </a:r>
            <a:endParaRPr lang="en-US" dirty="0"/>
          </a:p>
        </p:txBody>
      </p:sp>
      <p:sp>
        <p:nvSpPr>
          <p:cNvPr id="3" name="Content Placeholder 2"/>
          <p:cNvSpPr>
            <a:spLocks noGrp="1"/>
          </p:cNvSpPr>
          <p:nvPr>
            <p:ph sz="half" idx="1"/>
          </p:nvPr>
        </p:nvSpPr>
        <p:spPr/>
        <p:txBody>
          <a:bodyPr/>
          <a:lstStyle/>
          <a:p>
            <a:r>
              <a:rPr lang="en-US" dirty="0" smtClean="0"/>
              <a:t>Theosis was demonstrated by the sword and the fire. </a:t>
            </a:r>
          </a:p>
          <a:p>
            <a:r>
              <a:rPr lang="en-US" dirty="0" smtClean="0"/>
              <a:t>A sword plunged into the fire does not turn into fire.</a:t>
            </a:r>
          </a:p>
          <a:p>
            <a:r>
              <a:rPr lang="en-US" dirty="0" smtClean="0"/>
              <a:t>Yet it becomes hot and it glows from the energy of the fire. </a:t>
            </a:r>
          </a:p>
          <a:p>
            <a:r>
              <a:rPr lang="en-US" dirty="0" smtClean="0"/>
              <a:t>This is us when we turn to our Savior.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243322" y="2160589"/>
            <a:ext cx="3877056" cy="3881434"/>
          </a:xfrm>
        </p:spPr>
      </p:pic>
      <p:sp>
        <p:nvSpPr>
          <p:cNvPr id="5" name="Date Placeholder 4"/>
          <p:cNvSpPr>
            <a:spLocks noGrp="1"/>
          </p:cNvSpPr>
          <p:nvPr>
            <p:ph type="dt" sz="half" idx="10"/>
          </p:nvPr>
        </p:nvSpPr>
        <p:spPr/>
        <p:txBody>
          <a:bodyPr/>
          <a:lstStyle/>
          <a:p>
            <a:fld id="{030E3EDC-22FA-418B-B186-B5F6B9F34A1D}"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8</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55791133"/>
      </p:ext>
    </p:extLst>
  </p:cSld>
  <p:clrMapOvr>
    <a:masterClrMapping/>
  </p:clrMapOvr>
  <mc:AlternateContent xmlns:mc="http://schemas.openxmlformats.org/markup-compatibility/2006" xmlns:p14="http://schemas.microsoft.com/office/powerpoint/2010/main">
    <mc:Choice Requires="p14">
      <p:transition spd="slow" p14:dur="2000" advTm="58546"/>
    </mc:Choice>
    <mc:Fallback xmlns="">
      <p:transition spd="slow" advTm="585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Writings on Theosis</a:t>
            </a:r>
            <a:endParaRPr lang="en-US" dirty="0"/>
          </a:p>
        </p:txBody>
      </p:sp>
      <p:sp>
        <p:nvSpPr>
          <p:cNvPr id="3" name="Content Placeholder 2"/>
          <p:cNvSpPr>
            <a:spLocks noGrp="1"/>
          </p:cNvSpPr>
          <p:nvPr>
            <p:ph sz="half" idx="1"/>
          </p:nvPr>
        </p:nvSpPr>
        <p:spPr/>
        <p:txBody>
          <a:bodyPr/>
          <a:lstStyle/>
          <a:p>
            <a:r>
              <a:rPr lang="en-US" dirty="0" smtClean="0"/>
              <a:t>To Become like God insofar as that is possible for man—Plato</a:t>
            </a:r>
          </a:p>
          <a:p>
            <a:r>
              <a:rPr lang="en-US" dirty="0" smtClean="0"/>
              <a:t>Theosis consists of being as much as possible like and in union with God—Dionysius the Areopagite</a:t>
            </a:r>
          </a:p>
          <a:p>
            <a:r>
              <a:rPr lang="en-US" dirty="0" smtClean="0"/>
              <a:t>Exaltation of nature, not its destruction or alteration—Anastasios of Sinai</a:t>
            </a:r>
          </a:p>
          <a:p>
            <a:r>
              <a:rPr lang="en-US" dirty="0" smtClean="0"/>
              <a:t>Participation through grace in that which surrounds the nature of God—John of Damascus</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628068" y="2160590"/>
            <a:ext cx="3219717" cy="3881434"/>
          </a:xfrm>
        </p:spPr>
      </p:pic>
      <p:sp>
        <p:nvSpPr>
          <p:cNvPr id="5" name="Date Placeholder 4"/>
          <p:cNvSpPr>
            <a:spLocks noGrp="1"/>
          </p:cNvSpPr>
          <p:nvPr>
            <p:ph type="dt" sz="half" idx="10"/>
          </p:nvPr>
        </p:nvSpPr>
        <p:spPr/>
        <p:txBody>
          <a:bodyPr/>
          <a:lstStyle/>
          <a:p>
            <a:fld id="{EE7AB518-4856-45D5-9DDC-6B866A5C59CB}"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9</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64599472"/>
      </p:ext>
    </p:extLst>
  </p:cSld>
  <p:clrMapOvr>
    <a:masterClrMapping/>
  </p:clrMapOvr>
  <mc:AlternateContent xmlns:mc="http://schemas.openxmlformats.org/markup-compatibility/2006" xmlns:p14="http://schemas.microsoft.com/office/powerpoint/2010/main">
    <mc:Choice Requires="p14">
      <p:transition spd="slow" p14:dur="2000" advTm="193258"/>
    </mc:Choice>
    <mc:Fallback xmlns="">
      <p:transition spd="slow" advTm="1932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Writings on the Incarnation</a:t>
            </a:r>
            <a:endParaRPr lang="en-US" dirty="0"/>
          </a:p>
        </p:txBody>
      </p:sp>
      <p:sp>
        <p:nvSpPr>
          <p:cNvPr id="3" name="Content Placeholder 2"/>
          <p:cNvSpPr>
            <a:spLocks noGrp="1"/>
          </p:cNvSpPr>
          <p:nvPr>
            <p:ph sz="half" idx="1"/>
          </p:nvPr>
        </p:nvSpPr>
        <p:spPr/>
        <p:txBody>
          <a:bodyPr/>
          <a:lstStyle/>
          <a:p>
            <a:r>
              <a:rPr lang="en-US" dirty="0"/>
              <a:t>Maximos the Confessor:</a:t>
            </a:r>
          </a:p>
          <a:p>
            <a:pPr lvl="1"/>
            <a:r>
              <a:rPr lang="en-US" dirty="0"/>
              <a:t>Its highest realization is in the deification of Christ’s human nature</a:t>
            </a:r>
          </a:p>
          <a:p>
            <a:pPr lvl="1"/>
            <a:r>
              <a:rPr lang="en-US" dirty="0"/>
              <a:t>Nature in this context is understood as the essence of man established in the creation, darkened by Adam’s sin. </a:t>
            </a:r>
          </a:p>
          <a:p>
            <a:pPr lvl="1"/>
            <a:r>
              <a:rPr lang="en-US" dirty="0"/>
              <a:t>In the East, man’s nature is corroded.  In the West, it is damaged. </a:t>
            </a:r>
          </a:p>
          <a:p>
            <a:pPr marL="0" indent="0">
              <a:buNone/>
            </a:pP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400004" y="2160589"/>
            <a:ext cx="3563692" cy="3694322"/>
          </a:xfrm>
        </p:spPr>
      </p:pic>
      <p:sp>
        <p:nvSpPr>
          <p:cNvPr id="5" name="Date Placeholder 4"/>
          <p:cNvSpPr>
            <a:spLocks noGrp="1"/>
          </p:cNvSpPr>
          <p:nvPr>
            <p:ph type="dt" sz="half" idx="10"/>
          </p:nvPr>
        </p:nvSpPr>
        <p:spPr/>
        <p:txBody>
          <a:bodyPr/>
          <a:lstStyle/>
          <a:p>
            <a:fld id="{C50005F9-C237-4B67-A953-8929876EA364}"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10</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37199791"/>
      </p:ext>
    </p:extLst>
  </p:cSld>
  <p:clrMapOvr>
    <a:masterClrMapping/>
  </p:clrMapOvr>
  <mc:AlternateContent xmlns:mc="http://schemas.openxmlformats.org/markup-compatibility/2006" xmlns:p14="http://schemas.microsoft.com/office/powerpoint/2010/main">
    <mc:Choice Requires="p14">
      <p:transition spd="slow" p14:dur="2000" advTm="162260"/>
    </mc:Choice>
    <mc:Fallback xmlns="">
      <p:transition spd="slow" advTm="162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Athanasius on Deification</a:t>
            </a:r>
            <a:endParaRPr lang="en-US" dirty="0"/>
          </a:p>
        </p:txBody>
      </p:sp>
      <p:sp>
        <p:nvSpPr>
          <p:cNvPr id="3" name="Content Placeholder 2"/>
          <p:cNvSpPr>
            <a:spLocks noGrp="1"/>
          </p:cNvSpPr>
          <p:nvPr>
            <p:ph sz="half" idx="1"/>
          </p:nvPr>
        </p:nvSpPr>
        <p:spPr/>
        <p:txBody>
          <a:bodyPr/>
          <a:lstStyle/>
          <a:p>
            <a:r>
              <a:rPr lang="en-US" dirty="0" smtClean="0"/>
              <a:t>Athanasius began the original development of this doctrine</a:t>
            </a:r>
          </a:p>
          <a:p>
            <a:r>
              <a:rPr lang="en-US" dirty="0" smtClean="0"/>
              <a:t>“Deification of man through the incarnation of God”</a:t>
            </a:r>
          </a:p>
          <a:p>
            <a:r>
              <a:rPr lang="en-US" dirty="0" smtClean="0"/>
              <a:t>“He became man that we might become divine.</a:t>
            </a:r>
          </a:p>
          <a:p>
            <a:r>
              <a:rPr lang="en-US" dirty="0" smtClean="0"/>
              <a:t>Homoousios of the First Council by itself ensures this participation in deification.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911850" y="2034862"/>
            <a:ext cx="2540000" cy="3643784"/>
          </a:xfrm>
        </p:spPr>
      </p:pic>
      <p:sp>
        <p:nvSpPr>
          <p:cNvPr id="5" name="Date Placeholder 4"/>
          <p:cNvSpPr>
            <a:spLocks noGrp="1"/>
          </p:cNvSpPr>
          <p:nvPr>
            <p:ph type="dt" sz="half" idx="10"/>
          </p:nvPr>
        </p:nvSpPr>
        <p:spPr/>
        <p:txBody>
          <a:bodyPr/>
          <a:lstStyle/>
          <a:p>
            <a:fld id="{05E8025F-D1CE-4A3B-B6D8-AD900D19656D}"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11</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31725926"/>
      </p:ext>
    </p:extLst>
  </p:cSld>
  <p:clrMapOvr>
    <a:masterClrMapping/>
  </p:clrMapOvr>
  <mc:AlternateContent xmlns:mc="http://schemas.openxmlformats.org/markup-compatibility/2006" xmlns:p14="http://schemas.microsoft.com/office/powerpoint/2010/main">
    <mc:Choice Requires="p14">
      <p:transition spd="slow" p14:dur="2000" advTm="75310"/>
    </mc:Choice>
    <mc:Fallback xmlns="">
      <p:transition spd="slow" advTm="753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Basil the Great on Deification</a:t>
            </a:r>
            <a:endParaRPr lang="en-US" dirty="0"/>
          </a:p>
        </p:txBody>
      </p:sp>
      <p:sp>
        <p:nvSpPr>
          <p:cNvPr id="3" name="Content Placeholder 2"/>
          <p:cNvSpPr>
            <a:spLocks noGrp="1"/>
          </p:cNvSpPr>
          <p:nvPr>
            <p:ph sz="half" idx="1"/>
          </p:nvPr>
        </p:nvSpPr>
        <p:spPr/>
        <p:txBody>
          <a:bodyPr/>
          <a:lstStyle/>
          <a:p>
            <a:r>
              <a:rPr lang="en-US" dirty="0" smtClean="0"/>
              <a:t>Opponent of the Pneumatomachoi</a:t>
            </a:r>
          </a:p>
          <a:p>
            <a:r>
              <a:rPr lang="en-US" dirty="0" smtClean="0"/>
              <a:t>Deification of man as sanctification is rooted in the work of the Holy Spirit</a:t>
            </a:r>
          </a:p>
          <a:p>
            <a:r>
              <a:rPr lang="en-US" dirty="0" smtClean="0"/>
              <a:t>Without the Holy Spirit, man would neither be deified or sanctified. </a:t>
            </a:r>
            <a:endParaRPr lang="en-US" dirty="0"/>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798487" y="2160588"/>
            <a:ext cx="2766726" cy="3881437"/>
          </a:xfrm>
        </p:spPr>
      </p:pic>
      <p:sp>
        <p:nvSpPr>
          <p:cNvPr id="5" name="Date Placeholder 4"/>
          <p:cNvSpPr>
            <a:spLocks noGrp="1"/>
          </p:cNvSpPr>
          <p:nvPr>
            <p:ph type="dt" sz="half" idx="10"/>
          </p:nvPr>
        </p:nvSpPr>
        <p:spPr/>
        <p:txBody>
          <a:bodyPr/>
          <a:lstStyle/>
          <a:p>
            <a:fld id="{3470E4F1-9679-46B3-9BCA-460875571D01}"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12</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67171128"/>
      </p:ext>
    </p:extLst>
  </p:cSld>
  <p:clrMapOvr>
    <a:masterClrMapping/>
  </p:clrMapOvr>
  <mc:AlternateContent xmlns:mc="http://schemas.openxmlformats.org/markup-compatibility/2006" xmlns:p14="http://schemas.microsoft.com/office/powerpoint/2010/main">
    <mc:Choice Requires="p14">
      <p:transition spd="slow" p14:dur="2000" advTm="162734"/>
    </mc:Choice>
    <mc:Fallback xmlns="">
      <p:transition spd="slow" advTm="1627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Cyril of Alexandria</a:t>
            </a:r>
            <a:endParaRPr lang="en-US" dirty="0"/>
          </a:p>
        </p:txBody>
      </p:sp>
      <p:sp>
        <p:nvSpPr>
          <p:cNvPr id="3" name="Content Placeholder 2"/>
          <p:cNvSpPr>
            <a:spLocks noGrp="1"/>
          </p:cNvSpPr>
          <p:nvPr>
            <p:ph sz="half" idx="1"/>
          </p:nvPr>
        </p:nvSpPr>
        <p:spPr/>
        <p:txBody>
          <a:bodyPr/>
          <a:lstStyle/>
          <a:p>
            <a:r>
              <a:rPr lang="en-US" dirty="0" smtClean="0"/>
              <a:t>The deification of man is determined by the indwelling of the Trinity.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991225" y="2310606"/>
            <a:ext cx="2381250" cy="3581400"/>
          </a:xfrm>
        </p:spPr>
      </p:pic>
      <p:sp>
        <p:nvSpPr>
          <p:cNvPr id="5" name="Date Placeholder 4"/>
          <p:cNvSpPr>
            <a:spLocks noGrp="1"/>
          </p:cNvSpPr>
          <p:nvPr>
            <p:ph type="dt" sz="half" idx="10"/>
          </p:nvPr>
        </p:nvSpPr>
        <p:spPr/>
        <p:txBody>
          <a:bodyPr/>
          <a:lstStyle/>
          <a:p>
            <a:fld id="{2DE5B3CF-0126-46CF-B5CD-0E39F253FD3C}"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13</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22313588"/>
      </p:ext>
    </p:extLst>
  </p:cSld>
  <p:clrMapOvr>
    <a:masterClrMapping/>
  </p:clrMapOvr>
  <mc:AlternateContent xmlns:mc="http://schemas.openxmlformats.org/markup-compatibility/2006" xmlns:p14="http://schemas.microsoft.com/office/powerpoint/2010/main">
    <mc:Choice Requires="p14">
      <p:transition spd="slow" p14:dur="2000" advTm="36224"/>
    </mc:Choice>
    <mc:Fallback xmlns="">
      <p:transition spd="slow" advTm="362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Partial Summary of Athanasius’ Teaching on the Incarnation</a:t>
            </a:r>
            <a:endParaRPr lang="en-US" dirty="0"/>
          </a:p>
        </p:txBody>
      </p:sp>
      <p:sp>
        <p:nvSpPr>
          <p:cNvPr id="3" name="Content Placeholder 2"/>
          <p:cNvSpPr>
            <a:spLocks noGrp="1"/>
          </p:cNvSpPr>
          <p:nvPr>
            <p:ph sz="half" idx="1"/>
          </p:nvPr>
        </p:nvSpPr>
        <p:spPr/>
        <p:txBody>
          <a:bodyPr/>
          <a:lstStyle/>
          <a:p>
            <a:r>
              <a:rPr lang="en-US" dirty="0" smtClean="0"/>
              <a:t>What </a:t>
            </a:r>
            <a:r>
              <a:rPr lang="en-US" smtClean="0"/>
              <a:t>is not assumed </a:t>
            </a:r>
            <a:r>
              <a:rPr lang="en-US" dirty="0" smtClean="0"/>
              <a:t>is not healed—John of Damascus</a:t>
            </a:r>
          </a:p>
          <a:p>
            <a:r>
              <a:rPr lang="en-US" dirty="0" smtClean="0"/>
              <a:t>The Two  Natures of Jesus are United.</a:t>
            </a:r>
          </a:p>
          <a:p>
            <a:r>
              <a:rPr lang="en-US" dirty="0" smtClean="0"/>
              <a:t>There are two operations in Christ</a:t>
            </a:r>
          </a:p>
          <a:p>
            <a:r>
              <a:rPr lang="en-US" dirty="0" smtClean="0"/>
              <a:t>Christ is to be adored as a true  man. </a:t>
            </a:r>
          </a:p>
          <a:p>
            <a:r>
              <a:rPr lang="en-US" dirty="0" smtClean="0"/>
              <a:t>Christ had a capacity to suffer</a:t>
            </a:r>
            <a:endParaRPr lang="en-US" dirty="0"/>
          </a:p>
        </p:txBody>
      </p:sp>
      <p:sp>
        <p:nvSpPr>
          <p:cNvPr id="4" name="Content Placeholder 3"/>
          <p:cNvSpPr>
            <a:spLocks noGrp="1"/>
          </p:cNvSpPr>
          <p:nvPr>
            <p:ph sz="half" idx="2"/>
          </p:nvPr>
        </p:nvSpPr>
        <p:spPr/>
        <p:txBody>
          <a:bodyPr/>
          <a:lstStyle/>
          <a:p>
            <a:r>
              <a:rPr lang="en-US" dirty="0" smtClean="0"/>
              <a:t>If Adam did not sin, then the incarnation was not necessary.</a:t>
            </a:r>
          </a:p>
          <a:p>
            <a:r>
              <a:rPr lang="en-US" dirty="0" smtClean="0"/>
              <a:t>However, in certain senses, the Incarnation was necessary.</a:t>
            </a:r>
          </a:p>
          <a:p>
            <a:r>
              <a:rPr lang="en-US" dirty="0" smtClean="0"/>
              <a:t>Christ wished to redeem man from sin and servitude to the devil. </a:t>
            </a:r>
          </a:p>
          <a:p>
            <a:r>
              <a:rPr lang="en-US" dirty="0" smtClean="0"/>
              <a:t>Christ wished to cure the sin of Adam. </a:t>
            </a:r>
            <a:endParaRPr lang="en-US" dirty="0"/>
          </a:p>
        </p:txBody>
      </p:sp>
      <p:sp>
        <p:nvSpPr>
          <p:cNvPr id="5" name="Date Placeholder 4"/>
          <p:cNvSpPr>
            <a:spLocks noGrp="1"/>
          </p:cNvSpPr>
          <p:nvPr>
            <p:ph type="dt" sz="half" idx="10"/>
          </p:nvPr>
        </p:nvSpPr>
        <p:spPr/>
        <p:txBody>
          <a:bodyPr/>
          <a:lstStyle/>
          <a:p>
            <a:fld id="{C24072F9-BF73-4272-B205-AEC7E691D453}"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14</a:t>
            </a:fld>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4881659"/>
      </p:ext>
    </p:extLst>
  </p:cSld>
  <p:clrMapOvr>
    <a:masterClrMapping/>
  </p:clrMapOvr>
  <mc:AlternateContent xmlns:mc="http://schemas.openxmlformats.org/markup-compatibility/2006" xmlns:p14="http://schemas.microsoft.com/office/powerpoint/2010/main">
    <mc:Choice Requires="p14">
      <p:transition spd="slow" p14:dur="2000" advTm="127110"/>
    </mc:Choice>
    <mc:Fallback xmlns="">
      <p:transition spd="slow" advTm="127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De Incarnatione</a:t>
            </a:r>
            <a:endParaRPr lang="en-US" dirty="0"/>
          </a:p>
        </p:txBody>
      </p:sp>
      <p:sp>
        <p:nvSpPr>
          <p:cNvPr id="9" name="Content Placeholder 8"/>
          <p:cNvSpPr>
            <a:spLocks noGrp="1"/>
          </p:cNvSpPr>
          <p:nvPr>
            <p:ph idx="1"/>
          </p:nvPr>
        </p:nvSpPr>
        <p:spPr/>
        <p:txBody>
          <a:bodyPr/>
          <a:lstStyle/>
          <a:p>
            <a:r>
              <a:rPr lang="en-US" dirty="0" smtClean="0"/>
              <a:t>God in his goodness makes them [his creation] share in his image, our Lord Jesus Christ, and fashions them after his own image and likeness.  In this way, graced with a knowledge of the image, through that image they might have a knowledge of the Father and in a knowledge of their creator might lead to a happy and blessed life. </a:t>
            </a:r>
          </a:p>
          <a:p>
            <a:r>
              <a:rPr lang="en-US" dirty="0" smtClean="0"/>
              <a:t>And having brought back human beings from corruption, he returned them incorrupt once again and called them back from death to life by the body that he had taken to himself and by the grace of the resurrection—making death disappear from them like straw before the fire. </a:t>
            </a:r>
            <a:endParaRPr lang="en-US" dirty="0"/>
          </a:p>
        </p:txBody>
      </p:sp>
      <p:sp>
        <p:nvSpPr>
          <p:cNvPr id="5" name="Date Placeholder 4"/>
          <p:cNvSpPr>
            <a:spLocks noGrp="1"/>
          </p:cNvSpPr>
          <p:nvPr>
            <p:ph type="dt" sz="half" idx="10"/>
          </p:nvPr>
        </p:nvSpPr>
        <p:spPr/>
        <p:txBody>
          <a:bodyPr/>
          <a:lstStyle/>
          <a:p>
            <a:fld id="{C50005F9-C237-4B67-A953-8929876EA364}" type="datetime1">
              <a:rPr lang="en-US" smtClean="0"/>
              <a:t>8/18/2016</a:t>
            </a:fld>
            <a:endParaRPr lang="en-US" dirty="0"/>
          </a:p>
        </p:txBody>
      </p:sp>
      <p:sp>
        <p:nvSpPr>
          <p:cNvPr id="6" name="Footer Placeholder 5"/>
          <p:cNvSpPr>
            <a:spLocks noGrp="1"/>
          </p:cNvSpPr>
          <p:nvPr>
            <p:ph type="ftr" sz="quarter" idx="11"/>
          </p:nvPr>
        </p:nvSpPr>
        <p:spPr/>
        <p:txBody>
          <a:bodyPr/>
          <a:lstStyle/>
          <a:p>
            <a:r>
              <a:rPr lang="en-US" dirty="0" smtClean="0"/>
              <a:t>St. Athanasius the Great</a:t>
            </a:r>
            <a:endParaRPr lang="en-US" dirty="0"/>
          </a:p>
        </p:txBody>
      </p:sp>
      <p:sp>
        <p:nvSpPr>
          <p:cNvPr id="7" name="Slide Number Placeholder 6"/>
          <p:cNvSpPr>
            <a:spLocks noGrp="1"/>
          </p:cNvSpPr>
          <p:nvPr>
            <p:ph type="sldNum" sz="quarter" idx="12"/>
          </p:nvPr>
        </p:nvSpPr>
        <p:spPr/>
        <p:txBody>
          <a:bodyPr/>
          <a:lstStyle/>
          <a:p>
            <a:fld id="{0D2CC112-677B-4660-B1A8-00759766E06F}" type="slidenum">
              <a:rPr lang="en-US" smtClean="0"/>
              <a:t>15</a:t>
            </a:fld>
            <a:endParaRPr lang="en-US"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07518796"/>
      </p:ext>
    </p:extLst>
  </p:cSld>
  <p:clrMapOvr>
    <a:masterClrMapping/>
  </p:clrMapOvr>
  <mc:AlternateContent xmlns:mc="http://schemas.openxmlformats.org/markup-compatibility/2006" xmlns:p14="http://schemas.microsoft.com/office/powerpoint/2010/main">
    <mc:Choice Requires="p14">
      <p:transition spd="slow" p14:dur="2000" advTm="127297"/>
    </mc:Choice>
    <mc:Fallback xmlns="">
      <p:transition spd="slow" advTm="127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 Incarnatione</a:t>
            </a:r>
            <a:endParaRPr lang="en-US" dirty="0"/>
          </a:p>
        </p:txBody>
      </p:sp>
      <p:sp>
        <p:nvSpPr>
          <p:cNvPr id="3" name="Content Placeholder 2"/>
          <p:cNvSpPr>
            <a:spLocks noGrp="1"/>
          </p:cNvSpPr>
          <p:nvPr>
            <p:ph idx="1"/>
          </p:nvPr>
        </p:nvSpPr>
        <p:spPr/>
        <p:txBody>
          <a:bodyPr/>
          <a:lstStyle/>
          <a:p>
            <a:r>
              <a:rPr lang="en-US" dirty="0" smtClean="0"/>
              <a:t>There was a certain inevitability of the Incarnation after the first sin. </a:t>
            </a:r>
          </a:p>
          <a:p>
            <a:r>
              <a:rPr lang="en-US" dirty="0" smtClean="0"/>
              <a:t>God’s plan would have been destroyed if he permitted the dissolution of His creation, humanity, even though this was just punishment.</a:t>
            </a:r>
          </a:p>
          <a:p>
            <a:r>
              <a:rPr lang="en-US" dirty="0" smtClean="0"/>
              <a:t>This would make the Creator seem powerless in the face of sin. </a:t>
            </a:r>
          </a:p>
          <a:p>
            <a:r>
              <a:rPr lang="en-US" dirty="0" smtClean="0"/>
              <a:t>God had to be consistent with His own justice though. </a:t>
            </a:r>
          </a:p>
          <a:p>
            <a:r>
              <a:rPr lang="en-US" dirty="0" smtClean="0"/>
              <a:t>Only the Word, who had brought mankind out of nothingness could call it back from death and annihilation. </a:t>
            </a:r>
          </a:p>
          <a:p>
            <a:r>
              <a:rPr lang="en-US" dirty="0" smtClean="0"/>
              <a:t>The Word, by taking on mortal flesh, could suffer on behalf of His Creation to fulfill the divine law requiring punishment</a:t>
            </a:r>
            <a:endParaRPr lang="en-US" dirty="0"/>
          </a:p>
        </p:txBody>
      </p:sp>
      <p:sp>
        <p:nvSpPr>
          <p:cNvPr id="4" name="Date Placeholder 3"/>
          <p:cNvSpPr>
            <a:spLocks noGrp="1"/>
          </p:cNvSpPr>
          <p:nvPr>
            <p:ph type="dt" sz="half" idx="10"/>
          </p:nvPr>
        </p:nvSpPr>
        <p:spPr/>
        <p:txBody>
          <a:bodyPr/>
          <a:lstStyle/>
          <a:p>
            <a:fld id="{BBC2ABE6-0FB2-4B19-8635-EAE8E09056CF}"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16</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46815093"/>
      </p:ext>
    </p:extLst>
  </p:cSld>
  <p:clrMapOvr>
    <a:masterClrMapping/>
  </p:clrMapOvr>
  <mc:AlternateContent xmlns:mc="http://schemas.openxmlformats.org/markup-compatibility/2006" xmlns:p14="http://schemas.microsoft.com/office/powerpoint/2010/main">
    <mc:Choice Requires="p14">
      <p:transition spd="slow" p14:dur="2000" advTm="111990"/>
    </mc:Choice>
    <mc:Fallback xmlns="">
      <p:transition spd="slow" advTm="111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 Incarnatione</a:t>
            </a:r>
            <a:endParaRPr lang="en-US" dirty="0"/>
          </a:p>
        </p:txBody>
      </p:sp>
      <p:sp>
        <p:nvSpPr>
          <p:cNvPr id="3" name="Content Placeholder 2"/>
          <p:cNvSpPr>
            <a:spLocks noGrp="1"/>
          </p:cNvSpPr>
          <p:nvPr>
            <p:ph idx="1"/>
          </p:nvPr>
        </p:nvSpPr>
        <p:spPr/>
        <p:txBody>
          <a:bodyPr/>
          <a:lstStyle/>
          <a:p>
            <a:r>
              <a:rPr lang="en-US" dirty="0" smtClean="0"/>
              <a:t>Being Word of the Father, and over all things, it followed that he alone was able to recreate everything, to suffer on behalf of all and to intercede for all with the Father. </a:t>
            </a:r>
          </a:p>
          <a:p>
            <a:r>
              <a:rPr lang="en-US" dirty="0" smtClean="0"/>
              <a:t>It was thus that he bore the curse for our sake…with his arms stretched out…thrust aloft into the atmosphere, he purified the air of the demons that made that element their inhabitation. </a:t>
            </a:r>
          </a:p>
          <a:p>
            <a:r>
              <a:rPr lang="en-US" dirty="0" smtClean="0"/>
              <a:t>Christ is the teacher who reveals the Father, offering to mankind the knowledge without which it cant be saved. </a:t>
            </a:r>
            <a:endParaRPr lang="en-US" dirty="0"/>
          </a:p>
        </p:txBody>
      </p:sp>
      <p:sp>
        <p:nvSpPr>
          <p:cNvPr id="4" name="Date Placeholder 3"/>
          <p:cNvSpPr>
            <a:spLocks noGrp="1"/>
          </p:cNvSpPr>
          <p:nvPr>
            <p:ph type="dt" sz="half" idx="10"/>
          </p:nvPr>
        </p:nvSpPr>
        <p:spPr/>
        <p:txBody>
          <a:bodyPr/>
          <a:lstStyle/>
          <a:p>
            <a:fld id="{BBC2ABE6-0FB2-4B19-8635-EAE8E09056CF}"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17</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75052832"/>
      </p:ext>
    </p:extLst>
  </p:cSld>
  <p:clrMapOvr>
    <a:masterClrMapping/>
  </p:clrMapOvr>
  <mc:AlternateContent xmlns:mc="http://schemas.openxmlformats.org/markup-compatibility/2006" xmlns:p14="http://schemas.microsoft.com/office/powerpoint/2010/main">
    <mc:Choice Requires="p14">
      <p:transition spd="slow" p14:dur="2000" advTm="117949"/>
    </mc:Choice>
    <mc:Fallback xmlns="">
      <p:transition spd="slow" advTm="1179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 Incarnatione</a:t>
            </a:r>
            <a:endParaRPr lang="en-US" dirty="0"/>
          </a:p>
        </p:txBody>
      </p:sp>
      <p:sp>
        <p:nvSpPr>
          <p:cNvPr id="3" name="Content Placeholder 2"/>
          <p:cNvSpPr>
            <a:spLocks noGrp="1"/>
          </p:cNvSpPr>
          <p:nvPr>
            <p:ph idx="1"/>
          </p:nvPr>
        </p:nvSpPr>
        <p:spPr/>
        <p:txBody>
          <a:bodyPr/>
          <a:lstStyle/>
          <a:p>
            <a:r>
              <a:rPr lang="en-US" dirty="0" smtClean="0"/>
              <a:t>After our Savior’s Resurrection, however, death is no longer a reason to fear; those who believe in Christ tread upon death as if were nothing….for death does not mean destruction, but life....Once they have been converted to the faith and teachings of Christ, by contrast, they consider death to be such a small thing that they rush upon it with enthusiasm and make themselves witnesses to the Resurrection that the Savior has accomplished against death. </a:t>
            </a:r>
            <a:endParaRPr lang="en-US" dirty="0"/>
          </a:p>
        </p:txBody>
      </p:sp>
      <p:sp>
        <p:nvSpPr>
          <p:cNvPr id="4" name="Date Placeholder 3"/>
          <p:cNvSpPr>
            <a:spLocks noGrp="1"/>
          </p:cNvSpPr>
          <p:nvPr>
            <p:ph type="dt" sz="half" idx="10"/>
          </p:nvPr>
        </p:nvSpPr>
        <p:spPr/>
        <p:txBody>
          <a:bodyPr/>
          <a:lstStyle/>
          <a:p>
            <a:fld id="{BBC2ABE6-0FB2-4B19-8635-EAE8E09056CF}" type="datetime1">
              <a:rPr lang="en-US" smtClean="0"/>
              <a:t>8/18/2016</a:t>
            </a:fld>
            <a:endParaRPr lang="en-US" dirty="0"/>
          </a:p>
        </p:txBody>
      </p:sp>
      <p:sp>
        <p:nvSpPr>
          <p:cNvPr id="5" name="Footer Placeholder 4"/>
          <p:cNvSpPr>
            <a:spLocks noGrp="1"/>
          </p:cNvSpPr>
          <p:nvPr>
            <p:ph type="ftr" sz="quarter" idx="11"/>
          </p:nvPr>
        </p:nvSpPr>
        <p:spPr/>
        <p:txBody>
          <a:bodyPr/>
          <a:lstStyle/>
          <a:p>
            <a:r>
              <a:rPr lang="en-US" dirty="0" smtClean="0"/>
              <a:t>St. Athanasius the Great</a:t>
            </a:r>
            <a:endParaRPr lang="en-US" dirty="0"/>
          </a:p>
        </p:txBody>
      </p:sp>
      <p:sp>
        <p:nvSpPr>
          <p:cNvPr id="6" name="Slide Number Placeholder 5"/>
          <p:cNvSpPr>
            <a:spLocks noGrp="1"/>
          </p:cNvSpPr>
          <p:nvPr>
            <p:ph type="sldNum" sz="quarter" idx="12"/>
          </p:nvPr>
        </p:nvSpPr>
        <p:spPr/>
        <p:txBody>
          <a:bodyPr/>
          <a:lstStyle/>
          <a:p>
            <a:fld id="{0D2CC112-677B-4660-B1A8-00759766E06F}" type="slidenum">
              <a:rPr lang="en-US" smtClean="0"/>
              <a:t>18</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68866402"/>
      </p:ext>
    </p:extLst>
  </p:cSld>
  <p:clrMapOvr>
    <a:masterClrMapping/>
  </p:clrMapOvr>
  <mc:AlternateContent xmlns:mc="http://schemas.openxmlformats.org/markup-compatibility/2006" xmlns:p14="http://schemas.microsoft.com/office/powerpoint/2010/main">
    <mc:Choice Requires="p14">
      <p:transition spd="slow" p14:dur="2000" advTm="127685"/>
    </mc:Choice>
    <mc:Fallback xmlns="">
      <p:transition spd="slow" advTm="1276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863</TotalTime>
  <Words>1165</Words>
  <Application>Microsoft Office PowerPoint</Application>
  <PresentationFormat>Widescreen</PresentationFormat>
  <Paragraphs>151</Paragraphs>
  <Slides>18</Slides>
  <Notes>18</Notes>
  <HiddenSlides>0</HiddenSlides>
  <MMClips>18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Trebuchet MS</vt:lpstr>
      <vt:lpstr>Wingdings 3</vt:lpstr>
      <vt:lpstr>Facet</vt:lpstr>
      <vt:lpstr>Athanasius the Great Theosis Module 7A</vt:lpstr>
      <vt:lpstr>Theosis</vt:lpstr>
      <vt:lpstr>Theosis</vt:lpstr>
      <vt:lpstr>John of Damascus</vt:lpstr>
      <vt:lpstr>John 10:34</vt:lpstr>
      <vt:lpstr>What Deification Is</vt:lpstr>
      <vt:lpstr>The Incarnation</vt:lpstr>
      <vt:lpstr>An Analogy</vt:lpstr>
      <vt:lpstr>Writings on Theosis</vt:lpstr>
      <vt:lpstr>Writings on the Incarnation</vt:lpstr>
      <vt:lpstr>Athanasius on Deification</vt:lpstr>
      <vt:lpstr>Basil the Great on Deification</vt:lpstr>
      <vt:lpstr>Cyril of Alexandria</vt:lpstr>
      <vt:lpstr>Partial Summary of Athanasius’ Teaching on the Incarnation</vt:lpstr>
      <vt:lpstr>De Incarnatione</vt:lpstr>
      <vt:lpstr>De Incarnatione</vt:lpstr>
      <vt:lpstr>De Incarnatione</vt:lpstr>
      <vt:lpstr>De Incarnatione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Athanasius the Great Theosis Module 7</dc:title>
  <dc:creator>Mark Koscinski</dc:creator>
  <cp:lastModifiedBy>Mark Koscinski</cp:lastModifiedBy>
  <cp:revision>16</cp:revision>
  <dcterms:created xsi:type="dcterms:W3CDTF">2016-04-13T22:52:10Z</dcterms:created>
  <dcterms:modified xsi:type="dcterms:W3CDTF">2016-08-18T21:13:04Z</dcterms:modified>
</cp:coreProperties>
</file>