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0" r:id="rId1"/>
  </p:sldMasterIdLst>
  <p:notesMasterIdLst>
    <p:notesMasterId r:id="rId21"/>
  </p:notesMasterIdLst>
  <p:sldIdLst>
    <p:sldId id="256" r:id="rId2"/>
    <p:sldId id="270" r:id="rId3"/>
    <p:sldId id="271" r:id="rId4"/>
    <p:sldId id="257" r:id="rId5"/>
    <p:sldId id="258" r:id="rId6"/>
    <p:sldId id="259" r:id="rId7"/>
    <p:sldId id="260" r:id="rId8"/>
    <p:sldId id="261" r:id="rId9"/>
    <p:sldId id="262" r:id="rId10"/>
    <p:sldId id="264" r:id="rId11"/>
    <p:sldId id="263" r:id="rId12"/>
    <p:sldId id="265" r:id="rId13"/>
    <p:sldId id="268" r:id="rId14"/>
    <p:sldId id="269" r:id="rId15"/>
    <p:sldId id="266" r:id="rId16"/>
    <p:sldId id="272" r:id="rId17"/>
    <p:sldId id="273" r:id="rId18"/>
    <p:sldId id="274" r:id="rId19"/>
    <p:sldId id="275" r:id="rId20"/>
  </p:sldIdLst>
  <p:sldSz cx="12192000" cy="6858000"/>
  <p:notesSz cx="6858000" cy="91011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000" autoAdjust="0"/>
    <p:restoredTop sz="94434" autoAdjust="0"/>
  </p:normalViewPr>
  <p:slideViewPr>
    <p:cSldViewPr snapToGrid="0">
      <p:cViewPr varScale="1">
        <p:scale>
          <a:sx n="61" d="100"/>
          <a:sy n="61" d="100"/>
        </p:scale>
        <p:origin x="1020" y="72"/>
      </p:cViewPr>
      <p:guideLst/>
    </p:cSldViewPr>
  </p:slideViewPr>
  <p:outlineViewPr>
    <p:cViewPr>
      <p:scale>
        <a:sx n="33" d="100"/>
        <a:sy n="33" d="100"/>
      </p:scale>
      <p:origin x="0" y="-14298"/>
    </p:cViewPr>
  </p:outlineViewPr>
  <p:notesTextViewPr>
    <p:cViewPr>
      <p:scale>
        <a:sx n="1" d="1"/>
        <a:sy n="1" d="1"/>
      </p:scale>
      <p:origin x="0" y="0"/>
    </p:cViewPr>
  </p:notesTextViewPr>
  <p:sorterViewPr>
    <p:cViewPr varScale="1">
      <p:scale>
        <a:sx n="1" d="1"/>
        <a:sy n="1" d="1"/>
      </p:scale>
      <p:origin x="0" y="-6780"/>
    </p:cViewPr>
  </p:sorterViewPr>
  <p:notesViewPr>
    <p:cSldViewPr snapToGrid="0">
      <p:cViewPr>
        <p:scale>
          <a:sx n="100" d="100"/>
          <a:sy n="100" d="100"/>
        </p:scale>
        <p:origin x="1806" y="-9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6637"/>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6637"/>
          </a:xfrm>
          <a:prstGeom prst="rect">
            <a:avLst/>
          </a:prstGeom>
        </p:spPr>
        <p:txBody>
          <a:bodyPr vert="horz" lIns="91440" tIns="45720" rIns="91440" bIns="45720" rtlCol="0"/>
          <a:lstStyle>
            <a:lvl1pPr algn="r">
              <a:defRPr sz="1200"/>
            </a:lvl1pPr>
          </a:lstStyle>
          <a:p>
            <a:fld id="{12012712-CABC-4239-8FC2-5589542C0D79}" type="datetimeFigureOut">
              <a:rPr lang="en-US" smtClean="0"/>
              <a:t>9/9/2016</a:t>
            </a:fld>
            <a:endParaRPr lang="en-US" dirty="0"/>
          </a:p>
        </p:txBody>
      </p:sp>
      <p:sp>
        <p:nvSpPr>
          <p:cNvPr id="4" name="Slide Image Placeholder 3"/>
          <p:cNvSpPr>
            <a:spLocks noGrp="1" noRot="1" noChangeAspect="1"/>
          </p:cNvSpPr>
          <p:nvPr>
            <p:ph type="sldImg" idx="2"/>
          </p:nvPr>
        </p:nvSpPr>
        <p:spPr>
          <a:xfrm>
            <a:off x="698500" y="1138238"/>
            <a:ext cx="5461000" cy="307181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79923"/>
            <a:ext cx="5486400" cy="358357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44502"/>
            <a:ext cx="2971800" cy="45663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44502"/>
            <a:ext cx="2971800" cy="456636"/>
          </a:xfrm>
          <a:prstGeom prst="rect">
            <a:avLst/>
          </a:prstGeom>
        </p:spPr>
        <p:txBody>
          <a:bodyPr vert="horz" lIns="91440" tIns="45720" rIns="91440" bIns="45720" rtlCol="0" anchor="b"/>
          <a:lstStyle>
            <a:lvl1pPr algn="r">
              <a:defRPr sz="1200"/>
            </a:lvl1pPr>
          </a:lstStyle>
          <a:p>
            <a:fld id="{F6E7735C-B07C-428C-93F7-4A1B7520C4F6}" type="slidenum">
              <a:rPr lang="en-US" smtClean="0"/>
              <a:t>‹#›</a:t>
            </a:fld>
            <a:endParaRPr lang="en-US" dirty="0"/>
          </a:p>
        </p:txBody>
      </p:sp>
    </p:spTree>
    <p:extLst>
      <p:ext uri="{BB962C8B-B14F-4D97-AF65-F5344CB8AC3E}">
        <p14:creationId xmlns:p14="http://schemas.microsoft.com/office/powerpoint/2010/main" val="960413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back everyone to our discussion of St. Athanasius. In our last module, we will consider some of the other writings of St. Athanasius.  We have already reviewed his more prominent writings, but St. Athanasius was a prolific writer.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a:t>
            </a:fld>
            <a:endParaRPr lang="en-US" dirty="0"/>
          </a:p>
        </p:txBody>
      </p:sp>
    </p:spTree>
    <p:extLst>
      <p:ext uri="{BB962C8B-B14F-4D97-AF65-F5344CB8AC3E}">
        <p14:creationId xmlns:p14="http://schemas.microsoft.com/office/powerpoint/2010/main" val="1593460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categorize the work of Athanasius in several groups.   His most famous apologetic works were Against the Pagans (or Heathens)  and on the Incarnation of the Word.    </a:t>
            </a:r>
          </a:p>
          <a:p>
            <a:endParaRPr lang="en-US" dirty="0"/>
          </a:p>
          <a:p>
            <a:r>
              <a:rPr lang="en-US" dirty="0" smtClean="0"/>
              <a:t>We have seen he was accused of many not so saintly actions against the Arians.  He wrote four famous defenses of his actions against the Arians for his actions.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2</a:t>
            </a:fld>
            <a:endParaRPr lang="en-US" dirty="0"/>
          </a:p>
        </p:txBody>
      </p:sp>
    </p:spTree>
    <p:extLst>
      <p:ext uri="{BB962C8B-B14F-4D97-AF65-F5344CB8AC3E}">
        <p14:creationId xmlns:p14="http://schemas.microsoft.com/office/powerpoint/2010/main" val="3206016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he wrote many doctrinal works.  His Four Discourses, or Orations against the Arians, were probably the most famous of these.  Even though they are commonly called the four discourses, scholars have long suspected the fourth one is not originally from Athanasius.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3</a:t>
            </a:fld>
            <a:endParaRPr lang="en-US" dirty="0"/>
          </a:p>
        </p:txBody>
      </p:sp>
    </p:spTree>
    <p:extLst>
      <p:ext uri="{BB962C8B-B14F-4D97-AF65-F5344CB8AC3E}">
        <p14:creationId xmlns:p14="http://schemas.microsoft.com/office/powerpoint/2010/main" val="823057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take a selection of some of his writings on issues we have not yet covered in this course, starting with the authority of the hierarchy, especially as it was exercised in Councils. </a:t>
            </a:r>
          </a:p>
          <a:p>
            <a:endParaRPr lang="en-US" dirty="0"/>
          </a:p>
          <a:p>
            <a:r>
              <a:rPr lang="en-US" dirty="0" smtClean="0"/>
              <a:t>Athanasius was a staunch supporter of Apostolic succession.  He points out  the Nicene Council  fixed the date of Easter using the phrase, It seems good.  In other words, this was simply a matter of expediency, This is s perfectly valid action from the perspective of the council.  </a:t>
            </a:r>
          </a:p>
          <a:p>
            <a:endParaRPr lang="en-US" dirty="0"/>
          </a:p>
          <a:p>
            <a:r>
              <a:rPr lang="en-US" dirty="0" smtClean="0"/>
              <a:t>However, even more importantly the </a:t>
            </a:r>
            <a:r>
              <a:rPr lang="en-US" dirty="0" smtClean="0"/>
              <a:t>Council stated </a:t>
            </a:r>
            <a:r>
              <a:rPr lang="en-US" dirty="0" smtClean="0"/>
              <a:t>“thus believes the Catholic Church”.   The Council was not inventing doctrine, was not discovering something new, but was using their Apostolic office as bishops to authentically teach what the Apostles taught, as it was handed down from the </a:t>
            </a:r>
            <a:r>
              <a:rPr lang="en-US" dirty="0" smtClean="0"/>
              <a:t>beginning</a:t>
            </a:r>
            <a:r>
              <a:rPr lang="en-US" dirty="0" smtClean="0"/>
              <a:t>.  This is a very strong affirmation of Apostolic Tradition.   The Church professes Scripture and Tradition have equal weight, but this is tradition with a capital T.  The tradition of the Apostles.   St. Basil writes about tradition:  why do we pray to the East?  Because the Apostles taught us so.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4</a:t>
            </a:fld>
            <a:endParaRPr lang="en-US" dirty="0"/>
          </a:p>
        </p:txBody>
      </p:sp>
    </p:spTree>
    <p:extLst>
      <p:ext uri="{BB962C8B-B14F-4D97-AF65-F5344CB8AC3E}">
        <p14:creationId xmlns:p14="http://schemas.microsoft.com/office/powerpoint/2010/main" val="2536029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is an early adopter of the theory of intelligent design.   Richard Dawkins beware.  </a:t>
            </a:r>
          </a:p>
          <a:p>
            <a:endParaRPr lang="en-US" dirty="0"/>
          </a:p>
          <a:p>
            <a:r>
              <a:rPr lang="en-US" dirty="0" smtClean="0"/>
              <a:t>Athanasius writes we are made in the soul and likeness of God.  When our soul is purified from sin,  it does bear the image of the Father, and accordingly the Word as well.   But even if the soul is precluded from the seeing the existence of God, reason can still reach to understanding there is a God.  </a:t>
            </a:r>
          </a:p>
          <a:p>
            <a:endParaRPr lang="en-US" dirty="0"/>
          </a:p>
          <a:p>
            <a:r>
              <a:rPr lang="en-US" dirty="0" smtClean="0"/>
              <a:t>Creation, in a loud voice, because of its order and harmony, itself proclaims the existence of God.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5</a:t>
            </a:fld>
            <a:endParaRPr lang="en-US" dirty="0"/>
          </a:p>
        </p:txBody>
      </p:sp>
    </p:spTree>
    <p:extLst>
      <p:ext uri="{BB962C8B-B14F-4D97-AF65-F5344CB8AC3E}">
        <p14:creationId xmlns:p14="http://schemas.microsoft.com/office/powerpoint/2010/main" val="1649440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God the gave order to the universe.   He did this so that we can infer his existence. </a:t>
            </a:r>
          </a:p>
          <a:p>
            <a:endParaRPr lang="en-US" dirty="0"/>
          </a:p>
          <a:p>
            <a:r>
              <a:rPr lang="en-US" dirty="0" smtClean="0"/>
              <a:t>This is an argument that at its basics goes back to Plato’s story of the cave.  Imagine people are chained in a cave.  They can only see the back of the cave. As people and other animals walk by the front of the cave, the chained people in the cave can see their shadows on the back wall of the cave.  They can not see the people and animals walking by, but they can infer their existence. </a:t>
            </a:r>
          </a:p>
          <a:p>
            <a:endParaRPr lang="en-US" dirty="0"/>
          </a:p>
          <a:p>
            <a:r>
              <a:rPr lang="en-US" dirty="0" smtClean="0"/>
              <a:t>It is a similar matter with God.  He is invisible and incomprehensible, so Mankind may have missed or not known of his existence.  Therefore, God introduced order into the universe.  We are like the people chained in the cave.  We see the Shadow of God falling on the back of the cave, and we can infer his existence. </a:t>
            </a:r>
          </a:p>
          <a:p>
            <a:endParaRPr lang="en-US" dirty="0"/>
          </a:p>
          <a:p>
            <a:r>
              <a:rPr lang="en-US" dirty="0" smtClean="0"/>
              <a:t>Of course, Athanasius would tell you we do not need to do this since we have Divine Revelation.  Also, it is worth noting that Athanasius uses Greek philosophy in this argument.   While in the Life of Antony, he poo-poos it, here he uses it very adeptly. Christians became very good at using the work of the </a:t>
            </a:r>
            <a:r>
              <a:rPr lang="en-US" dirty="0" smtClean="0"/>
              <a:t>philosophers </a:t>
            </a:r>
            <a:r>
              <a:rPr lang="en-US" dirty="0" smtClean="0"/>
              <a:t>against the philosophers </a:t>
            </a:r>
            <a:r>
              <a:rPr lang="en-US" dirty="0" smtClean="0"/>
              <a:t> </a:t>
            </a:r>
            <a:r>
              <a:rPr lang="en-US" dirty="0" smtClean="0"/>
              <a:t>to prove their points.  It is part of the love hate relationship Christianity had with the philosophers.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6</a:t>
            </a:fld>
            <a:endParaRPr lang="en-US" dirty="0"/>
          </a:p>
        </p:txBody>
      </p:sp>
    </p:spTree>
    <p:extLst>
      <p:ext uri="{BB962C8B-B14F-4D97-AF65-F5344CB8AC3E}">
        <p14:creationId xmlns:p14="http://schemas.microsoft.com/office/powerpoint/2010/main" val="2203421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Athanasius has an interesting argument about the attributes of God.  The universe is enclosed within the Word. </a:t>
            </a:r>
            <a:r>
              <a:rPr lang="en-US" dirty="0"/>
              <a:t> </a:t>
            </a:r>
            <a:r>
              <a:rPr lang="en-US" dirty="0" smtClean="0"/>
              <a:t>However, God is not bounded by anything.  Athanasius goes on to say men are composed of parts.  God has no parts.  God generates the Son without parts, so there can only be one Son. </a:t>
            </a:r>
          </a:p>
          <a:p>
            <a:endParaRPr lang="en-US" dirty="0"/>
          </a:p>
          <a:p>
            <a:r>
              <a:rPr lang="en-US" dirty="0" smtClean="0"/>
              <a:t>This argument cuts into the question of why there aren’t more Sons, why there is only one.  He says because God has no parts, there doesn’t have to be more than one Son.    This is not one of Athanasius stronger arguments, but it does deal with an important part of Christian thinking.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7</a:t>
            </a:fld>
            <a:endParaRPr lang="en-US" dirty="0"/>
          </a:p>
        </p:txBody>
      </p:sp>
    </p:spTree>
    <p:extLst>
      <p:ext uri="{BB962C8B-B14F-4D97-AF65-F5344CB8AC3E}">
        <p14:creationId xmlns:p14="http://schemas.microsoft.com/office/powerpoint/2010/main" val="351400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had previously seen Athanasius reason like a Platonist.  Now, he goes on the attack against Plato.   Plato said God used material to create the world.  That material had existed from all time.  God didn’t create that material. </a:t>
            </a:r>
          </a:p>
          <a:p>
            <a:endParaRPr lang="en-US" dirty="0"/>
          </a:p>
          <a:p>
            <a:r>
              <a:rPr lang="en-US" dirty="0" smtClean="0"/>
              <a:t>Here Athanasius says that is complete rubbish.  Don’t be fooled, and follow Divine Revelation.  God is not weak.  He spoke the Word and the universe came from nothingness.  This is an example of how Athanasius prizes Scripture over reason.  Not that reason isn’t important, but in the tussle between Scripture and reason, Scripture always wins.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8</a:t>
            </a:fld>
            <a:endParaRPr lang="en-US" dirty="0"/>
          </a:p>
        </p:txBody>
      </p:sp>
    </p:spTree>
    <p:extLst>
      <p:ext uri="{BB962C8B-B14F-4D97-AF65-F5344CB8AC3E}">
        <p14:creationId xmlns:p14="http://schemas.microsoft.com/office/powerpoint/2010/main" val="2419689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Following that thought, since God created the universe out of nothingness, man was created out of nothingness.  He was given a blessed life in the Garden. Then, man fell because of his own corruption.  Man is corruptible by nature, but the indwelling of God kept death at bay.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9</a:t>
            </a:fld>
            <a:endParaRPr lang="en-US" dirty="0"/>
          </a:p>
        </p:txBody>
      </p:sp>
    </p:spTree>
    <p:extLst>
      <p:ext uri="{BB962C8B-B14F-4D97-AF65-F5344CB8AC3E}">
        <p14:creationId xmlns:p14="http://schemas.microsoft.com/office/powerpoint/2010/main" val="3302835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result of man’s falling,  sin entered the world.  The punishment for man’s disobedience was death.  Adam, the first man failed, and his sin reaches to all of us.  The Word had to become man and redeem the first man.  His redemption therefore reaches to all of us as well.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10</a:t>
            </a:fld>
            <a:endParaRPr lang="en-US" dirty="0"/>
          </a:p>
        </p:txBody>
      </p:sp>
    </p:spTree>
    <p:extLst>
      <p:ext uri="{BB962C8B-B14F-4D97-AF65-F5344CB8AC3E}">
        <p14:creationId xmlns:p14="http://schemas.microsoft.com/office/powerpoint/2010/main" val="2528547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a very powerful concept here.  The fruits of man’s disobedience was in fact the entry of death into the world.  Death took master over man as man’s corruption seeks to take him into nothingness.   It is the action of God through  the Word we are redeemed.  </a:t>
            </a:r>
          </a:p>
          <a:p>
            <a:endParaRPr lang="en-US" dirty="0"/>
          </a:p>
          <a:p>
            <a:r>
              <a:rPr lang="en-US" dirty="0" smtClean="0"/>
              <a:t>Like the story of the rabbi who was told to reduce Judaism into one sentence while standing on his feet,  some of us in my diaconate class challenged one of the professors to reduce Byzantine theology down to one sentence.  He didn’t quite achieve one sentence, but it was very profound.  He said:  God made the World.  It war good.  Man messed up the world.  God sent Jesus to save it. The end.  I have since used that to teach fourth graders in religion class what our faith is all about.  I think Athanasius would agree with that pithy little summary.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11</a:t>
            </a:fld>
            <a:endParaRPr lang="en-US" dirty="0"/>
          </a:p>
        </p:txBody>
      </p:sp>
    </p:spTree>
    <p:extLst>
      <p:ext uri="{BB962C8B-B14F-4D97-AF65-F5344CB8AC3E}">
        <p14:creationId xmlns:p14="http://schemas.microsoft.com/office/powerpoint/2010/main" val="3648398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allied doctrine to the fall of man is that of deification.  Since we have fallen, if we receive the Spirit of God,  we can become capable of being like God.  Not God per se, but Godlike.   Antony was a perfect example of this.  He not only lived a holy life, but he was even capable of commanding nature and casting aside demons.  That is our goal, and God provides us a way to do that through by sending the Son to redeem us.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12</a:t>
            </a:fld>
            <a:endParaRPr lang="en-US" dirty="0"/>
          </a:p>
        </p:txBody>
      </p:sp>
    </p:spTree>
    <p:extLst>
      <p:ext uri="{BB962C8B-B14F-4D97-AF65-F5344CB8AC3E}">
        <p14:creationId xmlns:p14="http://schemas.microsoft.com/office/powerpoint/2010/main" val="17007596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the concepts we have talked about where adopted into iconography. Here we see a depiction of the fall of man.  Jesus is shown with Adan and Eve.  God created Man through the Word, Jesus. </a:t>
            </a:r>
          </a:p>
          <a:p>
            <a:endParaRPr lang="en-US" dirty="0"/>
          </a:p>
          <a:p>
            <a:r>
              <a:rPr lang="en-US" dirty="0" smtClean="0"/>
              <a:t> You can obviously see the Tree that caused all that trouble.   Please note the Cross was also the product of a tree.  In fact, Romans used to nail people directly to Trees if they didn’t feel like making crosses.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13</a:t>
            </a:fld>
            <a:endParaRPr lang="en-US" dirty="0"/>
          </a:p>
        </p:txBody>
      </p:sp>
    </p:spTree>
    <p:extLst>
      <p:ext uri="{BB962C8B-B14F-4D97-AF65-F5344CB8AC3E}">
        <p14:creationId xmlns:p14="http://schemas.microsoft.com/office/powerpoint/2010/main" val="1269261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 we have the icon of Easter.    Jesus is standing on the Gates of Hades, which he crashed through in order to rescue Adam and Eve, who he is reaching to.  The patriarchs and prophets of the NT stand around him, as they wait for their redemption.  This goes back to the idea of the failing of the first Man, and the redemption by the New Adam.   We also see the Uncreated Light behind Jesus, showing he is NOT a created person as the Arians would have him to be.  </a:t>
            </a:r>
            <a:r>
              <a:rPr lang="en-US" dirty="0"/>
              <a:t> </a:t>
            </a:r>
            <a:r>
              <a:rPr lang="en-US" dirty="0" smtClean="0"/>
              <a:t>Finally, note the resurrected body Jesus has,  something that was incorporated into the Creed.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14</a:t>
            </a:fld>
            <a:endParaRPr lang="en-US" dirty="0"/>
          </a:p>
        </p:txBody>
      </p:sp>
    </p:spTree>
    <p:extLst>
      <p:ext uri="{BB962C8B-B14F-4D97-AF65-F5344CB8AC3E}">
        <p14:creationId xmlns:p14="http://schemas.microsoft.com/office/powerpoint/2010/main" val="3155665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have seen Athanasius is accused of doing very many scandalous things against the Arians.    One of those was destroying their sacred objects.  In this case, he is accused of destroying a sacred chalice.  His accuser claimed the rank of presbyter, because he was ordained by another a bishop.  Well it turns out, at least according to Athanasius, that the ordaining bishop wasn’t really a bishop after all. He was really only a presbyter himself.  </a:t>
            </a:r>
          </a:p>
          <a:p>
            <a:endParaRPr lang="en-US" dirty="0"/>
          </a:p>
          <a:p>
            <a:r>
              <a:rPr lang="en-US" dirty="0" smtClean="0"/>
              <a:t>Athanasius demonstrates the necessity of Apostolic succession.  If you aren’t ordained by a bishop who was generally accepted to be a bishop, you really don’t have orders.  </a:t>
            </a:r>
            <a:endParaRPr lang="en-US" dirty="0"/>
          </a:p>
          <a:p>
            <a:endParaRPr lang="en-US" dirty="0" smtClean="0"/>
          </a:p>
          <a:p>
            <a:r>
              <a:rPr lang="en-US" dirty="0" smtClean="0"/>
              <a:t>He goes on to say that Councils of bishops have general authority over the Church.   </a:t>
            </a:r>
          </a:p>
          <a:p>
            <a:endParaRPr lang="en-US" dirty="0" smtClean="0"/>
          </a:p>
          <a:p>
            <a:r>
              <a:rPr lang="en-US" dirty="0" smtClean="0"/>
              <a:t>The Nicene</a:t>
            </a:r>
            <a:r>
              <a:rPr lang="en-US" baseline="0" dirty="0" smtClean="0"/>
              <a:t> Council also adopted canons preventing bishops from interfering with the bishops in other dioceses. </a:t>
            </a:r>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15</a:t>
            </a:fld>
            <a:endParaRPr lang="en-US" dirty="0"/>
          </a:p>
        </p:txBody>
      </p:sp>
    </p:spTree>
    <p:extLst>
      <p:ext uri="{BB962C8B-B14F-4D97-AF65-F5344CB8AC3E}">
        <p14:creationId xmlns:p14="http://schemas.microsoft.com/office/powerpoint/2010/main" val="3398473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16</a:t>
            </a:fld>
            <a:endParaRPr lang="en-US" dirty="0"/>
          </a:p>
        </p:txBody>
      </p:sp>
    </p:spTree>
    <p:extLst>
      <p:ext uri="{BB962C8B-B14F-4D97-AF65-F5344CB8AC3E}">
        <p14:creationId xmlns:p14="http://schemas.microsoft.com/office/powerpoint/2010/main" val="3586905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17</a:t>
            </a:fld>
            <a:endParaRPr lang="en-US" dirty="0"/>
          </a:p>
        </p:txBody>
      </p:sp>
    </p:spTree>
    <p:extLst>
      <p:ext uri="{BB962C8B-B14F-4D97-AF65-F5344CB8AC3E}">
        <p14:creationId xmlns:p14="http://schemas.microsoft.com/office/powerpoint/2010/main" val="133345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18</a:t>
            </a:fld>
            <a:endParaRPr lang="en-US" dirty="0"/>
          </a:p>
        </p:txBody>
      </p:sp>
    </p:spTree>
    <p:extLst>
      <p:ext uri="{BB962C8B-B14F-4D97-AF65-F5344CB8AC3E}">
        <p14:creationId xmlns:p14="http://schemas.microsoft.com/office/powerpoint/2010/main" val="3899765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E7735C-B07C-428C-93F7-4A1B7520C4F6}" type="slidenum">
              <a:rPr lang="en-US" smtClean="0"/>
              <a:t>19</a:t>
            </a:fld>
            <a:endParaRPr lang="en-US" dirty="0"/>
          </a:p>
        </p:txBody>
      </p:sp>
    </p:spTree>
    <p:extLst>
      <p:ext uri="{BB962C8B-B14F-4D97-AF65-F5344CB8AC3E}">
        <p14:creationId xmlns:p14="http://schemas.microsoft.com/office/powerpoint/2010/main" val="3510105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E6E3C87-987A-4799-817C-5C7C9012A0FA}"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3949204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B3C228-65DE-4C90-BCB1-9AC095697E0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985031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F682E6-3E13-4E30-8A13-3D4ACC7FBF42}"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4272644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376BAFA-1BE9-444A-B7BE-8442F518E0A6}" type="datetime1">
              <a:rPr lang="en-US" smtClean="0"/>
              <a:t>9/9/2016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167998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644F710-6BBB-4E7C-BA5E-8D8C74DB069A}" type="datetime1">
              <a:rPr lang="en-US" smtClean="0"/>
              <a:t>9/9/2016</a:t>
            </a:fld>
            <a:endParaRPr lang="en-US" dirty="0"/>
          </a:p>
        </p:txBody>
      </p:sp>
      <p:sp>
        <p:nvSpPr>
          <p:cNvPr id="8" name="Footer Placeholder 7"/>
          <p:cNvSpPr>
            <a:spLocks noGrp="1"/>
          </p:cNvSpPr>
          <p:nvPr>
            <p:ph type="ftr" sz="quarter" idx="11"/>
          </p:nvPr>
        </p:nvSpPr>
        <p:spPr/>
        <p:txBody>
          <a:bodyPr/>
          <a:lstStyle/>
          <a:p>
            <a:r>
              <a:rPr lang="en-US" dirty="0" smtClean="0"/>
              <a:t>Athanasius the Great</a:t>
            </a:r>
            <a:endParaRPr lang="en-US" dirty="0"/>
          </a:p>
        </p:txBody>
      </p:sp>
      <p:sp>
        <p:nvSpPr>
          <p:cNvPr id="9" name="Slide Number Placeholder 8"/>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3097781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CB2B949-F3EC-491E-88E5-0897E2C40E2A}" type="datetime1">
              <a:rPr lang="en-US" smtClean="0"/>
              <a:t>9/9/2016</a:t>
            </a:fld>
            <a:endParaRPr lang="en-US" dirty="0"/>
          </a:p>
        </p:txBody>
      </p:sp>
      <p:sp>
        <p:nvSpPr>
          <p:cNvPr id="4" name="Footer Placeholder 3"/>
          <p:cNvSpPr>
            <a:spLocks noGrp="1"/>
          </p:cNvSpPr>
          <p:nvPr>
            <p:ph type="ftr" sz="quarter" idx="11"/>
          </p:nvPr>
        </p:nvSpPr>
        <p:spPr/>
        <p:txBody>
          <a:bodyPr/>
          <a:lstStyle/>
          <a:p>
            <a:r>
              <a:rPr lang="en-US" dirty="0" smtClean="0"/>
              <a:t>Athanasius the Great</a:t>
            </a:r>
            <a:endParaRPr lang="en-US" dirty="0"/>
          </a:p>
        </p:txBody>
      </p:sp>
      <p:sp>
        <p:nvSpPr>
          <p:cNvPr id="5" name="Slide Number Placeholder 4"/>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1656225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E2D343-5D62-4778-851E-39046DE6CF68}" type="datetime1">
              <a:rPr lang="en-US" smtClean="0"/>
              <a:t>9/9/2016</a:t>
            </a:fld>
            <a:endParaRPr lang="en-US" dirty="0"/>
          </a:p>
        </p:txBody>
      </p:sp>
      <p:sp>
        <p:nvSpPr>
          <p:cNvPr id="3" name="Footer Placeholder 2"/>
          <p:cNvSpPr>
            <a:spLocks noGrp="1"/>
          </p:cNvSpPr>
          <p:nvPr>
            <p:ph type="ftr" sz="quarter" idx="11"/>
          </p:nvPr>
        </p:nvSpPr>
        <p:spPr/>
        <p:txBody>
          <a:bodyPr/>
          <a:lstStyle/>
          <a:p>
            <a:r>
              <a:rPr lang="en-US" dirty="0" smtClean="0"/>
              <a:t>Athanasius the Great</a:t>
            </a:r>
            <a:endParaRPr lang="en-US" dirty="0"/>
          </a:p>
        </p:txBody>
      </p:sp>
      <p:sp>
        <p:nvSpPr>
          <p:cNvPr id="4" name="Slide Number Placeholder 3"/>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183355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0A0019-FB37-4189-A278-53515BD24813}" type="datetime1">
              <a:rPr lang="en-US" smtClean="0"/>
              <a:t>9/9/2016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187185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D37CFC-B60B-4EC2-89C2-2B7132202415}" type="datetime1">
              <a:rPr lang="en-US" smtClean="0"/>
              <a:t>9/9/2016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46306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F03CD7-096C-4869-8177-E206372E932F}"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273553718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F03CD7-096C-4869-8177-E206372E932F}"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96089225"/>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F03CD7-096C-4869-8177-E206372E932F}"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2722569121"/>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F03CD7-096C-4869-8177-E206372E932F}"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99782286"/>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F03CD7-096C-4869-8177-E206372E932F}"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2698170296"/>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30568B-DF0A-4215-9859-632A3BCFBEBD}"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3267056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4FA1D0-657B-4D19-A88E-EC296AA8517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a:t>
            </a:fld>
            <a:endParaRPr lang="en-US" dirty="0"/>
          </a:p>
        </p:txBody>
      </p:sp>
    </p:spTree>
    <p:extLst>
      <p:ext uri="{BB962C8B-B14F-4D97-AF65-F5344CB8AC3E}">
        <p14:creationId xmlns:p14="http://schemas.microsoft.com/office/powerpoint/2010/main" val="2956441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8F03CD7-096C-4869-8177-E206372E932F}" type="datetime1">
              <a:rPr lang="en-US" smtClean="0"/>
              <a:t>9/9/2016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smtClean="0"/>
              <a:t>Athanasius the Great</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0DFBA03-59A8-4C46-86DD-768ACF1BC7CF}" type="slidenum">
              <a:rPr lang="en-US" smtClean="0"/>
              <a:t>‹#›</a:t>
            </a:fld>
            <a:endParaRPr lang="en-US" dirty="0"/>
          </a:p>
        </p:txBody>
      </p:sp>
    </p:spTree>
    <p:extLst>
      <p:ext uri="{BB962C8B-B14F-4D97-AF65-F5344CB8AC3E}">
        <p14:creationId xmlns:p14="http://schemas.microsoft.com/office/powerpoint/2010/main" val="146043083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2.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png"/><Relationship Id="rId5" Type="http://schemas.openxmlformats.org/officeDocument/2006/relationships/image" Target="../media/image3.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1.pn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Athanasius the Great</a:t>
            </a:r>
            <a:br>
              <a:rPr lang="en-US" dirty="0" smtClean="0"/>
            </a:br>
            <a:r>
              <a:rPr lang="en-US" dirty="0" smtClean="0">
                <a:solidFill>
                  <a:srgbClr val="FF0000"/>
                </a:solidFill>
              </a:rPr>
              <a:t>Other Writings</a:t>
            </a:r>
            <a:br>
              <a:rPr lang="en-US" dirty="0" smtClean="0">
                <a:solidFill>
                  <a:srgbClr val="FF0000"/>
                </a:solidFill>
              </a:rPr>
            </a:br>
            <a:r>
              <a:rPr lang="en-US" dirty="0" smtClean="0">
                <a:solidFill>
                  <a:srgbClr val="FF0000"/>
                </a:solidFill>
              </a:rPr>
              <a:t>Module 8</a:t>
            </a:r>
            <a:endParaRPr lang="en-US" dirty="0">
              <a:solidFill>
                <a:srgbClr val="FF0000"/>
              </a:solidFill>
            </a:endParaRPr>
          </a:p>
        </p:txBody>
      </p:sp>
      <p:sp>
        <p:nvSpPr>
          <p:cNvPr id="3" name="Subtitle 2"/>
          <p:cNvSpPr>
            <a:spLocks noGrp="1"/>
          </p:cNvSpPr>
          <p:nvPr>
            <p:ph type="subTitle" idx="1"/>
          </p:nvPr>
        </p:nvSpPr>
        <p:spPr/>
        <p:txBody>
          <a:bodyPr>
            <a:normAutofit fontScale="92500" lnSpcReduction="10000"/>
          </a:bodyPr>
          <a:lstStyle/>
          <a:p>
            <a:r>
              <a:rPr lang="en-US" dirty="0" smtClean="0"/>
              <a:t>St. </a:t>
            </a:r>
            <a:r>
              <a:rPr lang="en-US" dirty="0" smtClean="0"/>
              <a:t>Mary Byzantine Catholic Church</a:t>
            </a:r>
            <a:endParaRPr lang="en-US" dirty="0" smtClean="0"/>
          </a:p>
          <a:p>
            <a:r>
              <a:rPr lang="en-US" dirty="0" smtClean="0"/>
              <a:t>Adult Education Series</a:t>
            </a:r>
            <a:endParaRPr lang="en-US" dirty="0" smtClean="0"/>
          </a:p>
          <a:p>
            <a:r>
              <a:rPr lang="en-US" dirty="0" smtClean="0"/>
              <a:t>Deacon Mark Koscinski CPA D.Litt. </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57306197"/>
      </p:ext>
    </p:extLst>
  </p:cSld>
  <p:clrMapOvr>
    <a:masterClrMapping/>
  </p:clrMapOvr>
  <mc:AlternateContent xmlns:mc="http://schemas.openxmlformats.org/markup-compatibility/2006" xmlns:p14="http://schemas.microsoft.com/office/powerpoint/2010/main">
    <mc:Choice Requires="p14">
      <p:transition spd="slow" p14:dur="2000" advTm="38686"/>
    </mc:Choice>
    <mc:Fallback xmlns="">
      <p:transition spd="slow" advTm="386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Athanasius was a Prolific Writer</a:t>
            </a:r>
            <a:endParaRPr lang="en-US" dirty="0"/>
          </a:p>
        </p:txBody>
      </p:sp>
      <p:sp>
        <p:nvSpPr>
          <p:cNvPr id="3" name="Content Placeholder 2"/>
          <p:cNvSpPr>
            <a:spLocks noGrp="1"/>
          </p:cNvSpPr>
          <p:nvPr>
            <p:ph idx="1"/>
          </p:nvPr>
        </p:nvSpPr>
        <p:spPr/>
        <p:txBody>
          <a:bodyPr>
            <a:normAutofit/>
          </a:bodyPr>
          <a:lstStyle/>
          <a:p>
            <a:r>
              <a:rPr lang="en-US" dirty="0" smtClean="0"/>
              <a:t>Apologetic Writings:</a:t>
            </a:r>
          </a:p>
          <a:p>
            <a:pPr lvl="1"/>
            <a:r>
              <a:rPr lang="en-US" dirty="0" smtClean="0"/>
              <a:t>Against the Heathens</a:t>
            </a:r>
          </a:p>
          <a:p>
            <a:pPr lvl="1"/>
            <a:r>
              <a:rPr lang="en-US" dirty="0" smtClean="0"/>
              <a:t>On The Incarnation of the Word</a:t>
            </a:r>
          </a:p>
          <a:p>
            <a:r>
              <a:rPr lang="en-US" dirty="0" smtClean="0"/>
              <a:t>Defenses of His Actions Against the Arians:</a:t>
            </a:r>
          </a:p>
          <a:p>
            <a:pPr lvl="1"/>
            <a:r>
              <a:rPr lang="en-US" dirty="0" smtClean="0"/>
              <a:t>Apology Against the Arians</a:t>
            </a:r>
          </a:p>
          <a:p>
            <a:pPr lvl="1"/>
            <a:r>
              <a:rPr lang="en-US" dirty="0" smtClean="0"/>
              <a:t>Apology to the Emperor Constantius</a:t>
            </a:r>
          </a:p>
          <a:p>
            <a:pPr lvl="1"/>
            <a:r>
              <a:rPr lang="en-US" dirty="0" smtClean="0"/>
              <a:t>Apology for His Flight</a:t>
            </a:r>
          </a:p>
          <a:p>
            <a:pPr lvl="1"/>
            <a:r>
              <a:rPr lang="en-US" dirty="0" smtClean="0"/>
              <a:t>History of the Arians</a:t>
            </a:r>
            <a:endParaRPr lang="en-US" dirty="0"/>
          </a:p>
        </p:txBody>
      </p:sp>
      <p:sp>
        <p:nvSpPr>
          <p:cNvPr id="4" name="Date Placeholder 3"/>
          <p:cNvSpPr>
            <a:spLocks noGrp="1"/>
          </p:cNvSpPr>
          <p:nvPr>
            <p:ph type="dt" sz="half" idx="10"/>
          </p:nvPr>
        </p:nvSpPr>
        <p:spPr/>
        <p:txBody>
          <a:bodyPr/>
          <a:lstStyle/>
          <a:p>
            <a:fld id="{C6B3C228-65DE-4C90-BCB1-9AC095697E0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2</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24428509"/>
      </p:ext>
    </p:extLst>
  </p:cSld>
  <p:clrMapOvr>
    <a:masterClrMapping/>
  </p:clrMapOvr>
  <mc:AlternateContent xmlns:mc="http://schemas.openxmlformats.org/markup-compatibility/2006" xmlns:p14="http://schemas.microsoft.com/office/powerpoint/2010/main">
    <mc:Choice Requires="p14">
      <p:transition spd="slow" p14:dur="2000" advTm="49474"/>
    </mc:Choice>
    <mc:Fallback xmlns="">
      <p:transition spd="slow" advTm="494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Works of Athanasius</a:t>
            </a:r>
            <a:endParaRPr lang="en-US" dirty="0"/>
          </a:p>
        </p:txBody>
      </p:sp>
      <p:sp>
        <p:nvSpPr>
          <p:cNvPr id="3" name="Content Placeholder 2"/>
          <p:cNvSpPr>
            <a:spLocks noGrp="1"/>
          </p:cNvSpPr>
          <p:nvPr>
            <p:ph idx="1"/>
          </p:nvPr>
        </p:nvSpPr>
        <p:spPr/>
        <p:txBody>
          <a:bodyPr/>
          <a:lstStyle/>
          <a:p>
            <a:r>
              <a:rPr lang="en-US" dirty="0" smtClean="0"/>
              <a:t>Doctrinal Works:</a:t>
            </a:r>
          </a:p>
          <a:p>
            <a:pPr lvl="1"/>
            <a:r>
              <a:rPr lang="en-US" dirty="0" smtClean="0"/>
              <a:t>Three Orations Against the Arians</a:t>
            </a:r>
          </a:p>
          <a:p>
            <a:pPr lvl="1"/>
            <a:r>
              <a:rPr lang="en-US" dirty="0" smtClean="0"/>
              <a:t>The Fourth is not authentic</a:t>
            </a:r>
          </a:p>
          <a:p>
            <a:pPr lvl="1"/>
            <a:r>
              <a:rPr lang="en-US" dirty="0" smtClean="0"/>
              <a:t>Defense of the Nicene Council (De Decretis)</a:t>
            </a:r>
          </a:p>
          <a:p>
            <a:pPr lvl="1"/>
            <a:r>
              <a:rPr lang="en-US" dirty="0" smtClean="0"/>
              <a:t>On the Councils of Ariminum and Seleucia (De Synodis)</a:t>
            </a:r>
          </a:p>
          <a:p>
            <a:pPr lvl="1"/>
            <a:r>
              <a:rPr lang="en-US" dirty="0" smtClean="0"/>
              <a:t>Letters Concerning the Holy Spirit (Ad Serapionem)</a:t>
            </a:r>
          </a:p>
          <a:p>
            <a:pPr lvl="1"/>
            <a:r>
              <a:rPr lang="en-US" dirty="0" smtClean="0"/>
              <a:t>Letters to various bishops in Africa</a:t>
            </a:r>
          </a:p>
          <a:p>
            <a:pPr lvl="1"/>
            <a:r>
              <a:rPr lang="en-US" dirty="0" smtClean="0"/>
              <a:t>Letters to Epictetus and Adelphius</a:t>
            </a:r>
            <a:endParaRPr lang="en-US" dirty="0"/>
          </a:p>
        </p:txBody>
      </p:sp>
      <p:sp>
        <p:nvSpPr>
          <p:cNvPr id="4" name="Date Placeholder 3"/>
          <p:cNvSpPr>
            <a:spLocks noGrp="1"/>
          </p:cNvSpPr>
          <p:nvPr>
            <p:ph type="dt" sz="half" idx="10"/>
          </p:nvPr>
        </p:nvSpPr>
        <p:spPr/>
        <p:txBody>
          <a:bodyPr/>
          <a:lstStyle/>
          <a:p>
            <a:fld id="{C6B3C228-65DE-4C90-BCB1-9AC095697E0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3</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21015497"/>
      </p:ext>
    </p:extLst>
  </p:cSld>
  <p:clrMapOvr>
    <a:masterClrMapping/>
  </p:clrMapOvr>
  <mc:AlternateContent xmlns:mc="http://schemas.openxmlformats.org/markup-compatibility/2006" xmlns:p14="http://schemas.microsoft.com/office/powerpoint/2010/main">
    <mc:Choice Requires="p14">
      <p:transition spd="slow" p14:dur="2000" advTm="69134"/>
    </mc:Choice>
    <mc:Fallback xmlns="">
      <p:transition spd="slow" advTm="6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the Hierarchy</a:t>
            </a:r>
            <a:endParaRPr lang="en-US" dirty="0"/>
          </a:p>
        </p:txBody>
      </p:sp>
      <p:sp>
        <p:nvSpPr>
          <p:cNvPr id="3" name="Content Placeholder 2"/>
          <p:cNvSpPr>
            <a:spLocks noGrp="1"/>
          </p:cNvSpPr>
          <p:nvPr>
            <p:ph idx="1"/>
          </p:nvPr>
        </p:nvSpPr>
        <p:spPr/>
        <p:txBody>
          <a:bodyPr/>
          <a:lstStyle/>
          <a:p>
            <a:r>
              <a:rPr lang="en-US" dirty="0" smtClean="0"/>
              <a:t>When fixing Easter, the Council Father Wrote, “it seems good..”</a:t>
            </a:r>
          </a:p>
          <a:p>
            <a:pPr lvl="1"/>
            <a:r>
              <a:rPr lang="en-US" dirty="0" smtClean="0"/>
              <a:t>It was done out of expediency and for the common good</a:t>
            </a:r>
          </a:p>
          <a:p>
            <a:r>
              <a:rPr lang="en-US" dirty="0" smtClean="0"/>
              <a:t>When writing about the Faith, the Council wrote, “Thus believes the Catholic Church”.</a:t>
            </a:r>
          </a:p>
          <a:p>
            <a:pPr lvl="1"/>
            <a:r>
              <a:rPr lang="en-US" dirty="0" smtClean="0"/>
              <a:t>Their sentiments were not novel, but were Apostolic.</a:t>
            </a:r>
          </a:p>
          <a:p>
            <a:pPr lvl="1"/>
            <a:r>
              <a:rPr lang="en-US" dirty="0" smtClean="0"/>
              <a:t>This was no discovery of theirs, but was the same as taught by the Apostles</a:t>
            </a:r>
          </a:p>
          <a:p>
            <a:r>
              <a:rPr lang="en-US" dirty="0" smtClean="0"/>
              <a:t>From: Letters on the Councils of Ariminum and Seleucia</a:t>
            </a:r>
            <a:endParaRPr lang="en-US" dirty="0"/>
          </a:p>
        </p:txBody>
      </p:sp>
      <p:sp>
        <p:nvSpPr>
          <p:cNvPr id="4" name="Date Placeholder 3"/>
          <p:cNvSpPr>
            <a:spLocks noGrp="1"/>
          </p:cNvSpPr>
          <p:nvPr>
            <p:ph type="dt" sz="half" idx="10"/>
          </p:nvPr>
        </p:nvSpPr>
        <p:spPr/>
        <p:txBody>
          <a:bodyPr/>
          <a:lstStyle/>
          <a:p>
            <a:fld id="{4D4C7C78-18A0-4E45-A864-F54483A10675}"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4</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74396822"/>
      </p:ext>
    </p:extLst>
  </p:cSld>
  <p:clrMapOvr>
    <a:masterClrMapping/>
  </p:clrMapOvr>
  <mc:AlternateContent xmlns:mc="http://schemas.openxmlformats.org/markup-compatibility/2006" xmlns:p14="http://schemas.microsoft.com/office/powerpoint/2010/main">
    <mc:Choice Requires="p14">
      <p:transition spd="slow" p14:dur="2000" advTm="189801"/>
    </mc:Choice>
    <mc:Fallback xmlns="">
      <p:transition spd="slow" advTm="1898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 Knowing God</a:t>
            </a:r>
            <a:br>
              <a:rPr lang="en-US" dirty="0" smtClean="0"/>
            </a:br>
            <a:r>
              <a:rPr lang="en-US" dirty="0" smtClean="0"/>
              <a:t>(From: Against the Heathen, Ch. 34</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smtClean="0"/>
              <a:t>The soul is made in the image and likeness of God. </a:t>
            </a:r>
          </a:p>
          <a:p>
            <a:pPr>
              <a:buFont typeface="Wingdings" panose="05000000000000000000" pitchFamily="2" charset="2"/>
              <a:buChar char="§"/>
            </a:pPr>
            <a:r>
              <a:rPr lang="en-US" dirty="0" smtClean="0"/>
              <a:t>When the soul is purified, it becomes the image of the Father, and accordingly the Word as well. </a:t>
            </a:r>
          </a:p>
          <a:p>
            <a:pPr>
              <a:buFont typeface="Wingdings" panose="05000000000000000000" pitchFamily="2" charset="2"/>
              <a:buChar char="§"/>
            </a:pPr>
            <a:r>
              <a:rPr lang="en-US" dirty="0" smtClean="0"/>
              <a:t>Even if the soul is precluded from seeing the existence of God because of externalities,  reason can still learn about God. </a:t>
            </a:r>
          </a:p>
          <a:p>
            <a:pPr>
              <a:buFont typeface="Wingdings" panose="05000000000000000000" pitchFamily="2" charset="2"/>
              <a:buChar char="§"/>
            </a:pPr>
            <a:r>
              <a:rPr lang="en-US" dirty="0" smtClean="0"/>
              <a:t>Creation proclaims in a loud voice, due its order and harmony, of the existence of God. </a:t>
            </a:r>
          </a:p>
          <a:p>
            <a:pPr>
              <a:buFont typeface="Wingdings" panose="05000000000000000000" pitchFamily="2" charset="2"/>
              <a:buChar char="§"/>
            </a:pPr>
            <a:endParaRPr lang="en-US" dirty="0"/>
          </a:p>
        </p:txBody>
      </p:sp>
      <p:sp>
        <p:nvSpPr>
          <p:cNvPr id="4" name="Date Placeholder 3"/>
          <p:cNvSpPr>
            <a:spLocks noGrp="1"/>
          </p:cNvSpPr>
          <p:nvPr>
            <p:ph type="dt" sz="half" idx="10"/>
          </p:nvPr>
        </p:nvSpPr>
        <p:spPr/>
        <p:txBody>
          <a:bodyPr/>
          <a:lstStyle/>
          <a:p>
            <a:fld id="{300D319C-52BD-451A-AC3D-5A1A27D6AF05}"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5</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35753644"/>
      </p:ext>
    </p:extLst>
  </p:cSld>
  <p:clrMapOvr>
    <a:masterClrMapping/>
  </p:clrMapOvr>
  <mc:AlternateContent xmlns:mc="http://schemas.openxmlformats.org/markup-compatibility/2006" xmlns:p14="http://schemas.microsoft.com/office/powerpoint/2010/main">
    <mc:Choice Requires="p14">
      <p:transition spd="slow" p14:dur="2000" advTm="69459"/>
    </mc:Choice>
    <mc:Fallback xmlns="">
      <p:transition spd="slow" advTm="694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Knowing God</a:t>
            </a:r>
            <a:br>
              <a:rPr lang="en-US" dirty="0" smtClean="0"/>
            </a:br>
            <a:r>
              <a:rPr lang="en-US" dirty="0" smtClean="0"/>
              <a:t>(Against the Heathen, Ch. 35)</a:t>
            </a:r>
            <a:endParaRPr lang="en-US" dirty="0"/>
          </a:p>
        </p:txBody>
      </p:sp>
      <p:sp>
        <p:nvSpPr>
          <p:cNvPr id="3" name="Content Placeholder 2"/>
          <p:cNvSpPr>
            <a:spLocks noGrp="1"/>
          </p:cNvSpPr>
          <p:nvPr>
            <p:ph idx="1"/>
          </p:nvPr>
        </p:nvSpPr>
        <p:spPr/>
        <p:txBody>
          <a:bodyPr/>
          <a:lstStyle/>
          <a:p>
            <a:r>
              <a:rPr lang="en-US" dirty="0" smtClean="0"/>
              <a:t>God gave order to the universe</a:t>
            </a:r>
          </a:p>
          <a:p>
            <a:r>
              <a:rPr lang="en-US" dirty="0" smtClean="0"/>
              <a:t>He did this for several reasons</a:t>
            </a:r>
          </a:p>
          <a:p>
            <a:pPr lvl="1"/>
            <a:r>
              <a:rPr lang="en-US" dirty="0" smtClean="0"/>
              <a:t>Since He is invisible and incomprehensible, mankind might have missed knowing about his existence. </a:t>
            </a:r>
          </a:p>
          <a:p>
            <a:pPr lvl="1"/>
            <a:r>
              <a:rPr lang="en-US" dirty="0" smtClean="0"/>
              <a:t>Order shows the mankind the existence of God. </a:t>
            </a:r>
          </a:p>
          <a:p>
            <a:r>
              <a:rPr lang="en-US" dirty="0" smtClean="0"/>
              <a:t>A very Platonic argument</a:t>
            </a:r>
          </a:p>
          <a:p>
            <a:pPr lvl="1"/>
            <a:r>
              <a:rPr lang="en-US" dirty="0" smtClean="0"/>
              <a:t>See the “Cave”</a:t>
            </a:r>
            <a:endParaRPr lang="en-US" dirty="0"/>
          </a:p>
        </p:txBody>
      </p:sp>
      <p:sp>
        <p:nvSpPr>
          <p:cNvPr id="4" name="Date Placeholder 3"/>
          <p:cNvSpPr>
            <a:spLocks noGrp="1"/>
          </p:cNvSpPr>
          <p:nvPr>
            <p:ph type="dt" sz="half" idx="10"/>
          </p:nvPr>
        </p:nvSpPr>
        <p:spPr/>
        <p:txBody>
          <a:bodyPr/>
          <a:lstStyle/>
          <a:p>
            <a:fld id="{A42A03D3-A266-4B0A-9D94-1D78C066E7EA}"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6</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32426248"/>
      </p:ext>
    </p:extLst>
  </p:cSld>
  <p:clrMapOvr>
    <a:masterClrMapping/>
  </p:clrMapOvr>
  <mc:AlternateContent xmlns:mc="http://schemas.openxmlformats.org/markup-compatibility/2006" xmlns:p14="http://schemas.microsoft.com/office/powerpoint/2010/main">
    <mc:Choice Requires="p14">
      <p:transition spd="slow" p14:dur="2000" advTm="266966"/>
    </mc:Choice>
    <mc:Fallback xmlns="">
      <p:transition spd="slow" advTm="2669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 the Existence of God</a:t>
            </a:r>
            <a:br>
              <a:rPr lang="en-US" dirty="0" smtClean="0"/>
            </a:br>
            <a:r>
              <a:rPr lang="en-US" dirty="0" smtClean="0"/>
              <a:t>(In Defense of the Nicene Definition, Ch. 11)</a:t>
            </a:r>
            <a:endParaRPr lang="en-US" dirty="0"/>
          </a:p>
        </p:txBody>
      </p:sp>
      <p:sp>
        <p:nvSpPr>
          <p:cNvPr id="3" name="Content Placeholder 2"/>
          <p:cNvSpPr>
            <a:spLocks noGrp="1"/>
          </p:cNvSpPr>
          <p:nvPr>
            <p:ph idx="1"/>
          </p:nvPr>
        </p:nvSpPr>
        <p:spPr/>
        <p:txBody>
          <a:bodyPr>
            <a:normAutofit/>
          </a:bodyPr>
          <a:lstStyle/>
          <a:p>
            <a:r>
              <a:rPr lang="en-US" dirty="0" smtClean="0"/>
              <a:t>God does not create as does man.</a:t>
            </a:r>
          </a:p>
          <a:p>
            <a:r>
              <a:rPr lang="en-US" dirty="0" smtClean="0"/>
              <a:t>God calls things into existence. </a:t>
            </a:r>
          </a:p>
          <a:p>
            <a:r>
              <a:rPr lang="en-US" dirty="0" smtClean="0"/>
              <a:t>Men are enclosed in the Word</a:t>
            </a:r>
          </a:p>
          <a:p>
            <a:r>
              <a:rPr lang="en-US" dirty="0" smtClean="0"/>
              <a:t>God is not enclosed by anything. </a:t>
            </a:r>
          </a:p>
          <a:p>
            <a:r>
              <a:rPr lang="en-US" dirty="0" smtClean="0"/>
              <a:t>Men are composed of parts. </a:t>
            </a:r>
          </a:p>
          <a:p>
            <a:r>
              <a:rPr lang="en-US" dirty="0" smtClean="0"/>
              <a:t>God does not have parts</a:t>
            </a:r>
          </a:p>
          <a:p>
            <a:r>
              <a:rPr lang="en-US" dirty="0" smtClean="0"/>
              <a:t>The Father generates the Son without parts. </a:t>
            </a:r>
          </a:p>
          <a:p>
            <a:r>
              <a:rPr lang="en-US" dirty="0" smtClean="0"/>
              <a:t>There is only one Son</a:t>
            </a:r>
            <a:endParaRPr lang="en-US" dirty="0"/>
          </a:p>
        </p:txBody>
      </p:sp>
      <p:sp>
        <p:nvSpPr>
          <p:cNvPr id="4" name="Date Placeholder 3"/>
          <p:cNvSpPr>
            <a:spLocks noGrp="1"/>
          </p:cNvSpPr>
          <p:nvPr>
            <p:ph type="dt" sz="half" idx="10"/>
          </p:nvPr>
        </p:nvSpPr>
        <p:spPr/>
        <p:txBody>
          <a:bodyPr/>
          <a:lstStyle/>
          <a:p>
            <a:fld id="{1913FE14-FCC3-4322-9392-408418C3667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7</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17961606"/>
      </p:ext>
    </p:extLst>
  </p:cSld>
  <p:clrMapOvr>
    <a:masterClrMapping/>
  </p:clrMapOvr>
  <mc:AlternateContent xmlns:mc="http://schemas.openxmlformats.org/markup-compatibility/2006" xmlns:p14="http://schemas.microsoft.com/office/powerpoint/2010/main">
    <mc:Choice Requires="p14">
      <p:transition spd="slow" p14:dur="2000" advTm="146021"/>
    </mc:Choice>
    <mc:Fallback xmlns="">
      <p:transition spd="slow" advTm="146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 Creation</a:t>
            </a:r>
            <a:br>
              <a:rPr lang="en-US" dirty="0" smtClean="0"/>
            </a:br>
            <a:r>
              <a:rPr lang="en-US" dirty="0" smtClean="0"/>
              <a:t>(Treatise on the Incarnation of the Word, Ch. 2)</a:t>
            </a:r>
            <a:endParaRPr lang="en-US" dirty="0"/>
          </a:p>
        </p:txBody>
      </p:sp>
      <p:sp>
        <p:nvSpPr>
          <p:cNvPr id="3" name="Content Placeholder 2"/>
          <p:cNvSpPr>
            <a:spLocks noGrp="1"/>
          </p:cNvSpPr>
          <p:nvPr>
            <p:ph idx="1"/>
          </p:nvPr>
        </p:nvSpPr>
        <p:spPr/>
        <p:txBody>
          <a:bodyPr/>
          <a:lstStyle/>
          <a:p>
            <a:r>
              <a:rPr lang="en-US" dirty="0" smtClean="0"/>
              <a:t>Plato says God needed material previously and without creation to make the world.</a:t>
            </a:r>
          </a:p>
          <a:p>
            <a:r>
              <a:rPr lang="en-US" dirty="0" smtClean="0"/>
              <a:t>Christian teaching says this is absolutely foolish. </a:t>
            </a:r>
          </a:p>
          <a:p>
            <a:r>
              <a:rPr lang="en-US" dirty="0" smtClean="0"/>
              <a:t>God is not weak.  He generated the universe from nothingness. </a:t>
            </a:r>
          </a:p>
          <a:p>
            <a:r>
              <a:rPr lang="en-US" dirty="0" smtClean="0"/>
              <a:t>He created the world through the Word.</a:t>
            </a:r>
            <a:endParaRPr lang="en-US" dirty="0"/>
          </a:p>
        </p:txBody>
      </p:sp>
      <p:sp>
        <p:nvSpPr>
          <p:cNvPr id="4" name="Date Placeholder 3"/>
          <p:cNvSpPr>
            <a:spLocks noGrp="1"/>
          </p:cNvSpPr>
          <p:nvPr>
            <p:ph type="dt" sz="half" idx="10"/>
          </p:nvPr>
        </p:nvSpPr>
        <p:spPr/>
        <p:txBody>
          <a:bodyPr/>
          <a:lstStyle/>
          <a:p>
            <a:fld id="{E10E6980-C10E-4FC3-9FE4-6B038638FBCA}"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8</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6852942"/>
      </p:ext>
    </p:extLst>
  </p:cSld>
  <p:clrMapOvr>
    <a:masterClrMapping/>
  </p:clrMapOvr>
  <mc:AlternateContent xmlns:mc="http://schemas.openxmlformats.org/markup-compatibility/2006" xmlns:p14="http://schemas.microsoft.com/office/powerpoint/2010/main">
    <mc:Choice Requires="p14">
      <p:transition spd="slow" p14:dur="2000" advTm="39029"/>
    </mc:Choice>
    <mc:Fallback xmlns="">
      <p:transition spd="slow" advTm="39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 Adam and Eve</a:t>
            </a:r>
            <a:br>
              <a:rPr lang="en-US" dirty="0" smtClean="0"/>
            </a:br>
            <a:r>
              <a:rPr lang="en-US" dirty="0" smtClean="0"/>
              <a:t>(Treatise on the Incarnation of the Word, Ch. </a:t>
            </a:r>
            <a:r>
              <a:rPr lang="en-US" dirty="0"/>
              <a:t>5</a:t>
            </a:r>
            <a:r>
              <a:rPr lang="en-US" dirty="0" smtClean="0"/>
              <a:t>)</a:t>
            </a:r>
            <a:endParaRPr lang="en-US" dirty="0"/>
          </a:p>
        </p:txBody>
      </p:sp>
      <p:sp>
        <p:nvSpPr>
          <p:cNvPr id="3" name="Content Placeholder 2"/>
          <p:cNvSpPr>
            <a:spLocks noGrp="1"/>
          </p:cNvSpPr>
          <p:nvPr>
            <p:ph idx="1"/>
          </p:nvPr>
        </p:nvSpPr>
        <p:spPr/>
        <p:txBody>
          <a:bodyPr/>
          <a:lstStyle/>
          <a:p>
            <a:r>
              <a:rPr lang="en-US" dirty="0" smtClean="0"/>
              <a:t>God made man out of nothing. </a:t>
            </a:r>
          </a:p>
          <a:p>
            <a:r>
              <a:rPr lang="en-US" dirty="0" smtClean="0"/>
              <a:t>He gave man a “life in correspondence with God”.</a:t>
            </a:r>
          </a:p>
          <a:p>
            <a:r>
              <a:rPr lang="en-US" dirty="0" smtClean="0"/>
              <a:t>Man became the cause of his own corruption. </a:t>
            </a:r>
          </a:p>
          <a:p>
            <a:r>
              <a:rPr lang="en-US" dirty="0" smtClean="0"/>
              <a:t>Man was by nature corruptible, but because of the Word was dwelling with them, death could not approach man. </a:t>
            </a:r>
            <a:endParaRPr lang="en-US" dirty="0"/>
          </a:p>
        </p:txBody>
      </p:sp>
      <p:sp>
        <p:nvSpPr>
          <p:cNvPr id="4" name="Date Placeholder 3"/>
          <p:cNvSpPr>
            <a:spLocks noGrp="1"/>
          </p:cNvSpPr>
          <p:nvPr>
            <p:ph type="dt" sz="half" idx="10"/>
          </p:nvPr>
        </p:nvSpPr>
        <p:spPr/>
        <p:txBody>
          <a:bodyPr/>
          <a:lstStyle/>
          <a:p>
            <a:fld id="{BC597862-67F0-4C84-ADA1-953FB4474F7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9</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69773335"/>
      </p:ext>
    </p:extLst>
  </p:cSld>
  <p:clrMapOvr>
    <a:masterClrMapping/>
  </p:clrMapOvr>
  <mc:AlternateContent xmlns:mc="http://schemas.openxmlformats.org/markup-compatibility/2006" xmlns:p14="http://schemas.microsoft.com/office/powerpoint/2010/main">
    <mc:Choice Requires="p14">
      <p:transition spd="slow" p14:dur="2000" advTm="25156"/>
    </mc:Choice>
    <mc:Fallback xmlns="">
      <p:transition spd="slow" advTm="251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 Original Sin</a:t>
            </a:r>
            <a:br>
              <a:rPr lang="en-US" dirty="0" smtClean="0"/>
            </a:br>
            <a:r>
              <a:rPr lang="en-US" dirty="0" smtClean="0"/>
              <a:t>(Four Discourses Against the Arians)</a:t>
            </a:r>
            <a:endParaRPr lang="en-US" dirty="0"/>
          </a:p>
        </p:txBody>
      </p:sp>
      <p:sp>
        <p:nvSpPr>
          <p:cNvPr id="3" name="Content Placeholder 2"/>
          <p:cNvSpPr>
            <a:spLocks noGrp="1"/>
          </p:cNvSpPr>
          <p:nvPr>
            <p:ph idx="1"/>
          </p:nvPr>
        </p:nvSpPr>
        <p:spPr/>
        <p:txBody>
          <a:bodyPr/>
          <a:lstStyle/>
          <a:p>
            <a:r>
              <a:rPr lang="en-US" dirty="0" smtClean="0"/>
              <a:t>The first man failed. </a:t>
            </a:r>
          </a:p>
          <a:p>
            <a:r>
              <a:rPr lang="en-US" dirty="0" smtClean="0"/>
              <a:t>The Second Man, the New Adam, Jesus did not fail. </a:t>
            </a:r>
          </a:p>
          <a:p>
            <a:r>
              <a:rPr lang="en-US" dirty="0" smtClean="0"/>
              <a:t>As Adam’s fall reached to all of us, the salvation of Jesus also reached to all of us. </a:t>
            </a:r>
          </a:p>
          <a:p>
            <a:r>
              <a:rPr lang="en-US" dirty="0" smtClean="0"/>
              <a:t>By taking on Flesh, the Word was able to condemn sin. </a:t>
            </a:r>
            <a:endParaRPr lang="en-US" dirty="0"/>
          </a:p>
        </p:txBody>
      </p:sp>
      <p:sp>
        <p:nvSpPr>
          <p:cNvPr id="4" name="Date Placeholder 3"/>
          <p:cNvSpPr>
            <a:spLocks noGrp="1"/>
          </p:cNvSpPr>
          <p:nvPr>
            <p:ph type="dt" sz="half" idx="10"/>
          </p:nvPr>
        </p:nvSpPr>
        <p:spPr/>
        <p:txBody>
          <a:bodyPr/>
          <a:lstStyle/>
          <a:p>
            <a:fld id="{E079911E-A64A-4873-B3FA-010A334B263A}"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10</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46249031"/>
      </p:ext>
    </p:extLst>
  </p:cSld>
  <p:clrMapOvr>
    <a:masterClrMapping/>
  </p:clrMapOvr>
  <mc:AlternateContent xmlns:mc="http://schemas.openxmlformats.org/markup-compatibility/2006" xmlns:p14="http://schemas.microsoft.com/office/powerpoint/2010/main">
    <mc:Choice Requires="p14">
      <p:transition spd="slow" p14:dur="2000" advTm="50493"/>
    </mc:Choice>
    <mc:Fallback xmlns="">
      <p:transition spd="slow" advTm="504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 Adam and Eve</a:t>
            </a:r>
            <a:br>
              <a:rPr lang="en-US" dirty="0" smtClean="0"/>
            </a:br>
            <a:r>
              <a:rPr lang="en-US" dirty="0" smtClean="0"/>
              <a:t>(Treatise on the Incarnation of the Word, Ch. 4)</a:t>
            </a:r>
            <a:endParaRPr lang="en-US" dirty="0"/>
          </a:p>
        </p:txBody>
      </p:sp>
      <p:sp>
        <p:nvSpPr>
          <p:cNvPr id="3" name="Content Placeholder 2"/>
          <p:cNvSpPr>
            <a:spLocks noGrp="1"/>
          </p:cNvSpPr>
          <p:nvPr>
            <p:ph idx="1"/>
          </p:nvPr>
        </p:nvSpPr>
        <p:spPr/>
        <p:txBody>
          <a:bodyPr/>
          <a:lstStyle/>
          <a:p>
            <a:r>
              <a:rPr lang="en-US" dirty="0" smtClean="0"/>
              <a:t>Man rejected God.  </a:t>
            </a:r>
          </a:p>
          <a:p>
            <a:r>
              <a:rPr lang="en-US" dirty="0" smtClean="0"/>
              <a:t>As a result, he was punished with death. </a:t>
            </a:r>
          </a:p>
          <a:p>
            <a:r>
              <a:rPr lang="en-US" dirty="0" smtClean="0"/>
              <a:t>Death had mastery over man.</a:t>
            </a:r>
          </a:p>
          <a:p>
            <a:r>
              <a:rPr lang="en-US" dirty="0" smtClean="0"/>
              <a:t>Man looks for corruption into nothingness</a:t>
            </a:r>
            <a:endParaRPr lang="en-US" dirty="0"/>
          </a:p>
        </p:txBody>
      </p:sp>
      <p:sp>
        <p:nvSpPr>
          <p:cNvPr id="4" name="Date Placeholder 3"/>
          <p:cNvSpPr>
            <a:spLocks noGrp="1"/>
          </p:cNvSpPr>
          <p:nvPr>
            <p:ph type="dt" sz="half" idx="10"/>
          </p:nvPr>
        </p:nvSpPr>
        <p:spPr/>
        <p:txBody>
          <a:bodyPr/>
          <a:lstStyle/>
          <a:p>
            <a:fld id="{1F0A9842-0B8F-4AD6-8907-A584397E7386}"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11</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35673352"/>
      </p:ext>
    </p:extLst>
  </p:cSld>
  <p:clrMapOvr>
    <a:masterClrMapping/>
  </p:clrMapOvr>
  <mc:AlternateContent xmlns:mc="http://schemas.openxmlformats.org/markup-compatibility/2006" xmlns:p14="http://schemas.microsoft.com/office/powerpoint/2010/main">
    <mc:Choice Requires="p14">
      <p:transition spd="slow" p14:dur="2000" advTm="127472"/>
    </mc:Choice>
    <mc:Fallback xmlns="">
      <p:transition spd="slow" advTm="127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 Justification</a:t>
            </a:r>
            <a:br>
              <a:rPr lang="en-US" dirty="0" smtClean="0"/>
            </a:br>
            <a:r>
              <a:rPr lang="en-US" dirty="0" smtClean="0"/>
              <a:t>(Four Discourses Against the Arians)</a:t>
            </a:r>
            <a:endParaRPr lang="en-US" dirty="0"/>
          </a:p>
        </p:txBody>
      </p:sp>
      <p:sp>
        <p:nvSpPr>
          <p:cNvPr id="3" name="Content Placeholder 2"/>
          <p:cNvSpPr>
            <a:spLocks noGrp="1"/>
          </p:cNvSpPr>
          <p:nvPr>
            <p:ph idx="1"/>
          </p:nvPr>
        </p:nvSpPr>
        <p:spPr/>
        <p:txBody>
          <a:bodyPr/>
          <a:lstStyle/>
          <a:p>
            <a:r>
              <a:rPr lang="en-US" dirty="0" smtClean="0"/>
              <a:t>God is not only Creator He is Father to His Creation.</a:t>
            </a:r>
          </a:p>
          <a:p>
            <a:r>
              <a:rPr lang="en-US" dirty="0" smtClean="0"/>
              <a:t>Those who receive the Word become sons of God. </a:t>
            </a:r>
          </a:p>
          <a:p>
            <a:r>
              <a:rPr lang="en-US" dirty="0" smtClean="0"/>
              <a:t>This is only possible because of receiving the true Spirit of the Son.</a:t>
            </a:r>
          </a:p>
          <a:p>
            <a:r>
              <a:rPr lang="en-US" dirty="0" smtClean="0"/>
              <a:t>The Word took on Flesh that he “might man capable of Godhead”. </a:t>
            </a:r>
            <a:endParaRPr lang="en-US" dirty="0"/>
          </a:p>
        </p:txBody>
      </p:sp>
      <p:sp>
        <p:nvSpPr>
          <p:cNvPr id="4" name="Date Placeholder 3"/>
          <p:cNvSpPr>
            <a:spLocks noGrp="1"/>
          </p:cNvSpPr>
          <p:nvPr>
            <p:ph type="dt" sz="half" idx="10"/>
          </p:nvPr>
        </p:nvSpPr>
        <p:spPr/>
        <p:txBody>
          <a:bodyPr/>
          <a:lstStyle/>
          <a:p>
            <a:fld id="{5B569DAA-9769-4186-91A9-18DE091CE23A}"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12</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52325212"/>
      </p:ext>
    </p:extLst>
  </p:cSld>
  <p:clrMapOvr>
    <a:masterClrMapping/>
  </p:clrMapOvr>
  <mc:AlternateContent xmlns:mc="http://schemas.openxmlformats.org/markup-compatibility/2006" xmlns:p14="http://schemas.microsoft.com/office/powerpoint/2010/main">
    <mc:Choice Requires="p14">
      <p:transition spd="slow" p14:dur="2000" advTm="48066"/>
    </mc:Choice>
    <mc:Fallback xmlns="">
      <p:transition spd="slow" advTm="480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Fall of Man</a:t>
            </a:r>
            <a:endParaRPr lang="en-US"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361375" y="1569493"/>
            <a:ext cx="7229288" cy="3917214"/>
          </a:xfrm>
        </p:spPr>
      </p:pic>
      <p:sp>
        <p:nvSpPr>
          <p:cNvPr id="5" name="Date Placeholder 4"/>
          <p:cNvSpPr>
            <a:spLocks noGrp="1"/>
          </p:cNvSpPr>
          <p:nvPr>
            <p:ph type="dt" sz="half" idx="10"/>
          </p:nvPr>
        </p:nvSpPr>
        <p:spPr/>
        <p:txBody>
          <a:bodyPr/>
          <a:lstStyle/>
          <a:p>
            <a:fld id="{7BEE4B8A-995C-4473-AC41-4AD7C21CD484}" type="datetime1">
              <a:rPr lang="en-US" smtClean="0"/>
              <a:t>9/9/2016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0DFBA03-59A8-4C46-86DD-768ACF1BC7CF}" type="slidenum">
              <a:rPr lang="en-US" smtClean="0"/>
              <a:t>13</a:t>
            </a:fld>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36000669"/>
      </p:ext>
    </p:extLst>
  </p:cSld>
  <p:clrMapOvr>
    <a:masterClrMapping/>
  </p:clrMapOvr>
  <mc:AlternateContent xmlns:mc="http://schemas.openxmlformats.org/markup-compatibility/2006" xmlns:p14="http://schemas.microsoft.com/office/powerpoint/2010/main">
    <mc:Choice Requires="p14">
      <p:transition spd="slow" p14:dur="2000" advTm="47269"/>
    </mc:Choice>
    <mc:Fallback xmlns="">
      <p:transition spd="slow" advTm="472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Redemption of Man</a:t>
            </a:r>
            <a:endParaRPr lang="en-US"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723481" y="3191669"/>
            <a:ext cx="2505075" cy="1819275"/>
          </a:xfrm>
        </p:spPr>
      </p:pic>
      <p:sp>
        <p:nvSpPr>
          <p:cNvPr id="5" name="Date Placeholder 4"/>
          <p:cNvSpPr>
            <a:spLocks noGrp="1"/>
          </p:cNvSpPr>
          <p:nvPr>
            <p:ph type="dt" sz="half" idx="10"/>
          </p:nvPr>
        </p:nvSpPr>
        <p:spPr/>
        <p:txBody>
          <a:bodyPr/>
          <a:lstStyle/>
          <a:p>
            <a:fld id="{6F9645CB-B686-4020-91A9-43F5868C255F}" type="datetime1">
              <a:rPr lang="en-US" smtClean="0"/>
              <a:t>9/9/2016</a:t>
            </a:fld>
            <a:endParaRPr lang="en-US" dirty="0"/>
          </a:p>
        </p:txBody>
      </p:sp>
      <p:sp>
        <p:nvSpPr>
          <p:cNvPr id="6" name="Footer Placeholder 5"/>
          <p:cNvSpPr>
            <a:spLocks noGrp="1"/>
          </p:cNvSpPr>
          <p:nvPr>
            <p:ph type="ftr" sz="quarter" idx="11"/>
          </p:nvPr>
        </p:nvSpPr>
        <p:spPr/>
        <p:txBody>
          <a:bodyPr/>
          <a:lstStyle/>
          <a:p>
            <a:r>
              <a:rPr lang="en-US" dirty="0" smtClean="0"/>
              <a:t>Athanasius the Great</a:t>
            </a:r>
            <a:endParaRPr lang="en-US" dirty="0"/>
          </a:p>
        </p:txBody>
      </p:sp>
      <p:sp>
        <p:nvSpPr>
          <p:cNvPr id="7" name="Slide Number Placeholder 6"/>
          <p:cNvSpPr>
            <a:spLocks noGrp="1"/>
          </p:cNvSpPr>
          <p:nvPr>
            <p:ph type="sldNum" sz="quarter" idx="12"/>
          </p:nvPr>
        </p:nvSpPr>
        <p:spPr/>
        <p:txBody>
          <a:bodyPr/>
          <a:lstStyle/>
          <a:p>
            <a:fld id="{60DFBA03-59A8-4C46-86DD-768ACF1BC7CF}" type="slidenum">
              <a:rPr lang="en-US" smtClean="0"/>
              <a:t>14</a:t>
            </a:fld>
            <a:endParaRPr lang="en-US" dirty="0"/>
          </a:p>
        </p:txBody>
      </p:sp>
      <p:pic>
        <p:nvPicPr>
          <p:cNvPr id="8"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828" y="1821164"/>
            <a:ext cx="8801434" cy="384651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82854926"/>
      </p:ext>
    </p:extLst>
  </p:cSld>
  <p:clrMapOvr>
    <a:masterClrMapping/>
  </p:clrMapOvr>
  <mc:AlternateContent xmlns:mc="http://schemas.openxmlformats.org/markup-compatibility/2006" xmlns:p14="http://schemas.microsoft.com/office/powerpoint/2010/main">
    <mc:Choice Requires="p14">
      <p:transition spd="slow" p14:dur="2000" advTm="119720"/>
    </mc:Choice>
    <mc:Fallback xmlns="">
      <p:transition spd="slow" advTm="119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Holy Orders</a:t>
            </a:r>
            <a:br>
              <a:rPr lang="en-US" dirty="0" smtClean="0"/>
            </a:br>
            <a:r>
              <a:rPr lang="en-US" dirty="0" smtClean="0"/>
              <a:t>(Defense against the Arians)</a:t>
            </a:r>
            <a:endParaRPr lang="en-US" dirty="0"/>
          </a:p>
        </p:txBody>
      </p:sp>
      <p:sp>
        <p:nvSpPr>
          <p:cNvPr id="3" name="Content Placeholder 2"/>
          <p:cNvSpPr>
            <a:spLocks noGrp="1"/>
          </p:cNvSpPr>
          <p:nvPr>
            <p:ph idx="1"/>
          </p:nvPr>
        </p:nvSpPr>
        <p:spPr/>
        <p:txBody>
          <a:bodyPr>
            <a:normAutofit/>
          </a:bodyPr>
          <a:lstStyle/>
          <a:p>
            <a:r>
              <a:rPr lang="en-US" dirty="0" smtClean="0"/>
              <a:t>Athanasius is accused of breaking a sacred chalice</a:t>
            </a:r>
          </a:p>
          <a:p>
            <a:r>
              <a:rPr lang="en-US" dirty="0" smtClean="0"/>
              <a:t>He is investigated by an alleged presbyter. </a:t>
            </a:r>
          </a:p>
          <a:p>
            <a:r>
              <a:rPr lang="en-US" dirty="0" smtClean="0"/>
              <a:t>However, they received their ordinations from someone who pretended to the Episcopate. </a:t>
            </a:r>
          </a:p>
          <a:p>
            <a:r>
              <a:rPr lang="en-US" dirty="0" smtClean="0"/>
              <a:t>Bishops ordain priests</a:t>
            </a:r>
          </a:p>
          <a:p>
            <a:r>
              <a:rPr lang="en-US" dirty="0" smtClean="0"/>
              <a:t>There must be valid Apostolic Succession</a:t>
            </a:r>
          </a:p>
          <a:p>
            <a:r>
              <a:rPr lang="en-US" dirty="0" smtClean="0"/>
              <a:t>Councils have authority. </a:t>
            </a:r>
            <a:endParaRPr lang="en-US" dirty="0"/>
          </a:p>
        </p:txBody>
      </p:sp>
      <p:sp>
        <p:nvSpPr>
          <p:cNvPr id="4" name="Date Placeholder 3"/>
          <p:cNvSpPr>
            <a:spLocks noGrp="1"/>
          </p:cNvSpPr>
          <p:nvPr>
            <p:ph type="dt" sz="half" idx="10"/>
          </p:nvPr>
        </p:nvSpPr>
        <p:spPr/>
        <p:txBody>
          <a:bodyPr/>
          <a:lstStyle/>
          <a:p>
            <a:fld id="{409E3D12-1AB6-4EAF-A8E9-498C1667A378}"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15</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82981696"/>
      </p:ext>
    </p:extLst>
  </p:cSld>
  <p:clrMapOvr>
    <a:masterClrMapping/>
  </p:clrMapOvr>
  <mc:AlternateContent xmlns:mc="http://schemas.openxmlformats.org/markup-compatibility/2006" xmlns:p14="http://schemas.microsoft.com/office/powerpoint/2010/main">
    <mc:Choice Requires="p14">
      <p:transition spd="slow" p14:dur="2000" advTm="145438"/>
    </mc:Choice>
    <mc:Fallback xmlns="">
      <p:transition spd="slow" advTm="145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Defense of Origen</a:t>
            </a:r>
            <a:br>
              <a:rPr lang="en-US" dirty="0" smtClean="0"/>
            </a:br>
            <a:r>
              <a:rPr lang="en-US" dirty="0" smtClean="0"/>
              <a:t>(Discourses Against the Arians)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smtClean="0"/>
              <a:t>Origen was a famous exegete from the Alexandrian School. </a:t>
            </a:r>
          </a:p>
          <a:p>
            <a:pPr>
              <a:buFont typeface="Wingdings" panose="05000000000000000000" pitchFamily="2" charset="2"/>
              <a:buChar char="v"/>
            </a:pPr>
            <a:r>
              <a:rPr lang="en-US" dirty="0" smtClean="0"/>
              <a:t>Defends Origen by calling him the “most admirable and assiduous Origen”</a:t>
            </a:r>
          </a:p>
          <a:p>
            <a:pPr>
              <a:buFont typeface="Wingdings" panose="05000000000000000000" pitchFamily="2" charset="2"/>
              <a:buChar char="v"/>
            </a:pPr>
            <a:r>
              <a:rPr lang="en-US" dirty="0" smtClean="0"/>
              <a:t>Origen was condemned later on for certain of his viewpoints. </a:t>
            </a:r>
          </a:p>
          <a:p>
            <a:pPr lvl="1">
              <a:buFont typeface="Wingdings" panose="05000000000000000000" pitchFamily="2" charset="2"/>
              <a:buChar char="v"/>
            </a:pPr>
            <a:r>
              <a:rPr lang="en-US" dirty="0" smtClean="0"/>
              <a:t>Pope Benedict called him a doctor of the church. </a:t>
            </a:r>
          </a:p>
          <a:p>
            <a:pPr>
              <a:buFont typeface="Wingdings" panose="05000000000000000000" pitchFamily="2" charset="2"/>
              <a:buChar char="v"/>
            </a:pPr>
            <a:r>
              <a:rPr lang="en-US" dirty="0" smtClean="0"/>
              <a:t>Socrates, writes as follows:  “Those therefore who load Origen with opprobrium, overlook the fact that their maledictions fall on Athanasius himself. So much for Origen”. </a:t>
            </a:r>
          </a:p>
          <a:p>
            <a:pPr lvl="1">
              <a:buFont typeface="Wingdings" panose="05000000000000000000" pitchFamily="2" charset="2"/>
              <a:buChar char="v"/>
            </a:pPr>
            <a:r>
              <a:rPr lang="en-US" dirty="0" smtClean="0"/>
              <a:t>In short, if it was good enough for Athanasius, it is good enough for you. </a:t>
            </a:r>
            <a:endParaRPr lang="en-US" dirty="0"/>
          </a:p>
        </p:txBody>
      </p:sp>
      <p:sp>
        <p:nvSpPr>
          <p:cNvPr id="4" name="Date Placeholder 3"/>
          <p:cNvSpPr>
            <a:spLocks noGrp="1"/>
          </p:cNvSpPr>
          <p:nvPr>
            <p:ph type="dt" sz="half" idx="10"/>
          </p:nvPr>
        </p:nvSpPr>
        <p:spPr/>
        <p:txBody>
          <a:bodyPr/>
          <a:lstStyle/>
          <a:p>
            <a:fld id="{C6B3C228-65DE-4C90-BCB1-9AC095697E0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16</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86654642"/>
      </p:ext>
    </p:extLst>
  </p:cSld>
  <p:clrMapOvr>
    <a:masterClrMapping/>
  </p:clrMapOvr>
  <mc:AlternateContent xmlns:mc="http://schemas.openxmlformats.org/markup-compatibility/2006" xmlns:p14="http://schemas.microsoft.com/office/powerpoint/2010/main">
    <mc:Choice Requires="p14">
      <p:transition spd="slow" p14:dur="2000" advTm="83076"/>
    </mc:Choice>
    <mc:Fallback xmlns="">
      <p:transition spd="slow" advTm="83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Martyrdom</a:t>
            </a:r>
            <a:br>
              <a:rPr lang="en-US" dirty="0" smtClean="0"/>
            </a:br>
            <a:r>
              <a:rPr lang="en-US" dirty="0" smtClean="0"/>
              <a:t>(Apology for Flight)</a:t>
            </a:r>
            <a:endParaRPr lang="en-US" dirty="0"/>
          </a:p>
        </p:txBody>
      </p:sp>
      <p:sp>
        <p:nvSpPr>
          <p:cNvPr id="3" name="Content Placeholder 2"/>
          <p:cNvSpPr>
            <a:spLocks noGrp="1"/>
          </p:cNvSpPr>
          <p:nvPr>
            <p:ph idx="1"/>
          </p:nvPr>
        </p:nvSpPr>
        <p:spPr/>
        <p:txBody>
          <a:bodyPr/>
          <a:lstStyle/>
          <a:p>
            <a:r>
              <a:rPr lang="en-US" dirty="0" smtClean="0"/>
              <a:t>A time honored question.  Should a Christian flee if he is being picked up in a persecution? </a:t>
            </a:r>
          </a:p>
          <a:p>
            <a:r>
              <a:rPr lang="en-US" dirty="0" smtClean="0"/>
              <a:t>The rule is to attempt to flee.  If caught, then martyrdom is permissible. </a:t>
            </a:r>
          </a:p>
          <a:p>
            <a:r>
              <a:rPr lang="en-US" dirty="0" smtClean="0"/>
              <a:t>Athanasius refutes the accusation his flight from Alexandria was due to cowardice.  </a:t>
            </a:r>
          </a:p>
          <a:p>
            <a:r>
              <a:rPr lang="en-US" dirty="0" smtClean="0"/>
              <a:t>He justifies himself with OT and NT Scriptures. </a:t>
            </a:r>
            <a:endParaRPr lang="en-US" dirty="0"/>
          </a:p>
        </p:txBody>
      </p:sp>
      <p:sp>
        <p:nvSpPr>
          <p:cNvPr id="4" name="Date Placeholder 3"/>
          <p:cNvSpPr>
            <a:spLocks noGrp="1"/>
          </p:cNvSpPr>
          <p:nvPr>
            <p:ph type="dt" sz="half" idx="10"/>
          </p:nvPr>
        </p:nvSpPr>
        <p:spPr/>
        <p:txBody>
          <a:bodyPr/>
          <a:lstStyle/>
          <a:p>
            <a:fld id="{C6B3C228-65DE-4C90-BCB1-9AC095697E0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17</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67013089"/>
      </p:ext>
    </p:extLst>
  </p:cSld>
  <p:clrMapOvr>
    <a:masterClrMapping/>
  </p:clrMapOvr>
  <mc:AlternateContent xmlns:mc="http://schemas.openxmlformats.org/markup-compatibility/2006" xmlns:p14="http://schemas.microsoft.com/office/powerpoint/2010/main">
    <mc:Choice Requires="p14">
      <p:transition spd="slow" p14:dur="2000" advTm="173405"/>
    </mc:Choice>
    <mc:Fallback xmlns="">
      <p:transition spd="slow" advTm="173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the Antichrist</a:t>
            </a:r>
            <a:endParaRPr lang="en-US" dirty="0"/>
          </a:p>
        </p:txBody>
      </p:sp>
      <p:sp>
        <p:nvSpPr>
          <p:cNvPr id="3" name="Content Placeholder 2"/>
          <p:cNvSpPr>
            <a:spLocks noGrp="1"/>
          </p:cNvSpPr>
          <p:nvPr>
            <p:ph idx="1"/>
          </p:nvPr>
        </p:nvSpPr>
        <p:spPr/>
        <p:txBody>
          <a:bodyPr/>
          <a:lstStyle/>
          <a:p>
            <a:r>
              <a:rPr lang="en-US" dirty="0" smtClean="0"/>
              <a:t>IN De Synodis, Arianism is the forerunner of the Antichrist. </a:t>
            </a:r>
          </a:p>
          <a:p>
            <a:r>
              <a:rPr lang="en-US" dirty="0" smtClean="0"/>
              <a:t>IN Apology to Constantine (357), Athanasius shows great respect for the Emperor. </a:t>
            </a:r>
          </a:p>
          <a:p>
            <a:r>
              <a:rPr lang="en-US" dirty="0" smtClean="0"/>
              <a:t>In this book, Athanasius (358) Athanasius calls the Emperor the “patron of impiety and Emperor of heresy”.  </a:t>
            </a:r>
          </a:p>
          <a:p>
            <a:r>
              <a:rPr lang="en-US" dirty="0" smtClean="0"/>
              <a:t>He doesn’t stop there:  “ Godless, unholy, without natural affection.” </a:t>
            </a:r>
          </a:p>
          <a:p>
            <a:r>
              <a:rPr lang="en-US" dirty="0" smtClean="0"/>
              <a:t>Well, consistency is the hobgoblin of a small mind, I suppose. </a:t>
            </a:r>
            <a:endParaRPr lang="en-US" dirty="0"/>
          </a:p>
        </p:txBody>
      </p:sp>
      <p:sp>
        <p:nvSpPr>
          <p:cNvPr id="4" name="Date Placeholder 3"/>
          <p:cNvSpPr>
            <a:spLocks noGrp="1"/>
          </p:cNvSpPr>
          <p:nvPr>
            <p:ph type="dt" sz="half" idx="10"/>
          </p:nvPr>
        </p:nvSpPr>
        <p:spPr/>
        <p:txBody>
          <a:bodyPr/>
          <a:lstStyle/>
          <a:p>
            <a:fld id="{C6B3C228-65DE-4C90-BCB1-9AC095697E0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18</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62790687"/>
      </p:ext>
    </p:extLst>
  </p:cSld>
  <p:clrMapOvr>
    <a:masterClrMapping/>
  </p:clrMapOvr>
  <mc:AlternateContent xmlns:mc="http://schemas.openxmlformats.org/markup-compatibility/2006" xmlns:p14="http://schemas.microsoft.com/office/powerpoint/2010/main">
    <mc:Choice Requires="p14">
      <p:transition spd="slow" p14:dur="2000" advTm="96391"/>
    </mc:Choice>
    <mc:Fallback xmlns="">
      <p:transition spd="slow" advTm="96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the Holy Spirit</a:t>
            </a:r>
            <a:br>
              <a:rPr lang="en-US" dirty="0" smtClean="0"/>
            </a:br>
            <a:r>
              <a:rPr lang="en-US" dirty="0" smtClean="0"/>
              <a:t>(Letter to Serapion)</a:t>
            </a:r>
            <a:endParaRPr lang="en-US" dirty="0"/>
          </a:p>
        </p:txBody>
      </p:sp>
      <p:sp>
        <p:nvSpPr>
          <p:cNvPr id="3" name="Content Placeholder 2"/>
          <p:cNvSpPr>
            <a:spLocks noGrp="1"/>
          </p:cNvSpPr>
          <p:nvPr>
            <p:ph idx="1"/>
          </p:nvPr>
        </p:nvSpPr>
        <p:spPr/>
        <p:txBody>
          <a:bodyPr/>
          <a:lstStyle/>
          <a:p>
            <a:r>
              <a:rPr lang="en-US" dirty="0" smtClean="0"/>
              <a:t>The Holy Spirit did not receive much attention during the Arian controversy, but it was natural that it should spread to discussion of the Holy Spirit. </a:t>
            </a:r>
          </a:p>
          <a:p>
            <a:r>
              <a:rPr lang="en-US" dirty="0" smtClean="0"/>
              <a:t>One group says the Holy Spirit is simply a ministering spirit, and differs from the angels only in degree. </a:t>
            </a:r>
          </a:p>
          <a:p>
            <a:r>
              <a:rPr lang="en-US" dirty="0" smtClean="0"/>
              <a:t>Athanasius condemns this view as controverting the True Faith. </a:t>
            </a:r>
          </a:p>
          <a:p>
            <a:pPr lvl="1"/>
            <a:r>
              <a:rPr lang="en-US" dirty="0" smtClean="0"/>
              <a:t>It is just Arianism in another Form.</a:t>
            </a:r>
          </a:p>
          <a:p>
            <a:pPr lvl="1"/>
            <a:r>
              <a:rPr lang="en-US" dirty="0" smtClean="0"/>
              <a:t>Athanasius is a true Trinitarian. </a:t>
            </a:r>
            <a:endParaRPr lang="en-US" dirty="0"/>
          </a:p>
        </p:txBody>
      </p:sp>
      <p:sp>
        <p:nvSpPr>
          <p:cNvPr id="4" name="Date Placeholder 3"/>
          <p:cNvSpPr>
            <a:spLocks noGrp="1"/>
          </p:cNvSpPr>
          <p:nvPr>
            <p:ph type="dt" sz="half" idx="10"/>
          </p:nvPr>
        </p:nvSpPr>
        <p:spPr/>
        <p:txBody>
          <a:bodyPr/>
          <a:lstStyle/>
          <a:p>
            <a:fld id="{C6B3C228-65DE-4C90-BCB1-9AC095697E04}" type="datetime1">
              <a:rPr lang="en-US" smtClean="0"/>
              <a:t>9/9/2016</a:t>
            </a:fld>
            <a:endParaRPr lang="en-US" dirty="0"/>
          </a:p>
        </p:txBody>
      </p:sp>
      <p:sp>
        <p:nvSpPr>
          <p:cNvPr id="5" name="Footer Placeholder 4"/>
          <p:cNvSpPr>
            <a:spLocks noGrp="1"/>
          </p:cNvSpPr>
          <p:nvPr>
            <p:ph type="ftr" sz="quarter" idx="11"/>
          </p:nvPr>
        </p:nvSpPr>
        <p:spPr/>
        <p:txBody>
          <a:bodyPr/>
          <a:lstStyle/>
          <a:p>
            <a:r>
              <a:rPr lang="en-US" dirty="0" smtClean="0"/>
              <a:t>Athanasius the Great</a:t>
            </a:r>
            <a:endParaRPr lang="en-US" dirty="0"/>
          </a:p>
        </p:txBody>
      </p:sp>
      <p:sp>
        <p:nvSpPr>
          <p:cNvPr id="6" name="Slide Number Placeholder 5"/>
          <p:cNvSpPr>
            <a:spLocks noGrp="1"/>
          </p:cNvSpPr>
          <p:nvPr>
            <p:ph type="sldNum" sz="quarter" idx="12"/>
          </p:nvPr>
        </p:nvSpPr>
        <p:spPr/>
        <p:txBody>
          <a:bodyPr/>
          <a:lstStyle/>
          <a:p>
            <a:fld id="{60DFBA03-59A8-4C46-86DD-768ACF1BC7CF}" type="slidenum">
              <a:rPr lang="en-US" smtClean="0"/>
              <a:t>19</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21477204"/>
      </p:ext>
    </p:extLst>
  </p:cSld>
  <p:clrMapOvr>
    <a:masterClrMapping/>
  </p:clrMapOvr>
  <mc:AlternateContent xmlns:mc="http://schemas.openxmlformats.org/markup-compatibility/2006" xmlns:p14="http://schemas.microsoft.com/office/powerpoint/2010/main">
    <mc:Choice Requires="p14">
      <p:transition spd="slow" p14:dur="2000" advTm="244683"/>
    </mc:Choice>
    <mc:Fallback xmlns="">
      <p:transition spd="slow" advTm="244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772</TotalTime>
  <Words>2757</Words>
  <Application>Microsoft Office PowerPoint</Application>
  <PresentationFormat>Widescreen</PresentationFormat>
  <Paragraphs>226</Paragraphs>
  <Slides>19</Slides>
  <Notes>19</Notes>
  <HiddenSlides>0</HiddenSlides>
  <MMClips>19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Trebuchet MS</vt:lpstr>
      <vt:lpstr>Wingdings</vt:lpstr>
      <vt:lpstr>Wingdings 3</vt:lpstr>
      <vt:lpstr>Facet</vt:lpstr>
      <vt:lpstr>Athanasius the Great Other Writings Module 8</vt:lpstr>
      <vt:lpstr>Athanasius was a Prolific Writer</vt:lpstr>
      <vt:lpstr>Additional Works of Athanasius</vt:lpstr>
      <vt:lpstr>On the Hierarchy</vt:lpstr>
      <vt:lpstr>On Knowing God (From: Against the Heathen, Ch. 34</vt:lpstr>
      <vt:lpstr>On Knowing God (Against the Heathen, Ch. 35)</vt:lpstr>
      <vt:lpstr>On the Existence of God (In Defense of the Nicene Definition, Ch. 11)</vt:lpstr>
      <vt:lpstr>On Creation (Treatise on the Incarnation of the Word, Ch. 2)</vt:lpstr>
      <vt:lpstr>On Adam and Eve (Treatise on the Incarnation of the Word, Ch. 5)</vt:lpstr>
      <vt:lpstr>On Original Sin (Four Discourses Against the Arians)</vt:lpstr>
      <vt:lpstr>On Adam and Eve (Treatise on the Incarnation of the Word, Ch. 4)</vt:lpstr>
      <vt:lpstr>On Justification (Four Discourses Against the Arians)</vt:lpstr>
      <vt:lpstr>The Fall of Man</vt:lpstr>
      <vt:lpstr>The Redemption of Man</vt:lpstr>
      <vt:lpstr>On Holy Orders (Defense against the Arians)</vt:lpstr>
      <vt:lpstr>Defense of Origen (Discourses Against the Arians)</vt:lpstr>
      <vt:lpstr>On Martyrdom (Apology for Flight)</vt:lpstr>
      <vt:lpstr>On the Antichrist</vt:lpstr>
      <vt:lpstr>On the Holy Spirit (Letter to Serapion)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Athanasius the Great Other Writings</dc:title>
  <dc:creator>Mark</dc:creator>
  <cp:lastModifiedBy>Mark Koscinski</cp:lastModifiedBy>
  <cp:revision>29</cp:revision>
  <cp:lastPrinted>2016-04-04T15:11:32Z</cp:lastPrinted>
  <dcterms:created xsi:type="dcterms:W3CDTF">2016-03-28T16:39:04Z</dcterms:created>
  <dcterms:modified xsi:type="dcterms:W3CDTF">2016-09-09T22:00:54Z</dcterms:modified>
</cp:coreProperties>
</file>