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1"/>
  </p:notesMasterIdLst>
  <p:sldIdLst>
    <p:sldId id="256" r:id="rId2"/>
    <p:sldId id="257" r:id="rId3"/>
    <p:sldId id="260" r:id="rId4"/>
    <p:sldId id="261" r:id="rId5"/>
    <p:sldId id="258" r:id="rId6"/>
    <p:sldId id="259" r:id="rId7"/>
    <p:sldId id="262" r:id="rId8"/>
    <p:sldId id="264" r:id="rId9"/>
    <p:sldId id="263" r:id="rId10"/>
  </p:sldIdLst>
  <p:sldSz cx="12192000" cy="6858000"/>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3" d="2"/>
        <a:sy n="3" d="2"/>
      </p:scale>
      <p:origin x="0" y="0"/>
    </p:cViewPr>
  </p:notesTextViewPr>
  <p:notesViewPr>
    <p:cSldViewPr snapToGrid="0">
      <p:cViewPr varScale="1">
        <p:scale>
          <a:sx n="56" d="100"/>
          <a:sy n="56" d="100"/>
        </p:scale>
        <p:origin x="2856"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7311"/>
          </a:xfrm>
          <a:prstGeom prst="rect">
            <a:avLst/>
          </a:prstGeom>
        </p:spPr>
        <p:txBody>
          <a:bodyPr vert="horz" lIns="92098" tIns="46049" rIns="92098" bIns="46049" rtlCol="0"/>
          <a:lstStyle>
            <a:lvl1pPr algn="l">
              <a:defRPr sz="1200"/>
            </a:lvl1pPr>
          </a:lstStyle>
          <a:p>
            <a:endParaRPr lang="en-US"/>
          </a:p>
        </p:txBody>
      </p:sp>
      <p:sp>
        <p:nvSpPr>
          <p:cNvPr id="3" name="Date Placeholder 2"/>
          <p:cNvSpPr>
            <a:spLocks noGrp="1"/>
          </p:cNvSpPr>
          <p:nvPr>
            <p:ph type="dt" idx="1"/>
          </p:nvPr>
        </p:nvSpPr>
        <p:spPr>
          <a:xfrm>
            <a:off x="3884614" y="0"/>
            <a:ext cx="2971800" cy="467311"/>
          </a:xfrm>
          <a:prstGeom prst="rect">
            <a:avLst/>
          </a:prstGeom>
        </p:spPr>
        <p:txBody>
          <a:bodyPr vert="horz" lIns="92098" tIns="46049" rIns="92098" bIns="46049" rtlCol="0"/>
          <a:lstStyle>
            <a:lvl1pPr algn="r">
              <a:defRPr sz="1200"/>
            </a:lvl1pPr>
          </a:lstStyle>
          <a:p>
            <a:fld id="{F4444CCC-62A5-4133-BBAD-C5A7F32F082D}" type="datetimeFigureOut">
              <a:rPr lang="en-US" smtClean="0"/>
              <a:t>4/2/2016</a:t>
            </a:fld>
            <a:endParaRPr lang="en-US"/>
          </a:p>
        </p:txBody>
      </p:sp>
      <p:sp>
        <p:nvSpPr>
          <p:cNvPr id="4" name="Slide Image Placeholder 3"/>
          <p:cNvSpPr>
            <a:spLocks noGrp="1" noRot="1" noChangeAspect="1"/>
          </p:cNvSpPr>
          <p:nvPr>
            <p:ph type="sldImg" idx="2"/>
          </p:nvPr>
        </p:nvSpPr>
        <p:spPr>
          <a:xfrm>
            <a:off x="635000" y="1165225"/>
            <a:ext cx="5588000" cy="3143250"/>
          </a:xfrm>
          <a:prstGeom prst="rect">
            <a:avLst/>
          </a:prstGeom>
          <a:noFill/>
          <a:ln w="12700">
            <a:solidFill>
              <a:prstClr val="black"/>
            </a:solidFill>
          </a:ln>
        </p:spPr>
        <p:txBody>
          <a:bodyPr vert="horz" lIns="92098" tIns="46049" rIns="92098" bIns="46049" rtlCol="0" anchor="ctr"/>
          <a:lstStyle/>
          <a:p>
            <a:endParaRPr lang="en-US"/>
          </a:p>
        </p:txBody>
      </p:sp>
      <p:sp>
        <p:nvSpPr>
          <p:cNvPr id="5" name="Notes Placeholder 4"/>
          <p:cNvSpPr>
            <a:spLocks noGrp="1"/>
          </p:cNvSpPr>
          <p:nvPr>
            <p:ph type="body" sz="quarter" idx="3"/>
          </p:nvPr>
        </p:nvSpPr>
        <p:spPr>
          <a:xfrm>
            <a:off x="685800" y="4482297"/>
            <a:ext cx="5486400" cy="3667333"/>
          </a:xfrm>
          <a:prstGeom prst="rect">
            <a:avLst/>
          </a:prstGeom>
        </p:spPr>
        <p:txBody>
          <a:bodyPr vert="horz" lIns="92098" tIns="46049" rIns="92098" bIns="4604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6554"/>
            <a:ext cx="2971800" cy="467310"/>
          </a:xfrm>
          <a:prstGeom prst="rect">
            <a:avLst/>
          </a:prstGeom>
        </p:spPr>
        <p:txBody>
          <a:bodyPr vert="horz" lIns="92098" tIns="46049" rIns="92098" bIns="46049" rtlCol="0" anchor="b"/>
          <a:lstStyle>
            <a:lvl1pPr algn="l">
              <a:defRPr sz="1200"/>
            </a:lvl1pPr>
          </a:lstStyle>
          <a:p>
            <a:endParaRPr lang="en-US"/>
          </a:p>
        </p:txBody>
      </p:sp>
      <p:sp>
        <p:nvSpPr>
          <p:cNvPr id="7" name="Slide Number Placeholder 6"/>
          <p:cNvSpPr>
            <a:spLocks noGrp="1"/>
          </p:cNvSpPr>
          <p:nvPr>
            <p:ph type="sldNum" sz="quarter" idx="5"/>
          </p:nvPr>
        </p:nvSpPr>
        <p:spPr>
          <a:xfrm>
            <a:off x="3884614" y="8846554"/>
            <a:ext cx="2971800" cy="467310"/>
          </a:xfrm>
          <a:prstGeom prst="rect">
            <a:avLst/>
          </a:prstGeom>
        </p:spPr>
        <p:txBody>
          <a:bodyPr vert="horz" lIns="92098" tIns="46049" rIns="92098" bIns="46049" rtlCol="0" anchor="b"/>
          <a:lstStyle>
            <a:lvl1pPr algn="r">
              <a:defRPr sz="1200"/>
            </a:lvl1pPr>
          </a:lstStyle>
          <a:p>
            <a:fld id="{2E3ECB57-C3AD-4146-886E-77FAE0D92067}" type="slidenum">
              <a:rPr lang="en-US" smtClean="0"/>
              <a:t>‹#›</a:t>
            </a:fld>
            <a:endParaRPr lang="en-US"/>
          </a:p>
        </p:txBody>
      </p:sp>
    </p:spTree>
    <p:extLst>
      <p:ext uri="{BB962C8B-B14F-4D97-AF65-F5344CB8AC3E}">
        <p14:creationId xmlns:p14="http://schemas.microsoft.com/office/powerpoint/2010/main" val="348623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 back to our course on Athanasius.   My name is Deacon Mark Koscinski.</a:t>
            </a:r>
          </a:p>
          <a:p>
            <a:r>
              <a:rPr lang="en-US" dirty="0" smtClean="0"/>
              <a:t>In our last module we covered some of the course mechanics, and how the modern church regards St. Athanasius.   Today, we are going to look at the era of St. </a:t>
            </a:r>
            <a:r>
              <a:rPr lang="en-US" dirty="0" err="1" smtClean="0"/>
              <a:t>Athanasisus</a:t>
            </a:r>
            <a:r>
              <a:rPr lang="en-US" dirty="0" smtClean="0"/>
              <a:t>, who lived largely in the first three quarters of the fourth century.  </a:t>
            </a:r>
            <a:r>
              <a:rPr lang="en-US" dirty="0"/>
              <a:t> </a:t>
            </a:r>
            <a:endParaRPr lang="en-US" dirty="0" smtClean="0"/>
          </a:p>
          <a:p>
            <a:endParaRPr lang="en-US" dirty="0"/>
          </a:p>
          <a:p>
            <a:r>
              <a:rPr lang="en-US" dirty="0" smtClean="0"/>
              <a:t>In our next module, we will undertake a short biography of St. Athanasius.  However to put any person—any biography into perspective---we have to understand the world that person lived in.   There were two key facts (trends) that dominated the life of Athanasius. </a:t>
            </a:r>
          </a:p>
          <a:p>
            <a:endParaRPr lang="en-US" dirty="0"/>
          </a:p>
          <a:p>
            <a:r>
              <a:rPr lang="en-US" dirty="0" smtClean="0"/>
              <a:t>The first was the Christianization of the Roman Empire during his life time.  The second was the importance of the see of Alexandria and of Egypt in particular to the Roman Empire</a:t>
            </a:r>
            <a:endParaRPr lang="en-US" dirty="0"/>
          </a:p>
        </p:txBody>
      </p:sp>
      <p:sp>
        <p:nvSpPr>
          <p:cNvPr id="4" name="Slide Number Placeholder 3"/>
          <p:cNvSpPr>
            <a:spLocks noGrp="1"/>
          </p:cNvSpPr>
          <p:nvPr>
            <p:ph type="sldNum" sz="quarter" idx="10"/>
          </p:nvPr>
        </p:nvSpPr>
        <p:spPr/>
        <p:txBody>
          <a:bodyPr/>
          <a:lstStyle/>
          <a:p>
            <a:fld id="{2E3ECB57-C3AD-4146-886E-77FAE0D92067}" type="slidenum">
              <a:rPr lang="en-US" smtClean="0"/>
              <a:t>1</a:t>
            </a:fld>
            <a:endParaRPr lang="en-US"/>
          </a:p>
        </p:txBody>
      </p:sp>
    </p:spTree>
    <p:extLst>
      <p:ext uri="{BB962C8B-B14F-4D97-AF65-F5344CB8AC3E}">
        <p14:creationId xmlns:p14="http://schemas.microsoft.com/office/powerpoint/2010/main" val="1670754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Giant whose shadow covered all of the fourth century was that of Constantine the Great.  He lived in the first third of the century, but he started the Christianization of the Empire, and the end of persecution.  We saw in the last module how Christian thinking begins to flower when the persecution is lifted, and how the great thinkers of the church, unfettered by fear, begin to espouse Christian doctrine.  The Empire rapidly adopts Christianity in lieu of the old religions. </a:t>
            </a:r>
          </a:p>
          <a:p>
            <a:endParaRPr lang="en-US" dirty="0"/>
          </a:p>
          <a:p>
            <a:r>
              <a:rPr lang="en-US" dirty="0" smtClean="0"/>
              <a:t>Constantine takes control over the Empire slowly, over the course of about twenty </a:t>
            </a:r>
            <a:r>
              <a:rPr lang="en-US" dirty="0" err="1" smtClean="0"/>
              <a:t>yuears</a:t>
            </a:r>
            <a:r>
              <a:rPr lang="en-US" dirty="0" smtClean="0"/>
              <a:t>.  Everywhere he goes, the persecution stops.  He makes large gifts to the Church in Rome.   He doesn’t make Christianity the state religion , but the writing is  on the wall. </a:t>
            </a:r>
            <a:endParaRPr lang="en-US" dirty="0"/>
          </a:p>
        </p:txBody>
      </p:sp>
      <p:sp>
        <p:nvSpPr>
          <p:cNvPr id="4" name="Slide Number Placeholder 3"/>
          <p:cNvSpPr>
            <a:spLocks noGrp="1"/>
          </p:cNvSpPr>
          <p:nvPr>
            <p:ph type="sldNum" sz="quarter" idx="10"/>
          </p:nvPr>
        </p:nvSpPr>
        <p:spPr/>
        <p:txBody>
          <a:bodyPr/>
          <a:lstStyle/>
          <a:p>
            <a:fld id="{2E3ECB57-C3AD-4146-886E-77FAE0D92067}" type="slidenum">
              <a:rPr lang="en-US" smtClean="0"/>
              <a:t>2</a:t>
            </a:fld>
            <a:endParaRPr lang="en-US"/>
          </a:p>
        </p:txBody>
      </p:sp>
    </p:spTree>
    <p:extLst>
      <p:ext uri="{BB962C8B-B14F-4D97-AF65-F5344CB8AC3E}">
        <p14:creationId xmlns:p14="http://schemas.microsoft.com/office/powerpoint/2010/main" val="8180714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look at how the Empire is divided.  At various points in the fourth century, the Empire could be ruled by anywhere from one to four Emperors.  The Empire is divided into slightly more than one hundred provinces.  These are aggregated into dioceses, and the </a:t>
            </a:r>
            <a:r>
              <a:rPr lang="en-US" dirty="0" err="1" smtClean="0"/>
              <a:t>the</a:t>
            </a:r>
            <a:r>
              <a:rPr lang="en-US" dirty="0" smtClean="0"/>
              <a:t> dioceses are aggregated into the prefectures.   </a:t>
            </a:r>
            <a:endParaRPr lang="en-US" dirty="0"/>
          </a:p>
          <a:p>
            <a:endParaRPr lang="en-US" dirty="0" smtClean="0"/>
          </a:p>
          <a:p>
            <a:r>
              <a:rPr lang="en-US" dirty="0" smtClean="0"/>
              <a:t>The church begins to use this nomenclature, but in reverse, and organizes itself the same way.  In each diocese, one particular see becomes predominant.  In the case of Egypt that is Alexandria.   In the diocese of Africa, that is Carthage.  In Italy, it is of course Rome.  In Turkey, it is Nicomedia the imperial capital and Caesarea in Cappadocia. </a:t>
            </a:r>
          </a:p>
          <a:p>
            <a:endParaRPr lang="en-US" dirty="0"/>
          </a:p>
          <a:p>
            <a:r>
              <a:rPr lang="en-US" dirty="0" smtClean="0"/>
              <a:t>It is important to realize how important Egypt was to the Roman Empire. </a:t>
            </a:r>
            <a:endParaRPr lang="en-US" dirty="0"/>
          </a:p>
        </p:txBody>
      </p:sp>
      <p:sp>
        <p:nvSpPr>
          <p:cNvPr id="4" name="Slide Number Placeholder 3"/>
          <p:cNvSpPr>
            <a:spLocks noGrp="1"/>
          </p:cNvSpPr>
          <p:nvPr>
            <p:ph type="sldNum" sz="quarter" idx="10"/>
          </p:nvPr>
        </p:nvSpPr>
        <p:spPr/>
        <p:txBody>
          <a:bodyPr/>
          <a:lstStyle/>
          <a:p>
            <a:fld id="{2E3ECB57-C3AD-4146-886E-77FAE0D92067}" type="slidenum">
              <a:rPr lang="en-US" smtClean="0"/>
              <a:t>3</a:t>
            </a:fld>
            <a:endParaRPr lang="en-US"/>
          </a:p>
        </p:txBody>
      </p:sp>
    </p:spTree>
    <p:extLst>
      <p:ext uri="{BB962C8B-B14F-4D97-AF65-F5344CB8AC3E}">
        <p14:creationId xmlns:p14="http://schemas.microsoft.com/office/powerpoint/2010/main" val="42441296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we have a map of the dioceses and prefectures of the Empire. Note the size of Egypt.  It is not the Egypt we think of today. </a:t>
            </a:r>
            <a:endParaRPr lang="en-US" dirty="0"/>
          </a:p>
        </p:txBody>
      </p:sp>
      <p:sp>
        <p:nvSpPr>
          <p:cNvPr id="4" name="Slide Number Placeholder 3"/>
          <p:cNvSpPr>
            <a:spLocks noGrp="1"/>
          </p:cNvSpPr>
          <p:nvPr>
            <p:ph type="sldNum" sz="quarter" idx="10"/>
          </p:nvPr>
        </p:nvSpPr>
        <p:spPr/>
        <p:txBody>
          <a:bodyPr/>
          <a:lstStyle/>
          <a:p>
            <a:fld id="{2E3ECB57-C3AD-4146-886E-77FAE0D92067}" type="slidenum">
              <a:rPr lang="en-US" smtClean="0"/>
              <a:t>4</a:t>
            </a:fld>
            <a:endParaRPr lang="en-US"/>
          </a:p>
        </p:txBody>
      </p:sp>
    </p:spTree>
    <p:extLst>
      <p:ext uri="{BB962C8B-B14F-4D97-AF65-F5344CB8AC3E}">
        <p14:creationId xmlns:p14="http://schemas.microsoft.com/office/powerpoint/2010/main" val="15946095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Constantine marches to the East over two decades, he end persecution in the Church,   State persecution that is.   While the Church had the boot of the Empire on its neck,  things were relatively peaceful.  When Rome took its boot off the neck of Christianity, long suppressed arguments begin to break out.  </a:t>
            </a:r>
          </a:p>
          <a:p>
            <a:endParaRPr lang="en-US" dirty="0"/>
          </a:p>
          <a:p>
            <a:r>
              <a:rPr lang="en-US" dirty="0" smtClean="0"/>
              <a:t>The </a:t>
            </a:r>
            <a:r>
              <a:rPr lang="en-US" dirty="0" err="1" smtClean="0"/>
              <a:t>Donatists</a:t>
            </a:r>
            <a:r>
              <a:rPr lang="en-US" dirty="0" smtClean="0"/>
              <a:t> incite the diocese of Africa.  The </a:t>
            </a:r>
            <a:r>
              <a:rPr lang="en-US" dirty="0" err="1" smtClean="0"/>
              <a:t>Meletians</a:t>
            </a:r>
            <a:r>
              <a:rPr lang="en-US" dirty="0" smtClean="0"/>
              <a:t> and the Arians incite the diocese of Egypt.  This does not fit in with the image Constantine had for Christianity,  He saw religion much in the same way those before him did.  Religion should be a unifier, and not a divider. </a:t>
            </a:r>
            <a:endParaRPr lang="en-US" dirty="0"/>
          </a:p>
        </p:txBody>
      </p:sp>
      <p:sp>
        <p:nvSpPr>
          <p:cNvPr id="4" name="Slide Number Placeholder 3"/>
          <p:cNvSpPr>
            <a:spLocks noGrp="1"/>
          </p:cNvSpPr>
          <p:nvPr>
            <p:ph type="sldNum" sz="quarter" idx="10"/>
          </p:nvPr>
        </p:nvSpPr>
        <p:spPr/>
        <p:txBody>
          <a:bodyPr/>
          <a:lstStyle/>
          <a:p>
            <a:fld id="{2E3ECB57-C3AD-4146-886E-77FAE0D92067}" type="slidenum">
              <a:rPr lang="en-US" smtClean="0"/>
              <a:t>5</a:t>
            </a:fld>
            <a:endParaRPr lang="en-US"/>
          </a:p>
        </p:txBody>
      </p:sp>
    </p:spTree>
    <p:extLst>
      <p:ext uri="{BB962C8B-B14F-4D97-AF65-F5344CB8AC3E}">
        <p14:creationId xmlns:p14="http://schemas.microsoft.com/office/powerpoint/2010/main" val="27509434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does he deal with these problems?  Not very well I am afraid.  </a:t>
            </a:r>
            <a:r>
              <a:rPr lang="en-US" dirty="0" err="1" smtClean="0"/>
              <a:t>Donatism</a:t>
            </a:r>
            <a:r>
              <a:rPr lang="en-US" dirty="0" smtClean="0"/>
              <a:t>, </a:t>
            </a:r>
            <a:r>
              <a:rPr lang="en-US" dirty="0" err="1" smtClean="0"/>
              <a:t>Meletianism</a:t>
            </a:r>
            <a:r>
              <a:rPr lang="en-US" dirty="0" smtClean="0"/>
              <a:t>, and </a:t>
            </a:r>
            <a:r>
              <a:rPr lang="en-US" dirty="0" err="1" smtClean="0"/>
              <a:t>Ariansims</a:t>
            </a:r>
            <a:r>
              <a:rPr lang="en-US" dirty="0" smtClean="0"/>
              <a:t> are around for a long time to stay  even after Constantine attempts to bring peace to the various factions. </a:t>
            </a:r>
          </a:p>
          <a:p>
            <a:endParaRPr lang="en-US" dirty="0"/>
          </a:p>
          <a:p>
            <a:r>
              <a:rPr lang="en-US" dirty="0" err="1" smtClean="0"/>
              <a:t>Cosntantine</a:t>
            </a:r>
            <a:r>
              <a:rPr lang="en-US" dirty="0" smtClean="0"/>
              <a:t> really doesn’t care about a lot of these arguments.  He was a soldier by trade, and not a theologian.  He just wants these guys to agree on something.  He doesn’t care what it is so the strife will end.  </a:t>
            </a:r>
            <a:r>
              <a:rPr lang="en-US" dirty="0" err="1" smtClean="0"/>
              <a:t>Constantien</a:t>
            </a:r>
            <a:r>
              <a:rPr lang="en-US" dirty="0" smtClean="0"/>
              <a:t> seems to waffle over the thirty years he is in power, often depending on who his advisor was.   When </a:t>
            </a:r>
            <a:r>
              <a:rPr lang="en-US" dirty="0" err="1" smtClean="0"/>
              <a:t>Ossius</a:t>
            </a:r>
            <a:r>
              <a:rPr lang="en-US" dirty="0" smtClean="0"/>
              <a:t> of Cordova was in his court, </a:t>
            </a:r>
            <a:r>
              <a:rPr lang="en-US" dirty="0" err="1" smtClean="0"/>
              <a:t>Cosntantine</a:t>
            </a:r>
            <a:r>
              <a:rPr lang="en-US" dirty="0" smtClean="0"/>
              <a:t> was a </a:t>
            </a:r>
            <a:r>
              <a:rPr lang="en-US" dirty="0" err="1" smtClean="0"/>
              <a:t>throughgoing</a:t>
            </a:r>
            <a:r>
              <a:rPr lang="en-US" dirty="0" smtClean="0"/>
              <a:t>  orthodox Christian.  When </a:t>
            </a:r>
            <a:r>
              <a:rPr lang="en-US" dirty="0" err="1" smtClean="0"/>
              <a:t>Ossius</a:t>
            </a:r>
            <a:r>
              <a:rPr lang="en-US" dirty="0" smtClean="0"/>
              <a:t> leaves, and he falls under the spell of </a:t>
            </a:r>
            <a:r>
              <a:rPr lang="en-US" dirty="0" err="1" smtClean="0"/>
              <a:t>Edusebius</a:t>
            </a:r>
            <a:r>
              <a:rPr lang="en-US" dirty="0" smtClean="0"/>
              <a:t> of Caesarea and Eusebius of Nicomedia,  he begins to bend to the Arian position.  It would go back and forth like this over his entire life. </a:t>
            </a:r>
          </a:p>
          <a:p>
            <a:endParaRPr lang="en-US" dirty="0"/>
          </a:p>
          <a:p>
            <a:r>
              <a:rPr lang="en-US" dirty="0" err="1" smtClean="0"/>
              <a:t>Constanine</a:t>
            </a:r>
            <a:r>
              <a:rPr lang="en-US" dirty="0" smtClean="0"/>
              <a:t> liked to use councils of bishops to decide contentious matters.  The First Ecumenical Council of Nicaea was just such an attempt.  Unfortunately, that didn’t work particularly well either, as these heresies continued well, for the next thousand years. </a:t>
            </a:r>
            <a:endParaRPr lang="en-US" dirty="0"/>
          </a:p>
        </p:txBody>
      </p:sp>
      <p:sp>
        <p:nvSpPr>
          <p:cNvPr id="4" name="Slide Number Placeholder 3"/>
          <p:cNvSpPr>
            <a:spLocks noGrp="1"/>
          </p:cNvSpPr>
          <p:nvPr>
            <p:ph type="sldNum" sz="quarter" idx="10"/>
          </p:nvPr>
        </p:nvSpPr>
        <p:spPr/>
        <p:txBody>
          <a:bodyPr/>
          <a:lstStyle/>
          <a:p>
            <a:fld id="{2E3ECB57-C3AD-4146-886E-77FAE0D92067}" type="slidenum">
              <a:rPr lang="en-US" smtClean="0"/>
              <a:t>6</a:t>
            </a:fld>
            <a:endParaRPr lang="en-US"/>
          </a:p>
        </p:txBody>
      </p:sp>
    </p:spTree>
    <p:extLst>
      <p:ext uri="{BB962C8B-B14F-4D97-AF65-F5344CB8AC3E}">
        <p14:creationId xmlns:p14="http://schemas.microsoft.com/office/powerpoint/2010/main" val="37248847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Egypt was the wealthiest of the dioceses, with a per capita income greater than three or four times many of the other dioceses.   Accordingly, it becomes the breadbasket of the Empire.  Egypt is held near and dear to the heart of the Emperors. </a:t>
            </a:r>
            <a:endParaRPr lang="en-US" dirty="0"/>
          </a:p>
        </p:txBody>
      </p:sp>
      <p:sp>
        <p:nvSpPr>
          <p:cNvPr id="4" name="Slide Number Placeholder 3"/>
          <p:cNvSpPr>
            <a:spLocks noGrp="1"/>
          </p:cNvSpPr>
          <p:nvPr>
            <p:ph type="sldNum" sz="quarter" idx="10"/>
          </p:nvPr>
        </p:nvSpPr>
        <p:spPr/>
        <p:txBody>
          <a:bodyPr/>
          <a:lstStyle/>
          <a:p>
            <a:fld id="{2E3ECB57-C3AD-4146-886E-77FAE0D92067}" type="slidenum">
              <a:rPr lang="en-US" smtClean="0"/>
              <a:t>7</a:t>
            </a:fld>
            <a:endParaRPr lang="en-US"/>
          </a:p>
        </p:txBody>
      </p:sp>
    </p:spTree>
    <p:extLst>
      <p:ext uri="{BB962C8B-B14F-4D97-AF65-F5344CB8AC3E}">
        <p14:creationId xmlns:p14="http://schemas.microsoft.com/office/powerpoint/2010/main" val="26771893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we saw in the previous slide, the Nile made Egypt the economic powerhouse of the Empire.  You can </a:t>
            </a:r>
            <a:r>
              <a:rPr lang="en-US" dirty="0" err="1" smtClean="0"/>
              <a:t>guage</a:t>
            </a:r>
            <a:r>
              <a:rPr lang="en-US" dirty="0" smtClean="0"/>
              <a:t> its importance by the number of settlements that dotted its landscape.  Grain is regularly shipped in huge grain barges to the urban centers of the Empire.  The last thing the Emperor wants is to hear that grain shipments are being held up to Rome and </a:t>
            </a:r>
            <a:r>
              <a:rPr lang="en-US" dirty="0" err="1" smtClean="0"/>
              <a:t>Cosntantinople</a:t>
            </a:r>
            <a:r>
              <a:rPr lang="en-US" dirty="0" smtClean="0"/>
              <a:t>.    Athanasius is accused of planning to cut off grains shipments.  This gets the Emperor’s attention, and Athanasius is shipped into exile in Trier.  Who can take the chance? </a:t>
            </a:r>
          </a:p>
          <a:p>
            <a:endParaRPr lang="en-US" dirty="0"/>
          </a:p>
          <a:p>
            <a:r>
              <a:rPr lang="en-US" dirty="0" smtClean="0"/>
              <a:t>Egypt had one other feature that was to make it prominent in Christian history: the desert.  The desert had not yet encroached on the north of Africa as it has today, but it was still a significant feature.  The desert was where monks resided.  This is where St. Antony lives.  Indeed thousand of people follow him to the point one of his contemporaries, St. </a:t>
            </a:r>
            <a:r>
              <a:rPr lang="en-US" dirty="0" err="1" smtClean="0"/>
              <a:t>Pachomius</a:t>
            </a:r>
            <a:r>
              <a:rPr lang="en-US" dirty="0" smtClean="0"/>
              <a:t>, is said to have over seven thousand followers.   Athanasius was the biographer of Antony, still one </a:t>
            </a:r>
            <a:r>
              <a:rPr lang="en-US" dirty="0" err="1" smtClean="0"/>
              <a:t>fo</a:t>
            </a:r>
            <a:r>
              <a:rPr lang="en-US" dirty="0" smtClean="0"/>
              <a:t> the most famous biographies every written. </a:t>
            </a:r>
            <a:endParaRPr lang="en-US" dirty="0"/>
          </a:p>
        </p:txBody>
      </p:sp>
      <p:sp>
        <p:nvSpPr>
          <p:cNvPr id="4" name="Slide Number Placeholder 3"/>
          <p:cNvSpPr>
            <a:spLocks noGrp="1"/>
          </p:cNvSpPr>
          <p:nvPr>
            <p:ph type="sldNum" sz="quarter" idx="10"/>
          </p:nvPr>
        </p:nvSpPr>
        <p:spPr/>
        <p:txBody>
          <a:bodyPr/>
          <a:lstStyle/>
          <a:p>
            <a:fld id="{2E3ECB57-C3AD-4146-886E-77FAE0D92067}" type="slidenum">
              <a:rPr lang="en-US" smtClean="0"/>
              <a:t>8</a:t>
            </a:fld>
            <a:endParaRPr lang="en-US"/>
          </a:p>
        </p:txBody>
      </p:sp>
    </p:spTree>
    <p:extLst>
      <p:ext uri="{BB962C8B-B14F-4D97-AF65-F5344CB8AC3E}">
        <p14:creationId xmlns:p14="http://schemas.microsoft.com/office/powerpoint/2010/main" val="2570136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Alexandria is the most prominent city of the diocese.  It was founded by Alexander the Great, and is a cultural and intellectual center.  Origen, the famous Church Father, was Alexandrian. It was huge.  Alexandria was a direct competitor to Rome for being the number one. city of the Empire.  Roman citizens did not take it lightly when their rulers seemed to be moving power to Egypt.  Julius Caesar and Marc Antony found out the hard way.   </a:t>
            </a:r>
          </a:p>
          <a:p>
            <a:endParaRPr lang="en-US" dirty="0"/>
          </a:p>
          <a:p>
            <a:r>
              <a:rPr lang="en-US" dirty="0" smtClean="0"/>
              <a:t>Alexandria had a great religious pedigree was well.   Christianity there is ascribed to St. Mark, the personal secretary of </a:t>
            </a:r>
            <a:r>
              <a:rPr lang="en-US" dirty="0" err="1" smtClean="0"/>
              <a:t>St.Peter</a:t>
            </a:r>
            <a:r>
              <a:rPr lang="en-US" dirty="0" smtClean="0"/>
              <a:t>.  It has a tremendous intellectual tradition attached to it, including a sophisticated way to interpret Scriptures.  It was considered to be of Apostolic foundation and was the see of the archbishop. </a:t>
            </a:r>
          </a:p>
          <a:p>
            <a:endParaRPr lang="en-US" dirty="0"/>
          </a:p>
          <a:p>
            <a:r>
              <a:rPr lang="en-US" dirty="0" smtClean="0"/>
              <a:t>When you compound all of the features of Egypt and Alexandria, and through in the personal intelligence and  tenacity of </a:t>
            </a:r>
            <a:r>
              <a:rPr lang="en-US" dirty="0" err="1" smtClean="0"/>
              <a:t>Athanaisus</a:t>
            </a:r>
            <a:r>
              <a:rPr lang="en-US" dirty="0" smtClean="0"/>
              <a:t>, you have a powerhouse of Christianity.  By definition, its leader also becomes a powerhouse as well. </a:t>
            </a:r>
          </a:p>
          <a:p>
            <a:endParaRPr lang="en-US" dirty="0" smtClean="0"/>
          </a:p>
          <a:p>
            <a:r>
              <a:rPr lang="en-US" dirty="0" smtClean="0"/>
              <a:t>We will hold it for here today.  Our next module will cover the Life of Athanasius.  I will see you in the chat room this week. </a:t>
            </a:r>
            <a:endParaRPr lang="en-US" dirty="0"/>
          </a:p>
        </p:txBody>
      </p:sp>
      <p:sp>
        <p:nvSpPr>
          <p:cNvPr id="4" name="Slide Number Placeholder 3"/>
          <p:cNvSpPr>
            <a:spLocks noGrp="1"/>
          </p:cNvSpPr>
          <p:nvPr>
            <p:ph type="sldNum" sz="quarter" idx="10"/>
          </p:nvPr>
        </p:nvSpPr>
        <p:spPr/>
        <p:txBody>
          <a:bodyPr/>
          <a:lstStyle/>
          <a:p>
            <a:fld id="{2E3ECB57-C3AD-4146-886E-77FAE0D92067}" type="slidenum">
              <a:rPr lang="en-US" smtClean="0"/>
              <a:t>9</a:t>
            </a:fld>
            <a:endParaRPr lang="en-US"/>
          </a:p>
        </p:txBody>
      </p:sp>
    </p:spTree>
    <p:extLst>
      <p:ext uri="{BB962C8B-B14F-4D97-AF65-F5344CB8AC3E}">
        <p14:creationId xmlns:p14="http://schemas.microsoft.com/office/powerpoint/2010/main" val="4250339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C13FA2-A6CD-4C02-BBEE-BACFEA957277}" type="datetime1">
              <a:rPr lang="en-US" smtClean="0"/>
              <a:t>4/2/2016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EDCEC8BF-B025-499C-BE02-E23275E5F1C2}" type="slidenum">
              <a:rPr lang="en-US" smtClean="0"/>
              <a:t>‹#›</a:t>
            </a:fld>
            <a:endParaRPr lang="en-US"/>
          </a:p>
        </p:txBody>
      </p:sp>
    </p:spTree>
    <p:extLst>
      <p:ext uri="{BB962C8B-B14F-4D97-AF65-F5344CB8AC3E}">
        <p14:creationId xmlns:p14="http://schemas.microsoft.com/office/powerpoint/2010/main" val="4176500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93BD8E-B28C-4131-87DB-CD95FFB40854}" type="datetime1">
              <a:rPr lang="en-US" smtClean="0"/>
              <a:t>4/2/2016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EDCEC8BF-B025-499C-BE02-E23275E5F1C2}" type="slidenum">
              <a:rPr lang="en-US" smtClean="0"/>
              <a:t>‹#›</a:t>
            </a:fld>
            <a:endParaRPr lang="en-US"/>
          </a:p>
        </p:txBody>
      </p:sp>
    </p:spTree>
    <p:extLst>
      <p:ext uri="{BB962C8B-B14F-4D97-AF65-F5344CB8AC3E}">
        <p14:creationId xmlns:p14="http://schemas.microsoft.com/office/powerpoint/2010/main" val="2127015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497430-D9A2-4016-A5EF-25ABFE542ECE}" type="datetime1">
              <a:rPr lang="en-US" smtClean="0"/>
              <a:t>4/2/2016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EDCEC8BF-B025-499C-BE02-E23275E5F1C2}" type="slidenum">
              <a:rPr lang="en-US" smtClean="0"/>
              <a:t>‹#›</a:t>
            </a:fld>
            <a:endParaRPr lang="en-US"/>
          </a:p>
        </p:txBody>
      </p:sp>
    </p:spTree>
    <p:extLst>
      <p:ext uri="{BB962C8B-B14F-4D97-AF65-F5344CB8AC3E}">
        <p14:creationId xmlns:p14="http://schemas.microsoft.com/office/powerpoint/2010/main" val="3853638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0CA5D23-3BC0-4C4B-B398-24593D37F27A}" type="datetime1">
              <a:rPr lang="en-US" smtClean="0"/>
              <a:t>4/2/2016</a:t>
            </a:fld>
            <a:endParaRPr lang="en-US"/>
          </a:p>
        </p:txBody>
      </p:sp>
      <p:sp>
        <p:nvSpPr>
          <p:cNvPr id="6" name="Footer Placeholder 5"/>
          <p:cNvSpPr>
            <a:spLocks noGrp="1"/>
          </p:cNvSpPr>
          <p:nvPr>
            <p:ph type="ftr" sz="quarter" idx="11"/>
          </p:nvPr>
        </p:nvSpPr>
        <p:spPr/>
        <p:txBody>
          <a:bodyPr/>
          <a:lstStyle/>
          <a:p>
            <a:r>
              <a:rPr lang="en-US" smtClean="0"/>
              <a:t>Athanasius the Great</a:t>
            </a:r>
            <a:endParaRPr lang="en-US"/>
          </a:p>
        </p:txBody>
      </p:sp>
      <p:sp>
        <p:nvSpPr>
          <p:cNvPr id="7" name="Slide Number Placeholder 6"/>
          <p:cNvSpPr>
            <a:spLocks noGrp="1"/>
          </p:cNvSpPr>
          <p:nvPr>
            <p:ph type="sldNum" sz="quarter" idx="12"/>
          </p:nvPr>
        </p:nvSpPr>
        <p:spPr/>
        <p:txBody>
          <a:bodyPr/>
          <a:lstStyle/>
          <a:p>
            <a:fld id="{EDCEC8BF-B025-499C-BE02-E23275E5F1C2}" type="slidenum">
              <a:rPr lang="en-US" smtClean="0"/>
              <a:t>‹#›</a:t>
            </a:fld>
            <a:endParaRPr lang="en-US"/>
          </a:p>
        </p:txBody>
      </p:sp>
    </p:spTree>
    <p:extLst>
      <p:ext uri="{BB962C8B-B14F-4D97-AF65-F5344CB8AC3E}">
        <p14:creationId xmlns:p14="http://schemas.microsoft.com/office/powerpoint/2010/main" val="3628766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0140B69-7CF9-4B9F-BF5E-6AA5ED977D60}" type="datetime1">
              <a:rPr lang="en-US" smtClean="0"/>
              <a:t>4/2/2016</a:t>
            </a:fld>
            <a:endParaRPr lang="en-US"/>
          </a:p>
        </p:txBody>
      </p:sp>
      <p:sp>
        <p:nvSpPr>
          <p:cNvPr id="8" name="Footer Placeholder 7"/>
          <p:cNvSpPr>
            <a:spLocks noGrp="1"/>
          </p:cNvSpPr>
          <p:nvPr>
            <p:ph type="ftr" sz="quarter" idx="11"/>
          </p:nvPr>
        </p:nvSpPr>
        <p:spPr/>
        <p:txBody>
          <a:bodyPr/>
          <a:lstStyle/>
          <a:p>
            <a:r>
              <a:rPr lang="en-US" smtClean="0"/>
              <a:t>Athanasius the Great</a:t>
            </a:r>
            <a:endParaRPr lang="en-US"/>
          </a:p>
        </p:txBody>
      </p:sp>
      <p:sp>
        <p:nvSpPr>
          <p:cNvPr id="9" name="Slide Number Placeholder 8"/>
          <p:cNvSpPr>
            <a:spLocks noGrp="1"/>
          </p:cNvSpPr>
          <p:nvPr>
            <p:ph type="sldNum" sz="quarter" idx="12"/>
          </p:nvPr>
        </p:nvSpPr>
        <p:spPr/>
        <p:txBody>
          <a:bodyPr/>
          <a:lstStyle/>
          <a:p>
            <a:fld id="{EDCEC8BF-B025-499C-BE02-E23275E5F1C2}" type="slidenum">
              <a:rPr lang="en-US" smtClean="0"/>
              <a:t>‹#›</a:t>
            </a:fld>
            <a:endParaRPr lang="en-US"/>
          </a:p>
        </p:txBody>
      </p:sp>
    </p:spTree>
    <p:extLst>
      <p:ext uri="{BB962C8B-B14F-4D97-AF65-F5344CB8AC3E}">
        <p14:creationId xmlns:p14="http://schemas.microsoft.com/office/powerpoint/2010/main" val="2098158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935FE44-09A1-418F-802C-FAC914F86804}" type="datetime1">
              <a:rPr lang="en-US" smtClean="0"/>
              <a:t>4/2/2016</a:t>
            </a:fld>
            <a:endParaRPr lang="en-US"/>
          </a:p>
        </p:txBody>
      </p:sp>
      <p:sp>
        <p:nvSpPr>
          <p:cNvPr id="4" name="Footer Placeholder 3"/>
          <p:cNvSpPr>
            <a:spLocks noGrp="1"/>
          </p:cNvSpPr>
          <p:nvPr>
            <p:ph type="ftr" sz="quarter" idx="11"/>
          </p:nvPr>
        </p:nvSpPr>
        <p:spPr/>
        <p:txBody>
          <a:bodyPr/>
          <a:lstStyle/>
          <a:p>
            <a:r>
              <a:rPr lang="en-US" smtClean="0"/>
              <a:t>Athanasius the Great</a:t>
            </a:r>
            <a:endParaRPr lang="en-US"/>
          </a:p>
        </p:txBody>
      </p:sp>
      <p:sp>
        <p:nvSpPr>
          <p:cNvPr id="5" name="Slide Number Placeholder 4"/>
          <p:cNvSpPr>
            <a:spLocks noGrp="1"/>
          </p:cNvSpPr>
          <p:nvPr>
            <p:ph type="sldNum" sz="quarter" idx="12"/>
          </p:nvPr>
        </p:nvSpPr>
        <p:spPr/>
        <p:txBody>
          <a:bodyPr/>
          <a:lstStyle/>
          <a:p>
            <a:fld id="{EDCEC8BF-B025-499C-BE02-E23275E5F1C2}" type="slidenum">
              <a:rPr lang="en-US" smtClean="0"/>
              <a:t>‹#›</a:t>
            </a:fld>
            <a:endParaRPr lang="en-US"/>
          </a:p>
        </p:txBody>
      </p:sp>
    </p:spTree>
    <p:extLst>
      <p:ext uri="{BB962C8B-B14F-4D97-AF65-F5344CB8AC3E}">
        <p14:creationId xmlns:p14="http://schemas.microsoft.com/office/powerpoint/2010/main" val="447276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EC70D8-5216-4B3C-8CBD-475B9190DFBF}" type="datetime1">
              <a:rPr lang="en-US" smtClean="0"/>
              <a:t>4/2/2016</a:t>
            </a:fld>
            <a:endParaRPr lang="en-US"/>
          </a:p>
        </p:txBody>
      </p:sp>
      <p:sp>
        <p:nvSpPr>
          <p:cNvPr id="3" name="Footer Placeholder 2"/>
          <p:cNvSpPr>
            <a:spLocks noGrp="1"/>
          </p:cNvSpPr>
          <p:nvPr>
            <p:ph type="ftr" sz="quarter" idx="11"/>
          </p:nvPr>
        </p:nvSpPr>
        <p:spPr/>
        <p:txBody>
          <a:bodyPr/>
          <a:lstStyle/>
          <a:p>
            <a:r>
              <a:rPr lang="en-US" smtClean="0"/>
              <a:t>Athanasius the Great</a:t>
            </a:r>
            <a:endParaRPr lang="en-US"/>
          </a:p>
        </p:txBody>
      </p:sp>
      <p:sp>
        <p:nvSpPr>
          <p:cNvPr id="4" name="Slide Number Placeholder 3"/>
          <p:cNvSpPr>
            <a:spLocks noGrp="1"/>
          </p:cNvSpPr>
          <p:nvPr>
            <p:ph type="sldNum" sz="quarter" idx="12"/>
          </p:nvPr>
        </p:nvSpPr>
        <p:spPr/>
        <p:txBody>
          <a:bodyPr/>
          <a:lstStyle/>
          <a:p>
            <a:fld id="{EDCEC8BF-B025-499C-BE02-E23275E5F1C2}" type="slidenum">
              <a:rPr lang="en-US" smtClean="0"/>
              <a:t>‹#›</a:t>
            </a:fld>
            <a:endParaRPr lang="en-US"/>
          </a:p>
        </p:txBody>
      </p:sp>
    </p:spTree>
    <p:extLst>
      <p:ext uri="{BB962C8B-B14F-4D97-AF65-F5344CB8AC3E}">
        <p14:creationId xmlns:p14="http://schemas.microsoft.com/office/powerpoint/2010/main" val="1142606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420A10-A58B-4EFE-87FD-E26DC400AF22}" type="datetime1">
              <a:rPr lang="en-US" smtClean="0"/>
              <a:t>4/2/2016</a:t>
            </a:fld>
            <a:endParaRPr lang="en-US"/>
          </a:p>
        </p:txBody>
      </p:sp>
      <p:sp>
        <p:nvSpPr>
          <p:cNvPr id="6" name="Footer Placeholder 5"/>
          <p:cNvSpPr>
            <a:spLocks noGrp="1"/>
          </p:cNvSpPr>
          <p:nvPr>
            <p:ph type="ftr" sz="quarter" idx="11"/>
          </p:nvPr>
        </p:nvSpPr>
        <p:spPr/>
        <p:txBody>
          <a:bodyPr/>
          <a:lstStyle/>
          <a:p>
            <a:r>
              <a:rPr lang="en-US" smtClean="0"/>
              <a:t>Athanasius the Great</a:t>
            </a:r>
            <a:endParaRPr lang="en-US"/>
          </a:p>
        </p:txBody>
      </p:sp>
      <p:sp>
        <p:nvSpPr>
          <p:cNvPr id="7" name="Slide Number Placeholder 6"/>
          <p:cNvSpPr>
            <a:spLocks noGrp="1"/>
          </p:cNvSpPr>
          <p:nvPr>
            <p:ph type="sldNum" sz="quarter" idx="12"/>
          </p:nvPr>
        </p:nvSpPr>
        <p:spPr/>
        <p:txBody>
          <a:bodyPr/>
          <a:lstStyle/>
          <a:p>
            <a:fld id="{EDCEC8BF-B025-499C-BE02-E23275E5F1C2}" type="slidenum">
              <a:rPr lang="en-US" smtClean="0"/>
              <a:t>‹#›</a:t>
            </a:fld>
            <a:endParaRPr lang="en-US"/>
          </a:p>
        </p:txBody>
      </p:sp>
    </p:spTree>
    <p:extLst>
      <p:ext uri="{BB962C8B-B14F-4D97-AF65-F5344CB8AC3E}">
        <p14:creationId xmlns:p14="http://schemas.microsoft.com/office/powerpoint/2010/main" val="1909123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13CD94-F192-4026-897F-FD0383550568}" type="datetime1">
              <a:rPr lang="en-US" smtClean="0"/>
              <a:t>4/2/2016</a:t>
            </a:fld>
            <a:endParaRPr lang="en-US"/>
          </a:p>
        </p:txBody>
      </p:sp>
      <p:sp>
        <p:nvSpPr>
          <p:cNvPr id="6" name="Footer Placeholder 5"/>
          <p:cNvSpPr>
            <a:spLocks noGrp="1"/>
          </p:cNvSpPr>
          <p:nvPr>
            <p:ph type="ftr" sz="quarter" idx="11"/>
          </p:nvPr>
        </p:nvSpPr>
        <p:spPr/>
        <p:txBody>
          <a:bodyPr/>
          <a:lstStyle/>
          <a:p>
            <a:r>
              <a:rPr lang="en-US" smtClean="0"/>
              <a:t>Athanasius the Great</a:t>
            </a:r>
            <a:endParaRPr lang="en-US"/>
          </a:p>
        </p:txBody>
      </p:sp>
      <p:sp>
        <p:nvSpPr>
          <p:cNvPr id="7" name="Slide Number Placeholder 6"/>
          <p:cNvSpPr>
            <a:spLocks noGrp="1"/>
          </p:cNvSpPr>
          <p:nvPr>
            <p:ph type="sldNum" sz="quarter" idx="12"/>
          </p:nvPr>
        </p:nvSpPr>
        <p:spPr/>
        <p:txBody>
          <a:bodyPr/>
          <a:lstStyle/>
          <a:p>
            <a:fld id="{EDCEC8BF-B025-499C-BE02-E23275E5F1C2}" type="slidenum">
              <a:rPr lang="en-US" smtClean="0"/>
              <a:t>‹#›</a:t>
            </a:fld>
            <a:endParaRPr lang="en-US"/>
          </a:p>
        </p:txBody>
      </p:sp>
    </p:spTree>
    <p:extLst>
      <p:ext uri="{BB962C8B-B14F-4D97-AF65-F5344CB8AC3E}">
        <p14:creationId xmlns:p14="http://schemas.microsoft.com/office/powerpoint/2010/main" val="3587794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043CCD-2123-4C38-ABBA-262C8334526A}" type="datetime1">
              <a:rPr lang="en-US" smtClean="0"/>
              <a:t>4/2/2016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EDCEC8BF-B025-499C-BE02-E23275E5F1C2}" type="slidenum">
              <a:rPr lang="en-US" smtClean="0"/>
              <a:t>‹#›</a:t>
            </a:fld>
            <a:endParaRPr lang="en-US"/>
          </a:p>
        </p:txBody>
      </p:sp>
    </p:spTree>
    <p:extLst>
      <p:ext uri="{BB962C8B-B14F-4D97-AF65-F5344CB8AC3E}">
        <p14:creationId xmlns:p14="http://schemas.microsoft.com/office/powerpoint/2010/main" val="4127482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DE7EBA-4B97-4446-81CB-4FBDD8DF4B1E}" type="datetime1">
              <a:rPr lang="en-US" smtClean="0"/>
              <a:t>4/2/2016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EDCEC8BF-B025-499C-BE02-E23275E5F1C2}"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8262510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62D2D2-9D72-4EF1-888A-726AEF8D39B7}" type="datetime1">
              <a:rPr lang="en-US" smtClean="0"/>
              <a:t>4/2/2016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EDCEC8BF-B025-499C-BE02-E23275E5F1C2}" type="slidenum">
              <a:rPr lang="en-US" smtClean="0"/>
              <a:t>‹#›</a:t>
            </a:fld>
            <a:endParaRPr lang="en-US"/>
          </a:p>
        </p:txBody>
      </p:sp>
    </p:spTree>
    <p:extLst>
      <p:ext uri="{BB962C8B-B14F-4D97-AF65-F5344CB8AC3E}">
        <p14:creationId xmlns:p14="http://schemas.microsoft.com/office/powerpoint/2010/main" val="559750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FF07266-C16F-4856-A858-B40E1C362D11}" type="datetime1">
              <a:rPr lang="en-US" smtClean="0"/>
              <a:t>4/2/2016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EDCEC8BF-B025-499C-BE02-E23275E5F1C2}"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90817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078E6D-31A0-469E-8683-C2A1E3B63057}" type="datetime1">
              <a:rPr lang="en-US" smtClean="0"/>
              <a:t>4/2/2016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EDCEC8BF-B025-499C-BE02-E23275E5F1C2}" type="slidenum">
              <a:rPr lang="en-US" smtClean="0"/>
              <a:t>‹#›</a:t>
            </a:fld>
            <a:endParaRPr lang="en-US"/>
          </a:p>
        </p:txBody>
      </p:sp>
    </p:spTree>
    <p:extLst>
      <p:ext uri="{BB962C8B-B14F-4D97-AF65-F5344CB8AC3E}">
        <p14:creationId xmlns:p14="http://schemas.microsoft.com/office/powerpoint/2010/main" val="2017192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8C0C779-E9D8-4A3D-823B-0E5C16AC2F65}" type="datetime1">
              <a:rPr lang="en-US" smtClean="0"/>
              <a:t>4/2/2016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EDCEC8BF-B025-499C-BE02-E23275E5F1C2}" type="slidenum">
              <a:rPr lang="en-US" smtClean="0"/>
              <a:t>‹#›</a:t>
            </a:fld>
            <a:endParaRPr lang="en-US"/>
          </a:p>
        </p:txBody>
      </p:sp>
    </p:spTree>
    <p:extLst>
      <p:ext uri="{BB962C8B-B14F-4D97-AF65-F5344CB8AC3E}">
        <p14:creationId xmlns:p14="http://schemas.microsoft.com/office/powerpoint/2010/main" val="20500770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14048E2-3DBA-4122-95C6-2004441B487C}" type="datetime1">
              <a:rPr lang="en-US" smtClean="0"/>
              <a:t>4/2/2016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EDCEC8BF-B025-499C-BE02-E23275E5F1C2}" type="slidenum">
              <a:rPr lang="en-US" smtClean="0"/>
              <a:t>‹#›</a:t>
            </a:fld>
            <a:endParaRPr lang="en-US"/>
          </a:p>
        </p:txBody>
      </p:sp>
    </p:spTree>
    <p:extLst>
      <p:ext uri="{BB962C8B-B14F-4D97-AF65-F5344CB8AC3E}">
        <p14:creationId xmlns:p14="http://schemas.microsoft.com/office/powerpoint/2010/main" val="38760443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165CBD9-8778-481A-A784-5F7AD7786BCF}" type="datetime1">
              <a:rPr lang="en-US" smtClean="0"/>
              <a:t>4/2/2016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smtClean="0"/>
              <a:t>Athanasius the Great</a:t>
            </a:r>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DCEC8BF-B025-499C-BE02-E23275E5F1C2}" type="slidenum">
              <a:rPr lang="en-US" smtClean="0"/>
              <a:t>‹#›</a:t>
            </a:fld>
            <a:endParaRPr lang="en-US"/>
          </a:p>
        </p:txBody>
      </p:sp>
    </p:spTree>
    <p:extLst>
      <p:ext uri="{BB962C8B-B14F-4D97-AF65-F5344CB8AC3E}">
        <p14:creationId xmlns:p14="http://schemas.microsoft.com/office/powerpoint/2010/main" val="34102996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png"/><Relationship Id="rId5" Type="http://schemas.openxmlformats.org/officeDocument/2006/relationships/image" Target="../media/image2.jp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png"/><Relationship Id="rId5" Type="http://schemas.openxmlformats.org/officeDocument/2006/relationships/image" Target="../media/image4.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png"/><Relationship Id="rId5" Type="http://schemas.openxmlformats.org/officeDocument/2006/relationships/image" Target="../media/image5.jp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png"/><Relationship Id="rId5" Type="http://schemas.openxmlformats.org/officeDocument/2006/relationships/image" Target="../media/image6.jp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1.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1.png"/><Relationship Id="rId4"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Athanasius The Great</a:t>
            </a:r>
            <a:br>
              <a:rPr lang="en-US" dirty="0" smtClean="0"/>
            </a:br>
            <a:r>
              <a:rPr lang="en-US" dirty="0" smtClean="0">
                <a:solidFill>
                  <a:srgbClr val="FF0000"/>
                </a:solidFill>
              </a:rPr>
              <a:t>The Era of Athanasius</a:t>
            </a:r>
            <a:br>
              <a:rPr lang="en-US" dirty="0" smtClean="0">
                <a:solidFill>
                  <a:srgbClr val="FF0000"/>
                </a:solidFill>
              </a:rPr>
            </a:br>
            <a:r>
              <a:rPr lang="en-US" dirty="0" smtClean="0">
                <a:solidFill>
                  <a:srgbClr val="FF0000"/>
                </a:solidFill>
              </a:rPr>
              <a:t>Module 1B</a:t>
            </a:r>
            <a:endParaRPr lang="en-US" dirty="0">
              <a:solidFill>
                <a:srgbClr val="FF0000"/>
              </a:solidFill>
            </a:endParaRPr>
          </a:p>
        </p:txBody>
      </p:sp>
      <p:sp>
        <p:nvSpPr>
          <p:cNvPr id="3" name="Subtitle 2"/>
          <p:cNvSpPr>
            <a:spLocks noGrp="1"/>
          </p:cNvSpPr>
          <p:nvPr>
            <p:ph type="subTitle" idx="1"/>
          </p:nvPr>
        </p:nvSpPr>
        <p:spPr/>
        <p:txBody>
          <a:bodyPr>
            <a:normAutofit lnSpcReduction="10000"/>
          </a:bodyPr>
          <a:lstStyle/>
          <a:p>
            <a:r>
              <a:rPr lang="en-US" dirty="0" smtClean="0"/>
              <a:t>St. Cyril and Methodius </a:t>
            </a:r>
            <a:r>
              <a:rPr lang="en-US" dirty="0" err="1" smtClean="0"/>
              <a:t>Byzanitne</a:t>
            </a:r>
            <a:r>
              <a:rPr lang="en-US" dirty="0" smtClean="0"/>
              <a:t> Catholic Seminary</a:t>
            </a:r>
          </a:p>
          <a:p>
            <a:r>
              <a:rPr lang="en-US" dirty="0" smtClean="0"/>
              <a:t>Byzantine On-Line</a:t>
            </a:r>
          </a:p>
          <a:p>
            <a:r>
              <a:rPr lang="en-US" dirty="0" smtClean="0"/>
              <a:t>Rev. Deacon Mark Koscinski CPA D.Litt. </a:t>
            </a: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54227633"/>
      </p:ext>
    </p:extLst>
  </p:cSld>
  <p:clrMapOvr>
    <a:masterClrMapping/>
  </p:clrMapOvr>
  <mc:AlternateContent xmlns:mc="http://schemas.openxmlformats.org/markup-compatibility/2006">
    <mc:Choice xmlns:p14="http://schemas.microsoft.com/office/powerpoint/2010/main" Requires="p14">
      <p:transition spd="slow" p14:dur="2000" advTm="65776"/>
    </mc:Choice>
    <mc:Fallback>
      <p:transition spd="slow" advTm="657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Giant of the Fourth Century-Constantine the Great</a:t>
            </a:r>
            <a:endParaRPr lang="en-US" dirty="0"/>
          </a:p>
        </p:txBody>
      </p:sp>
      <p:sp>
        <p:nvSpPr>
          <p:cNvPr id="7" name="Content Placeholder 6"/>
          <p:cNvSpPr>
            <a:spLocks noGrp="1"/>
          </p:cNvSpPr>
          <p:nvPr>
            <p:ph sz="half" idx="1"/>
          </p:nvPr>
        </p:nvSpPr>
        <p:spPr/>
        <p:txBody>
          <a:bodyPr/>
          <a:lstStyle/>
          <a:p>
            <a:r>
              <a:rPr lang="en-US" dirty="0" smtClean="0"/>
              <a:t>305: Britain and Gaul</a:t>
            </a:r>
          </a:p>
          <a:p>
            <a:r>
              <a:rPr lang="en-US" dirty="0" smtClean="0"/>
              <a:t>309:  Spain</a:t>
            </a:r>
          </a:p>
          <a:p>
            <a:r>
              <a:rPr lang="en-US" dirty="0" smtClean="0"/>
              <a:t>312:  Italy and Africa</a:t>
            </a:r>
          </a:p>
          <a:p>
            <a:r>
              <a:rPr lang="en-US" dirty="0" smtClean="0"/>
              <a:t>314: Eastern Europe</a:t>
            </a:r>
          </a:p>
          <a:p>
            <a:r>
              <a:rPr lang="en-US" dirty="0" smtClean="0"/>
              <a:t>324:  Turkey,  the Orient, and Egypt</a:t>
            </a:r>
          </a:p>
          <a:p>
            <a:r>
              <a:rPr lang="en-US" dirty="0" smtClean="0"/>
              <a:t>He reigned until 337. </a:t>
            </a:r>
          </a:p>
          <a:p>
            <a:r>
              <a:rPr lang="en-US" dirty="0" smtClean="0"/>
              <a:t>His shadow towers over this century</a:t>
            </a:r>
            <a:endParaRPr lang="en-US" dirty="0"/>
          </a:p>
        </p:txBody>
      </p:sp>
      <p:pic>
        <p:nvPicPr>
          <p:cNvPr id="9" name="Content Placeholder 8"/>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219700" y="1764406"/>
            <a:ext cx="3924300" cy="4570612"/>
          </a:xfrm>
        </p:spPr>
      </p:pic>
      <p:sp>
        <p:nvSpPr>
          <p:cNvPr id="4" name="Date Placeholder 3"/>
          <p:cNvSpPr>
            <a:spLocks noGrp="1"/>
          </p:cNvSpPr>
          <p:nvPr>
            <p:ph type="dt" sz="half" idx="10"/>
          </p:nvPr>
        </p:nvSpPr>
        <p:spPr/>
        <p:txBody>
          <a:bodyPr/>
          <a:lstStyle/>
          <a:p>
            <a:fld id="{1A93BD8E-B28C-4131-87DB-CD95FFB40854}" type="datetime1">
              <a:rPr lang="en-US" smtClean="0"/>
              <a:t>4/2/2016</a:t>
            </a:fld>
            <a:endParaRPr lang="en-US"/>
          </a:p>
        </p:txBody>
      </p:sp>
      <p:sp>
        <p:nvSpPr>
          <p:cNvPr id="5" name="Footer Placeholder 4"/>
          <p:cNvSpPr>
            <a:spLocks noGrp="1"/>
          </p:cNvSpPr>
          <p:nvPr>
            <p:ph type="ftr" sz="quarter" idx="11"/>
          </p:nvPr>
        </p:nvSpPr>
        <p:spPr/>
        <p:txBody>
          <a:bodyPr/>
          <a:lstStyle/>
          <a:p>
            <a:r>
              <a:rPr lang="en-US" smtClean="0"/>
              <a:t>Athanasius the Great</a:t>
            </a:r>
            <a:endParaRPr lang="en-US"/>
          </a:p>
        </p:txBody>
      </p:sp>
      <p:sp>
        <p:nvSpPr>
          <p:cNvPr id="6" name="Slide Number Placeholder 5"/>
          <p:cNvSpPr>
            <a:spLocks noGrp="1"/>
          </p:cNvSpPr>
          <p:nvPr>
            <p:ph type="sldNum" sz="quarter" idx="12"/>
          </p:nvPr>
        </p:nvSpPr>
        <p:spPr/>
        <p:txBody>
          <a:bodyPr/>
          <a:lstStyle/>
          <a:p>
            <a:fld id="{EDCEC8BF-B025-499C-BE02-E23275E5F1C2}" type="slidenum">
              <a:rPr lang="en-US" smtClean="0"/>
              <a:t>2</a:t>
            </a:fld>
            <a:endParaRPr lang="en-US"/>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294664823"/>
      </p:ext>
    </p:extLst>
  </p:cSld>
  <p:clrMapOvr>
    <a:masterClrMapping/>
  </p:clrMapOvr>
  <mc:AlternateContent xmlns:mc="http://schemas.openxmlformats.org/markup-compatibility/2006">
    <mc:Choice xmlns:p14="http://schemas.microsoft.com/office/powerpoint/2010/main" Requires="p14">
      <p:transition spd="slow" p14:dur="2000" advTm="175911"/>
    </mc:Choice>
    <mc:Fallback>
      <p:transition spd="slow" advTm="1759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Roman Empire Organization</a:t>
            </a:r>
            <a:endParaRPr lang="en-US" dirty="0"/>
          </a:p>
        </p:txBody>
      </p:sp>
      <p:sp>
        <p:nvSpPr>
          <p:cNvPr id="3" name="Content Placeholder 2"/>
          <p:cNvSpPr>
            <a:spLocks noGrp="1"/>
          </p:cNvSpPr>
          <p:nvPr>
            <p:ph sz="half" idx="1"/>
          </p:nvPr>
        </p:nvSpPr>
        <p:spPr/>
        <p:txBody>
          <a:bodyPr/>
          <a:lstStyle/>
          <a:p>
            <a:r>
              <a:rPr lang="en-US" dirty="0" smtClean="0"/>
              <a:t>The Empire is divided into fourteen or fifteen dioceses, all ruled by a vicar.   </a:t>
            </a:r>
          </a:p>
          <a:p>
            <a:r>
              <a:rPr lang="en-US" dirty="0" smtClean="0"/>
              <a:t>The diocese consists of up to ten provinces.</a:t>
            </a:r>
          </a:p>
          <a:p>
            <a:r>
              <a:rPr lang="en-US" dirty="0" smtClean="0"/>
              <a:t>Several dioceses are eventually ruled into four praetorian prefectures. </a:t>
            </a:r>
          </a:p>
          <a:p>
            <a:r>
              <a:rPr lang="en-US" dirty="0" smtClean="0"/>
              <a:t>The Church begins to model itself along these lines as well. </a:t>
            </a:r>
            <a:endParaRPr lang="en-US" dirty="0"/>
          </a:p>
        </p:txBody>
      </p:sp>
      <p:sp>
        <p:nvSpPr>
          <p:cNvPr id="4" name="Content Placeholder 3"/>
          <p:cNvSpPr>
            <a:spLocks noGrp="1"/>
          </p:cNvSpPr>
          <p:nvPr>
            <p:ph sz="half" idx="2"/>
          </p:nvPr>
        </p:nvSpPr>
        <p:spPr/>
        <p:txBody>
          <a:bodyPr/>
          <a:lstStyle/>
          <a:p>
            <a:r>
              <a:rPr lang="en-US" dirty="0" smtClean="0"/>
              <a:t>Generally, one main church diocese as opposed to the civil diocese becomes the lead church in that area. </a:t>
            </a:r>
          </a:p>
          <a:p>
            <a:r>
              <a:rPr lang="en-US" dirty="0" smtClean="0"/>
              <a:t>Egypt has a predominate place in this structure. </a:t>
            </a:r>
            <a:endParaRPr lang="en-US" dirty="0"/>
          </a:p>
        </p:txBody>
      </p:sp>
      <p:sp>
        <p:nvSpPr>
          <p:cNvPr id="5" name="Date Placeholder 4"/>
          <p:cNvSpPr>
            <a:spLocks noGrp="1"/>
          </p:cNvSpPr>
          <p:nvPr>
            <p:ph type="dt" sz="half" idx="10"/>
          </p:nvPr>
        </p:nvSpPr>
        <p:spPr/>
        <p:txBody>
          <a:bodyPr/>
          <a:lstStyle/>
          <a:p>
            <a:fld id="{70CA5D23-3BC0-4C4B-B398-24593D37F27A}" type="datetime1">
              <a:rPr lang="en-US" smtClean="0"/>
              <a:t>4/2/2016</a:t>
            </a:fld>
            <a:endParaRPr lang="en-US"/>
          </a:p>
        </p:txBody>
      </p:sp>
      <p:sp>
        <p:nvSpPr>
          <p:cNvPr id="6" name="Footer Placeholder 5"/>
          <p:cNvSpPr>
            <a:spLocks noGrp="1"/>
          </p:cNvSpPr>
          <p:nvPr>
            <p:ph type="ftr" sz="quarter" idx="11"/>
          </p:nvPr>
        </p:nvSpPr>
        <p:spPr/>
        <p:txBody>
          <a:bodyPr/>
          <a:lstStyle/>
          <a:p>
            <a:r>
              <a:rPr lang="en-US" smtClean="0"/>
              <a:t>Athanasius the Great</a:t>
            </a:r>
            <a:endParaRPr lang="en-US"/>
          </a:p>
        </p:txBody>
      </p:sp>
      <p:sp>
        <p:nvSpPr>
          <p:cNvPr id="7" name="Slide Number Placeholder 6"/>
          <p:cNvSpPr>
            <a:spLocks noGrp="1"/>
          </p:cNvSpPr>
          <p:nvPr>
            <p:ph type="sldNum" sz="quarter" idx="12"/>
          </p:nvPr>
        </p:nvSpPr>
        <p:spPr/>
        <p:txBody>
          <a:bodyPr/>
          <a:lstStyle/>
          <a:p>
            <a:fld id="{EDCEC8BF-B025-499C-BE02-E23275E5F1C2}" type="slidenum">
              <a:rPr lang="en-US" smtClean="0"/>
              <a:t>3</a:t>
            </a:fld>
            <a:endParaRPr lang="en-US"/>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904954472"/>
      </p:ext>
    </p:extLst>
  </p:cSld>
  <p:clrMapOvr>
    <a:masterClrMapping/>
  </p:clrMapOvr>
  <mc:AlternateContent xmlns:mc="http://schemas.openxmlformats.org/markup-compatibility/2006">
    <mc:Choice xmlns:p14="http://schemas.microsoft.com/office/powerpoint/2010/main" Requires="p14">
      <p:transition spd="slow" p14:dur="2000" advTm="111902"/>
    </mc:Choice>
    <mc:Fallback>
      <p:transition spd="slow" advTm="1119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Map of the Roman Empire</a:t>
            </a:r>
            <a:endParaRPr lang="en-US" dirty="0"/>
          </a:p>
        </p:txBody>
      </p:sp>
      <p:pic>
        <p:nvPicPr>
          <p:cNvPr id="10" name="Content Placeholder 9"/>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996474" y="1493950"/>
            <a:ext cx="8277528" cy="4390464"/>
          </a:xfrm>
        </p:spPr>
      </p:pic>
      <p:sp>
        <p:nvSpPr>
          <p:cNvPr id="5" name="Date Placeholder 4"/>
          <p:cNvSpPr>
            <a:spLocks noGrp="1"/>
          </p:cNvSpPr>
          <p:nvPr>
            <p:ph type="dt" sz="half" idx="10"/>
          </p:nvPr>
        </p:nvSpPr>
        <p:spPr/>
        <p:txBody>
          <a:bodyPr/>
          <a:lstStyle/>
          <a:p>
            <a:fld id="{70CA5D23-3BC0-4C4B-B398-24593D37F27A}" type="datetime1">
              <a:rPr lang="en-US" smtClean="0"/>
              <a:t>4/2/2016</a:t>
            </a:fld>
            <a:endParaRPr lang="en-US"/>
          </a:p>
        </p:txBody>
      </p:sp>
      <p:sp>
        <p:nvSpPr>
          <p:cNvPr id="6" name="Footer Placeholder 5"/>
          <p:cNvSpPr>
            <a:spLocks noGrp="1"/>
          </p:cNvSpPr>
          <p:nvPr>
            <p:ph type="ftr" sz="quarter" idx="11"/>
          </p:nvPr>
        </p:nvSpPr>
        <p:spPr/>
        <p:txBody>
          <a:bodyPr/>
          <a:lstStyle/>
          <a:p>
            <a:r>
              <a:rPr lang="en-US" smtClean="0"/>
              <a:t>Athanasius the Great</a:t>
            </a:r>
            <a:endParaRPr lang="en-US"/>
          </a:p>
        </p:txBody>
      </p:sp>
      <p:sp>
        <p:nvSpPr>
          <p:cNvPr id="7" name="Slide Number Placeholder 6"/>
          <p:cNvSpPr>
            <a:spLocks noGrp="1"/>
          </p:cNvSpPr>
          <p:nvPr>
            <p:ph type="sldNum" sz="quarter" idx="12"/>
          </p:nvPr>
        </p:nvSpPr>
        <p:spPr/>
        <p:txBody>
          <a:bodyPr/>
          <a:lstStyle/>
          <a:p>
            <a:fld id="{EDCEC8BF-B025-499C-BE02-E23275E5F1C2}" type="slidenum">
              <a:rPr lang="en-US" smtClean="0"/>
              <a:t>4</a:t>
            </a:fld>
            <a:endParaRPr lang="en-US"/>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091228864"/>
      </p:ext>
    </p:extLst>
  </p:cSld>
  <p:clrMapOvr>
    <a:masterClrMapping/>
  </p:clrMapOvr>
  <mc:AlternateContent xmlns:mc="http://schemas.openxmlformats.org/markup-compatibility/2006">
    <mc:Choice xmlns:p14="http://schemas.microsoft.com/office/powerpoint/2010/main" Requires="p14">
      <p:transition spd="slow" p14:dur="2000" advTm="46719"/>
    </mc:Choice>
    <mc:Fallback>
      <p:transition spd="slow" advTm="467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Religious Problems</a:t>
            </a:r>
            <a:endParaRPr lang="en-US" dirty="0"/>
          </a:p>
        </p:txBody>
      </p:sp>
      <p:sp>
        <p:nvSpPr>
          <p:cNvPr id="3" name="Content Placeholder 2"/>
          <p:cNvSpPr>
            <a:spLocks noGrp="1"/>
          </p:cNvSpPr>
          <p:nvPr>
            <p:ph sz="half" idx="1"/>
          </p:nvPr>
        </p:nvSpPr>
        <p:spPr/>
        <p:txBody>
          <a:bodyPr/>
          <a:lstStyle/>
          <a:p>
            <a:r>
              <a:rPr lang="en-US" dirty="0" smtClean="0"/>
              <a:t>Constantine ends persecution in the Empire over a period of two decades. </a:t>
            </a:r>
          </a:p>
          <a:p>
            <a:r>
              <a:rPr lang="en-US" dirty="0" smtClean="0"/>
              <a:t>But, problems long suppressed in the Church end up breaking out into the open</a:t>
            </a:r>
          </a:p>
          <a:p>
            <a:r>
              <a:rPr lang="en-US" dirty="0" err="1" smtClean="0"/>
              <a:t>Donatism</a:t>
            </a:r>
            <a:r>
              <a:rPr lang="en-US" dirty="0" smtClean="0"/>
              <a:t> in Africa</a:t>
            </a:r>
          </a:p>
          <a:p>
            <a:r>
              <a:rPr lang="en-US" dirty="0" err="1" smtClean="0"/>
              <a:t>Meletianism</a:t>
            </a:r>
            <a:r>
              <a:rPr lang="en-US" dirty="0" smtClean="0"/>
              <a:t> and Arianism in Egypt </a:t>
            </a:r>
          </a:p>
          <a:p>
            <a:r>
              <a:rPr lang="en-US" dirty="0" smtClean="0"/>
              <a:t>Constantine thought of Christianity as a unifier of the Empire and not a divider. </a:t>
            </a:r>
          </a:p>
        </p:txBody>
      </p:sp>
      <p:pic>
        <p:nvPicPr>
          <p:cNvPr id="8" name="Content Placeholder 7"/>
          <p:cNvPicPr>
            <a:picLocks noGrp="1" noChangeAspect="1"/>
          </p:cNvPicPr>
          <p:nvPr>
            <p:ph sz="half" idx="2"/>
          </p:nvPr>
        </p:nvPicPr>
        <p:blipFill>
          <a:blip r:embed="rId5" cstate="print">
            <a:extLst>
              <a:ext uri="{28A0092B-C50C-407E-A947-70E740481C1C}">
                <a14:useLocalDpi xmlns:a14="http://schemas.microsoft.com/office/drawing/2010/main" val="0"/>
              </a:ext>
            </a:extLst>
          </a:blip>
          <a:stretch>
            <a:fillRect/>
          </a:stretch>
        </p:blipFill>
        <p:spPr>
          <a:xfrm>
            <a:off x="5722521" y="2160588"/>
            <a:ext cx="2918658" cy="3881437"/>
          </a:xfrm>
        </p:spPr>
      </p:pic>
      <p:sp>
        <p:nvSpPr>
          <p:cNvPr id="5" name="Date Placeholder 4"/>
          <p:cNvSpPr>
            <a:spLocks noGrp="1"/>
          </p:cNvSpPr>
          <p:nvPr>
            <p:ph type="dt" sz="half" idx="10"/>
          </p:nvPr>
        </p:nvSpPr>
        <p:spPr/>
        <p:txBody>
          <a:bodyPr/>
          <a:lstStyle/>
          <a:p>
            <a:fld id="{70CA5D23-3BC0-4C4B-B398-24593D37F27A}" type="datetime1">
              <a:rPr lang="en-US" smtClean="0"/>
              <a:t>4/2/2016</a:t>
            </a:fld>
            <a:endParaRPr lang="en-US"/>
          </a:p>
        </p:txBody>
      </p:sp>
      <p:sp>
        <p:nvSpPr>
          <p:cNvPr id="6" name="Footer Placeholder 5"/>
          <p:cNvSpPr>
            <a:spLocks noGrp="1"/>
          </p:cNvSpPr>
          <p:nvPr>
            <p:ph type="ftr" sz="quarter" idx="11"/>
          </p:nvPr>
        </p:nvSpPr>
        <p:spPr/>
        <p:txBody>
          <a:bodyPr/>
          <a:lstStyle/>
          <a:p>
            <a:r>
              <a:rPr lang="en-US" smtClean="0"/>
              <a:t>Athanasius the Great</a:t>
            </a:r>
            <a:endParaRPr lang="en-US"/>
          </a:p>
        </p:txBody>
      </p:sp>
      <p:sp>
        <p:nvSpPr>
          <p:cNvPr id="7" name="Slide Number Placeholder 6"/>
          <p:cNvSpPr>
            <a:spLocks noGrp="1"/>
          </p:cNvSpPr>
          <p:nvPr>
            <p:ph type="sldNum" sz="quarter" idx="12"/>
          </p:nvPr>
        </p:nvSpPr>
        <p:spPr/>
        <p:txBody>
          <a:bodyPr/>
          <a:lstStyle/>
          <a:p>
            <a:fld id="{EDCEC8BF-B025-499C-BE02-E23275E5F1C2}" type="slidenum">
              <a:rPr lang="en-US" smtClean="0"/>
              <a:t>5</a:t>
            </a:fld>
            <a:endParaRPr lang="en-US"/>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715329382"/>
      </p:ext>
    </p:extLst>
  </p:cSld>
  <p:clrMapOvr>
    <a:masterClrMapping/>
  </p:clrMapOvr>
  <mc:AlternateContent xmlns:mc="http://schemas.openxmlformats.org/markup-compatibility/2006">
    <mc:Choice xmlns:p14="http://schemas.microsoft.com/office/powerpoint/2010/main" Requires="p14">
      <p:transition spd="slow" p14:dur="2000" advTm="163374"/>
    </mc:Choice>
    <mc:Fallback>
      <p:transition spd="slow" advTm="1633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He Deal With this Problem?</a:t>
            </a:r>
            <a:endParaRPr lang="en-US" dirty="0"/>
          </a:p>
        </p:txBody>
      </p:sp>
      <p:sp>
        <p:nvSpPr>
          <p:cNvPr id="3" name="Content Placeholder 2"/>
          <p:cNvSpPr>
            <a:spLocks noGrp="1"/>
          </p:cNvSpPr>
          <p:nvPr>
            <p:ph sz="half" idx="1"/>
          </p:nvPr>
        </p:nvSpPr>
        <p:spPr/>
        <p:txBody>
          <a:bodyPr/>
          <a:lstStyle/>
          <a:p>
            <a:r>
              <a:rPr lang="en-US" dirty="0" smtClean="0"/>
              <a:t>Not very well.</a:t>
            </a:r>
          </a:p>
          <a:p>
            <a:r>
              <a:rPr lang="en-US" dirty="0" smtClean="0"/>
              <a:t>Mediation, coercion, and </a:t>
            </a:r>
            <a:r>
              <a:rPr lang="en-US" dirty="0" err="1" smtClean="0"/>
              <a:t>councls</a:t>
            </a:r>
            <a:r>
              <a:rPr lang="en-US" dirty="0" smtClean="0"/>
              <a:t> all fail. </a:t>
            </a:r>
          </a:p>
          <a:p>
            <a:r>
              <a:rPr lang="en-US" dirty="0" smtClean="0"/>
              <a:t>The most noteworthy of the Councils is the First Ecumenical Council of 325, dealing with the Easter Controversy, </a:t>
            </a:r>
            <a:r>
              <a:rPr lang="en-US" dirty="0" err="1" smtClean="0"/>
              <a:t>Meletianism</a:t>
            </a:r>
            <a:r>
              <a:rPr lang="en-US" dirty="0" smtClean="0"/>
              <a:t>, and </a:t>
            </a:r>
            <a:r>
              <a:rPr lang="en-US" dirty="0" err="1" smtClean="0"/>
              <a:t>Ariansim</a:t>
            </a:r>
            <a:r>
              <a:rPr lang="en-US" dirty="0" smtClean="0"/>
              <a:t>. </a:t>
            </a:r>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276850" y="2282031"/>
            <a:ext cx="3810000" cy="3638550"/>
          </a:xfrm>
        </p:spPr>
      </p:pic>
      <p:sp>
        <p:nvSpPr>
          <p:cNvPr id="5" name="Date Placeholder 4"/>
          <p:cNvSpPr>
            <a:spLocks noGrp="1"/>
          </p:cNvSpPr>
          <p:nvPr>
            <p:ph type="dt" sz="half" idx="10"/>
          </p:nvPr>
        </p:nvSpPr>
        <p:spPr/>
        <p:txBody>
          <a:bodyPr/>
          <a:lstStyle/>
          <a:p>
            <a:fld id="{70CA5D23-3BC0-4C4B-B398-24593D37F27A}" type="datetime1">
              <a:rPr lang="en-US" smtClean="0"/>
              <a:t>4/2/2016</a:t>
            </a:fld>
            <a:endParaRPr lang="en-US"/>
          </a:p>
        </p:txBody>
      </p:sp>
      <p:sp>
        <p:nvSpPr>
          <p:cNvPr id="6" name="Footer Placeholder 5"/>
          <p:cNvSpPr>
            <a:spLocks noGrp="1"/>
          </p:cNvSpPr>
          <p:nvPr>
            <p:ph type="ftr" sz="quarter" idx="11"/>
          </p:nvPr>
        </p:nvSpPr>
        <p:spPr/>
        <p:txBody>
          <a:bodyPr/>
          <a:lstStyle/>
          <a:p>
            <a:r>
              <a:rPr lang="en-US" smtClean="0"/>
              <a:t>Athanasius the Great</a:t>
            </a:r>
            <a:endParaRPr lang="en-US"/>
          </a:p>
        </p:txBody>
      </p:sp>
      <p:sp>
        <p:nvSpPr>
          <p:cNvPr id="7" name="Slide Number Placeholder 6"/>
          <p:cNvSpPr>
            <a:spLocks noGrp="1"/>
          </p:cNvSpPr>
          <p:nvPr>
            <p:ph type="sldNum" sz="quarter" idx="12"/>
          </p:nvPr>
        </p:nvSpPr>
        <p:spPr/>
        <p:txBody>
          <a:bodyPr/>
          <a:lstStyle/>
          <a:p>
            <a:fld id="{EDCEC8BF-B025-499C-BE02-E23275E5F1C2}" type="slidenum">
              <a:rPr lang="en-US" smtClean="0"/>
              <a:t>6</a:t>
            </a:fld>
            <a:endParaRPr lang="en-US"/>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493176752"/>
      </p:ext>
    </p:extLst>
  </p:cSld>
  <p:clrMapOvr>
    <a:masterClrMapping/>
  </p:clrMapOvr>
  <mc:AlternateContent xmlns:mc="http://schemas.openxmlformats.org/markup-compatibility/2006">
    <mc:Choice xmlns:p14="http://schemas.microsoft.com/office/powerpoint/2010/main" Requires="p14">
      <p:transition spd="slow" p14:dur="2000" advTm="221098"/>
    </mc:Choice>
    <mc:Fallback>
      <p:transition spd="slow" advTm="2210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Prominence of Egypt</a:t>
            </a:r>
            <a:endParaRPr lang="en-US" dirty="0"/>
          </a:p>
        </p:txBody>
      </p:sp>
      <p:sp>
        <p:nvSpPr>
          <p:cNvPr id="3" name="Content Placeholder 2"/>
          <p:cNvSpPr>
            <a:spLocks noGrp="1"/>
          </p:cNvSpPr>
          <p:nvPr>
            <p:ph sz="half" idx="1"/>
          </p:nvPr>
        </p:nvSpPr>
        <p:spPr/>
        <p:txBody>
          <a:bodyPr/>
          <a:lstStyle/>
          <a:p>
            <a:r>
              <a:rPr lang="en-US" dirty="0" smtClean="0"/>
              <a:t>Egypt was the wealthiest of the dioceses, with a per capita income exceeding four times some of the other dioceses. </a:t>
            </a:r>
          </a:p>
          <a:p>
            <a:r>
              <a:rPr lang="en-US" dirty="0" smtClean="0"/>
              <a:t>As a result , it was always held very close to the vest by the Emperors. </a:t>
            </a:r>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105937" y="1930400"/>
            <a:ext cx="4398672" cy="3775142"/>
          </a:xfrm>
        </p:spPr>
      </p:pic>
      <p:sp>
        <p:nvSpPr>
          <p:cNvPr id="5" name="Date Placeholder 4"/>
          <p:cNvSpPr>
            <a:spLocks noGrp="1"/>
          </p:cNvSpPr>
          <p:nvPr>
            <p:ph type="dt" sz="half" idx="10"/>
          </p:nvPr>
        </p:nvSpPr>
        <p:spPr/>
        <p:txBody>
          <a:bodyPr/>
          <a:lstStyle/>
          <a:p>
            <a:fld id="{70CA5D23-3BC0-4C4B-B398-24593D37F27A}" type="datetime1">
              <a:rPr lang="en-US" smtClean="0"/>
              <a:t>4/2/2016</a:t>
            </a:fld>
            <a:endParaRPr lang="en-US"/>
          </a:p>
        </p:txBody>
      </p:sp>
      <p:sp>
        <p:nvSpPr>
          <p:cNvPr id="6" name="Footer Placeholder 5"/>
          <p:cNvSpPr>
            <a:spLocks noGrp="1"/>
          </p:cNvSpPr>
          <p:nvPr>
            <p:ph type="ftr" sz="quarter" idx="11"/>
          </p:nvPr>
        </p:nvSpPr>
        <p:spPr/>
        <p:txBody>
          <a:bodyPr/>
          <a:lstStyle/>
          <a:p>
            <a:r>
              <a:rPr lang="en-US" smtClean="0"/>
              <a:t>Athanasius the Great</a:t>
            </a:r>
            <a:endParaRPr lang="en-US"/>
          </a:p>
        </p:txBody>
      </p:sp>
      <p:sp>
        <p:nvSpPr>
          <p:cNvPr id="7" name="Slide Number Placeholder 6"/>
          <p:cNvSpPr>
            <a:spLocks noGrp="1"/>
          </p:cNvSpPr>
          <p:nvPr>
            <p:ph type="sldNum" sz="quarter" idx="12"/>
          </p:nvPr>
        </p:nvSpPr>
        <p:spPr/>
        <p:txBody>
          <a:bodyPr/>
          <a:lstStyle/>
          <a:p>
            <a:fld id="{EDCEC8BF-B025-499C-BE02-E23275E5F1C2}" type="slidenum">
              <a:rPr lang="en-US" smtClean="0"/>
              <a:t>7</a:t>
            </a:fld>
            <a:endParaRPr lang="en-US"/>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887454393"/>
      </p:ext>
    </p:extLst>
  </p:cSld>
  <p:clrMapOvr>
    <a:masterClrMapping/>
  </p:clrMapOvr>
  <mc:AlternateContent xmlns:mc="http://schemas.openxmlformats.org/markup-compatibility/2006">
    <mc:Choice xmlns:p14="http://schemas.microsoft.com/office/powerpoint/2010/main" Requires="p14">
      <p:transition spd="slow" p14:dur="2000" advTm="79463"/>
    </mc:Choice>
    <mc:Fallback>
      <p:transition spd="slow" advTm="794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Geography of Egypt</a:t>
            </a:r>
            <a:endParaRPr lang="en-US" dirty="0"/>
          </a:p>
        </p:txBody>
      </p:sp>
      <p:sp>
        <p:nvSpPr>
          <p:cNvPr id="3" name="Content Placeholder 2"/>
          <p:cNvSpPr>
            <a:spLocks noGrp="1"/>
          </p:cNvSpPr>
          <p:nvPr>
            <p:ph sz="half" idx="1"/>
          </p:nvPr>
        </p:nvSpPr>
        <p:spPr/>
        <p:txBody>
          <a:bodyPr/>
          <a:lstStyle/>
          <a:p>
            <a:r>
              <a:rPr lang="en-US" dirty="0" smtClean="0"/>
              <a:t>The fertile Nile made Egypt the economic powerhouse of Europe.</a:t>
            </a:r>
          </a:p>
          <a:p>
            <a:r>
              <a:rPr lang="en-US" dirty="0" smtClean="0"/>
              <a:t>It provided grain to Italy and the urban centers. </a:t>
            </a:r>
          </a:p>
          <a:p>
            <a:r>
              <a:rPr lang="en-US" dirty="0" smtClean="0"/>
              <a:t>Opponents say Athanasius threatens to cut off grain shipments, so this gets the Emperors attention. </a:t>
            </a:r>
          </a:p>
          <a:p>
            <a:r>
              <a:rPr lang="en-US" dirty="0" smtClean="0"/>
              <a:t>This is tantamount to fomenting a rebellion. </a:t>
            </a:r>
            <a:endParaRPr lang="en-US" dirty="0"/>
          </a:p>
        </p:txBody>
      </p:sp>
      <p:sp>
        <p:nvSpPr>
          <p:cNvPr id="4" name="Content Placeholder 3"/>
          <p:cNvSpPr>
            <a:spLocks noGrp="1"/>
          </p:cNvSpPr>
          <p:nvPr>
            <p:ph sz="half" idx="2"/>
          </p:nvPr>
        </p:nvSpPr>
        <p:spPr/>
        <p:txBody>
          <a:bodyPr/>
          <a:lstStyle/>
          <a:p>
            <a:r>
              <a:rPr lang="en-US" dirty="0" smtClean="0"/>
              <a:t>The desert had not yet encroached on North Africa as it has today. </a:t>
            </a:r>
          </a:p>
          <a:p>
            <a:r>
              <a:rPr lang="en-US" dirty="0" smtClean="0"/>
              <a:t>Nevertheless,  the desert was a significant feature of the geography of Egypt.</a:t>
            </a:r>
          </a:p>
          <a:p>
            <a:r>
              <a:rPr lang="en-US" dirty="0" smtClean="0"/>
              <a:t>The desert becomes the home for thousands of monastics, including St. Antony.</a:t>
            </a:r>
          </a:p>
          <a:p>
            <a:r>
              <a:rPr lang="en-US" dirty="0" smtClean="0"/>
              <a:t>Athanasius is his biographer</a:t>
            </a:r>
            <a:endParaRPr lang="en-US" dirty="0"/>
          </a:p>
        </p:txBody>
      </p:sp>
      <p:sp>
        <p:nvSpPr>
          <p:cNvPr id="5" name="Date Placeholder 4"/>
          <p:cNvSpPr>
            <a:spLocks noGrp="1"/>
          </p:cNvSpPr>
          <p:nvPr>
            <p:ph type="dt" sz="half" idx="10"/>
          </p:nvPr>
        </p:nvSpPr>
        <p:spPr/>
        <p:txBody>
          <a:bodyPr/>
          <a:lstStyle/>
          <a:p>
            <a:fld id="{70CA5D23-3BC0-4C4B-B398-24593D37F27A}" type="datetime1">
              <a:rPr lang="en-US" smtClean="0"/>
              <a:t>4/2/2016</a:t>
            </a:fld>
            <a:endParaRPr lang="en-US"/>
          </a:p>
        </p:txBody>
      </p:sp>
      <p:sp>
        <p:nvSpPr>
          <p:cNvPr id="6" name="Footer Placeholder 5"/>
          <p:cNvSpPr>
            <a:spLocks noGrp="1"/>
          </p:cNvSpPr>
          <p:nvPr>
            <p:ph type="ftr" sz="quarter" idx="11"/>
          </p:nvPr>
        </p:nvSpPr>
        <p:spPr/>
        <p:txBody>
          <a:bodyPr/>
          <a:lstStyle/>
          <a:p>
            <a:r>
              <a:rPr lang="en-US" smtClean="0"/>
              <a:t>Athanasius the Great</a:t>
            </a:r>
            <a:endParaRPr lang="en-US"/>
          </a:p>
        </p:txBody>
      </p:sp>
      <p:sp>
        <p:nvSpPr>
          <p:cNvPr id="7" name="Slide Number Placeholder 6"/>
          <p:cNvSpPr>
            <a:spLocks noGrp="1"/>
          </p:cNvSpPr>
          <p:nvPr>
            <p:ph type="sldNum" sz="quarter" idx="12"/>
          </p:nvPr>
        </p:nvSpPr>
        <p:spPr/>
        <p:txBody>
          <a:bodyPr/>
          <a:lstStyle/>
          <a:p>
            <a:fld id="{EDCEC8BF-B025-499C-BE02-E23275E5F1C2}" type="slidenum">
              <a:rPr lang="en-US" smtClean="0"/>
              <a:t>8</a:t>
            </a:fld>
            <a:endParaRPr lang="en-US"/>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528212794"/>
      </p:ext>
    </p:extLst>
  </p:cSld>
  <p:clrMapOvr>
    <a:masterClrMapping/>
  </p:clrMapOvr>
  <mc:AlternateContent xmlns:mc="http://schemas.openxmlformats.org/markup-compatibility/2006">
    <mc:Choice xmlns:p14="http://schemas.microsoft.com/office/powerpoint/2010/main" Requires="p14">
      <p:transition spd="slow" p14:dur="2000" advTm="108385"/>
    </mc:Choice>
    <mc:Fallback>
      <p:transition spd="slow" advTm="1083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Prominence of Alexandria</a:t>
            </a:r>
            <a:endParaRPr lang="en-US" dirty="0"/>
          </a:p>
        </p:txBody>
      </p:sp>
      <p:sp>
        <p:nvSpPr>
          <p:cNvPr id="8" name="Text Placeholder 7"/>
          <p:cNvSpPr>
            <a:spLocks noGrp="1"/>
          </p:cNvSpPr>
          <p:nvPr>
            <p:ph type="body" idx="1"/>
          </p:nvPr>
        </p:nvSpPr>
        <p:spPr/>
        <p:txBody>
          <a:bodyPr/>
          <a:lstStyle/>
          <a:p>
            <a:r>
              <a:rPr lang="en-US" dirty="0" smtClean="0"/>
              <a:t>Culturally</a:t>
            </a:r>
            <a:endParaRPr lang="en-US" dirty="0"/>
          </a:p>
        </p:txBody>
      </p:sp>
      <p:sp>
        <p:nvSpPr>
          <p:cNvPr id="3" name="Content Placeholder 2"/>
          <p:cNvSpPr>
            <a:spLocks noGrp="1"/>
          </p:cNvSpPr>
          <p:nvPr>
            <p:ph sz="half" idx="2"/>
          </p:nvPr>
        </p:nvSpPr>
        <p:spPr/>
        <p:txBody>
          <a:bodyPr/>
          <a:lstStyle/>
          <a:p>
            <a:r>
              <a:rPr lang="en-US" dirty="0" smtClean="0"/>
              <a:t>Alexandria may have been the biggest city in the Empire</a:t>
            </a:r>
          </a:p>
          <a:p>
            <a:r>
              <a:rPr lang="en-US" dirty="0" smtClean="0"/>
              <a:t>It was a competitor of the city of Rome</a:t>
            </a:r>
          </a:p>
          <a:p>
            <a:r>
              <a:rPr lang="en-US" dirty="0" smtClean="0"/>
              <a:t>Julius Caesar and Marc Antony paid the price for being too closely aligned with Egypt and Alexandria.</a:t>
            </a:r>
          </a:p>
          <a:p>
            <a:r>
              <a:rPr lang="en-US" dirty="0" smtClean="0"/>
              <a:t>Octavian (Augustus Caesar) owned Egypt personally</a:t>
            </a:r>
            <a:endParaRPr lang="en-US" dirty="0"/>
          </a:p>
        </p:txBody>
      </p:sp>
      <p:sp>
        <p:nvSpPr>
          <p:cNvPr id="9" name="Text Placeholder 8"/>
          <p:cNvSpPr>
            <a:spLocks noGrp="1"/>
          </p:cNvSpPr>
          <p:nvPr>
            <p:ph type="body" sz="quarter" idx="3"/>
          </p:nvPr>
        </p:nvSpPr>
        <p:spPr/>
        <p:txBody>
          <a:bodyPr/>
          <a:lstStyle/>
          <a:p>
            <a:r>
              <a:rPr lang="en-US" dirty="0" smtClean="0"/>
              <a:t>Religiously</a:t>
            </a:r>
            <a:endParaRPr lang="en-US" dirty="0"/>
          </a:p>
        </p:txBody>
      </p:sp>
      <p:sp>
        <p:nvSpPr>
          <p:cNvPr id="10" name="Content Placeholder 9"/>
          <p:cNvSpPr>
            <a:spLocks noGrp="1"/>
          </p:cNvSpPr>
          <p:nvPr>
            <p:ph sz="quarter" idx="4"/>
          </p:nvPr>
        </p:nvSpPr>
        <p:spPr/>
        <p:txBody>
          <a:bodyPr/>
          <a:lstStyle/>
          <a:p>
            <a:r>
              <a:rPr lang="en-US" dirty="0" smtClean="0"/>
              <a:t>Church was started by St. Mark, the secretary to St. Peter.</a:t>
            </a:r>
          </a:p>
          <a:p>
            <a:r>
              <a:rPr lang="en-US" dirty="0" smtClean="0"/>
              <a:t>It was considered to have Apostolic </a:t>
            </a:r>
          </a:p>
          <a:p>
            <a:r>
              <a:rPr lang="en-US" dirty="0" smtClean="0"/>
              <a:t>It was the see of the Archbishop </a:t>
            </a:r>
          </a:p>
          <a:p>
            <a:r>
              <a:rPr lang="en-US" dirty="0" smtClean="0"/>
              <a:t>Cosmopolitan and erudite interpretation of the Scriptures. </a:t>
            </a:r>
          </a:p>
          <a:p>
            <a:r>
              <a:rPr lang="en-US" dirty="0" smtClean="0"/>
              <a:t>Combined with the forceful nature and intellect of Athanasius, it was a religious powerhouse. </a:t>
            </a:r>
            <a:endParaRPr lang="en-US" dirty="0"/>
          </a:p>
        </p:txBody>
      </p:sp>
      <p:sp>
        <p:nvSpPr>
          <p:cNvPr id="5" name="Date Placeholder 4"/>
          <p:cNvSpPr>
            <a:spLocks noGrp="1"/>
          </p:cNvSpPr>
          <p:nvPr>
            <p:ph type="dt" sz="half" idx="10"/>
          </p:nvPr>
        </p:nvSpPr>
        <p:spPr/>
        <p:txBody>
          <a:bodyPr/>
          <a:lstStyle/>
          <a:p>
            <a:fld id="{70CA5D23-3BC0-4C4B-B398-24593D37F27A}" type="datetime1">
              <a:rPr lang="en-US" smtClean="0"/>
              <a:t>4/2/2016</a:t>
            </a:fld>
            <a:endParaRPr lang="en-US"/>
          </a:p>
        </p:txBody>
      </p:sp>
      <p:sp>
        <p:nvSpPr>
          <p:cNvPr id="6" name="Footer Placeholder 5"/>
          <p:cNvSpPr>
            <a:spLocks noGrp="1"/>
          </p:cNvSpPr>
          <p:nvPr>
            <p:ph type="ftr" sz="quarter" idx="11"/>
          </p:nvPr>
        </p:nvSpPr>
        <p:spPr/>
        <p:txBody>
          <a:bodyPr/>
          <a:lstStyle/>
          <a:p>
            <a:r>
              <a:rPr lang="en-US" smtClean="0"/>
              <a:t>Athanasius the Great</a:t>
            </a:r>
            <a:endParaRPr lang="en-US"/>
          </a:p>
        </p:txBody>
      </p:sp>
      <p:sp>
        <p:nvSpPr>
          <p:cNvPr id="7" name="Slide Number Placeholder 6"/>
          <p:cNvSpPr>
            <a:spLocks noGrp="1"/>
          </p:cNvSpPr>
          <p:nvPr>
            <p:ph type="sldNum" sz="quarter" idx="12"/>
          </p:nvPr>
        </p:nvSpPr>
        <p:spPr/>
        <p:txBody>
          <a:bodyPr/>
          <a:lstStyle/>
          <a:p>
            <a:fld id="{EDCEC8BF-B025-499C-BE02-E23275E5F1C2}" type="slidenum">
              <a:rPr lang="en-US" smtClean="0"/>
              <a:t>9</a:t>
            </a:fld>
            <a:endParaRPr lang="en-US"/>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91565334"/>
      </p:ext>
    </p:extLst>
  </p:cSld>
  <p:clrMapOvr>
    <a:masterClrMapping/>
  </p:clrMapOvr>
  <mc:AlternateContent xmlns:mc="http://schemas.openxmlformats.org/markup-compatibility/2006">
    <mc:Choice xmlns:p14="http://schemas.microsoft.com/office/powerpoint/2010/main" Requires="p14">
      <p:transition spd="slow" p14:dur="2000" advTm="222555"/>
    </mc:Choice>
    <mc:Fallback>
      <p:transition spd="slow" advTm="2225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177</TotalTime>
  <Words>1797</Words>
  <Application>Microsoft Office PowerPoint</Application>
  <PresentationFormat>Widescreen</PresentationFormat>
  <Paragraphs>121</Paragraphs>
  <Slides>9</Slides>
  <Notes>9</Notes>
  <HiddenSlides>0</HiddenSlides>
  <MMClips>9</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Trebuchet MS</vt:lpstr>
      <vt:lpstr>Wingdings 3</vt:lpstr>
      <vt:lpstr>Facet</vt:lpstr>
      <vt:lpstr>Athanasius The Great The Era of Athanasius Module 1B</vt:lpstr>
      <vt:lpstr>The Giant of the Fourth Century-Constantine the Great</vt:lpstr>
      <vt:lpstr>The Roman Empire Organization</vt:lpstr>
      <vt:lpstr>Map of the Roman Empire</vt:lpstr>
      <vt:lpstr>Religious Problems</vt:lpstr>
      <vt:lpstr>How Does He Deal With this Problem?</vt:lpstr>
      <vt:lpstr>The Prominence of Egypt</vt:lpstr>
      <vt:lpstr>The Geography of Egypt</vt:lpstr>
      <vt:lpstr>The Prominence of Alexandria</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Athanasius The Great The Era of Athanasius</dc:title>
  <dc:creator>Mark Koscinski</dc:creator>
  <cp:lastModifiedBy>Mark Koscinski</cp:lastModifiedBy>
  <cp:revision>14</cp:revision>
  <cp:lastPrinted>2016-04-02T11:33:02Z</cp:lastPrinted>
  <dcterms:created xsi:type="dcterms:W3CDTF">2016-03-30T20:21:51Z</dcterms:created>
  <dcterms:modified xsi:type="dcterms:W3CDTF">2016-04-02T11:56:12Z</dcterms:modified>
</cp:coreProperties>
</file>