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2"/>
  </p:notesMasterIdLst>
  <p:sldIdLst>
    <p:sldId id="256" r:id="rId2"/>
    <p:sldId id="257" r:id="rId3"/>
    <p:sldId id="259" r:id="rId4"/>
    <p:sldId id="258" r:id="rId5"/>
    <p:sldId id="280" r:id="rId6"/>
    <p:sldId id="290" r:id="rId7"/>
    <p:sldId id="261" r:id="rId8"/>
    <p:sldId id="311" r:id="rId9"/>
    <p:sldId id="263" r:id="rId10"/>
    <p:sldId id="303" r:id="rId11"/>
    <p:sldId id="318" r:id="rId12"/>
    <p:sldId id="262" r:id="rId13"/>
    <p:sldId id="312" r:id="rId14"/>
    <p:sldId id="308" r:id="rId15"/>
    <p:sldId id="264" r:id="rId16"/>
    <p:sldId id="267" r:id="rId17"/>
    <p:sldId id="269" r:id="rId18"/>
    <p:sldId id="265" r:id="rId19"/>
    <p:sldId id="266" r:id="rId20"/>
    <p:sldId id="313" r:id="rId21"/>
    <p:sldId id="268" r:id="rId22"/>
    <p:sldId id="278" r:id="rId23"/>
    <p:sldId id="305" r:id="rId24"/>
    <p:sldId id="270" r:id="rId25"/>
    <p:sldId id="271" r:id="rId26"/>
    <p:sldId id="272" r:id="rId27"/>
    <p:sldId id="273" r:id="rId28"/>
    <p:sldId id="274" r:id="rId29"/>
    <p:sldId id="317" r:id="rId30"/>
    <p:sldId id="319" r:id="rId31"/>
    <p:sldId id="321" r:id="rId32"/>
    <p:sldId id="275" r:id="rId33"/>
    <p:sldId id="307" r:id="rId34"/>
    <p:sldId id="306" r:id="rId35"/>
    <p:sldId id="281" r:id="rId36"/>
    <p:sldId id="282" r:id="rId37"/>
    <p:sldId id="283" r:id="rId38"/>
    <p:sldId id="284" r:id="rId39"/>
    <p:sldId id="285" r:id="rId40"/>
    <p:sldId id="286" r:id="rId41"/>
    <p:sldId id="287" r:id="rId42"/>
    <p:sldId id="288" r:id="rId43"/>
    <p:sldId id="289" r:id="rId44"/>
    <p:sldId id="293" r:id="rId45"/>
    <p:sldId id="291" r:id="rId46"/>
    <p:sldId id="314" r:id="rId47"/>
    <p:sldId id="292" r:id="rId48"/>
    <p:sldId id="294" r:id="rId49"/>
    <p:sldId id="310" r:id="rId50"/>
    <p:sldId id="309" r:id="rId51"/>
    <p:sldId id="296" r:id="rId52"/>
    <p:sldId id="297" r:id="rId53"/>
    <p:sldId id="304" r:id="rId54"/>
    <p:sldId id="298" r:id="rId55"/>
    <p:sldId id="316" r:id="rId56"/>
    <p:sldId id="299" r:id="rId57"/>
    <p:sldId id="300" r:id="rId58"/>
    <p:sldId id="315" r:id="rId59"/>
    <p:sldId id="301" r:id="rId60"/>
    <p:sldId id="302"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392"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494453-C3C5-43DB-A12D-1D841B477425}" type="datetimeFigureOut">
              <a:rPr lang="en-US" smtClean="0"/>
              <a:pPr/>
              <a:t>6/24/2018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5E1114-6D24-4D8C-96BF-F85D936D50E9}" type="slidenum">
              <a:rPr lang="en-US" smtClean="0"/>
              <a:pPr/>
              <a:t>‹#›</a:t>
            </a:fld>
            <a:endParaRPr lang="en-US"/>
          </a:p>
        </p:txBody>
      </p:sp>
    </p:spTree>
    <p:extLst>
      <p:ext uri="{BB962C8B-B14F-4D97-AF65-F5344CB8AC3E}">
        <p14:creationId xmlns:p14="http://schemas.microsoft.com/office/powerpoint/2010/main" val="2467282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start today with the icon of Descent</a:t>
            </a:r>
            <a:r>
              <a:rPr lang="en-US" baseline="0" dirty="0" smtClean="0"/>
              <a:t> of the Holy Spirit.  We ask for the help of the Holy Spirit to enlighten and deepen our Faith.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1</a:t>
            </a:fld>
            <a:endParaRPr lang="en-US"/>
          </a:p>
        </p:txBody>
      </p:sp>
    </p:spTree>
    <p:extLst>
      <p:ext uri="{BB962C8B-B14F-4D97-AF65-F5344CB8AC3E}">
        <p14:creationId xmlns:p14="http://schemas.microsoft.com/office/powerpoint/2010/main" val="291495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workbook has the scheduled</a:t>
            </a:r>
            <a:r>
              <a:rPr lang="en-US" baseline="0" dirty="0" smtClean="0"/>
              <a:t> readings for next week as well as some additional information you might find interesting on these particular topics.  Please try to do your readings.  It will make the course so much more valuable to you.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2</a:t>
            </a:fld>
            <a:endParaRPr lang="en-US"/>
          </a:p>
        </p:txBody>
      </p:sp>
    </p:spTree>
    <p:extLst>
      <p:ext uri="{BB962C8B-B14F-4D97-AF65-F5344CB8AC3E}">
        <p14:creationId xmlns:p14="http://schemas.microsoft.com/office/powerpoint/2010/main" val="2113431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Four classes are jammed with information.  Consequently, we can deal with some simple questions during the course.  Please do not feel upset if we don’t deal with your question right away, but we will try to cover all of the promised material.  I will be available after class to continue the discussion, or can continue the discussion via email.  Please bring a friend to the next class.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3</a:t>
            </a:fld>
            <a:endParaRPr lang="en-US"/>
          </a:p>
        </p:txBody>
      </p:sp>
    </p:spTree>
    <p:extLst>
      <p:ext uri="{BB962C8B-B14F-4D97-AF65-F5344CB8AC3E}">
        <p14:creationId xmlns:p14="http://schemas.microsoft.com/office/powerpoint/2010/main" val="2345968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 work</a:t>
            </a:r>
            <a:r>
              <a:rPr lang="en-US" baseline="0" dirty="0" smtClean="0"/>
              <a:t> book has some suggestions for picking out a Bible if you don’t have one available.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4</a:t>
            </a:fld>
            <a:endParaRPr lang="en-US"/>
          </a:p>
        </p:txBody>
      </p:sp>
    </p:spTree>
    <p:extLst>
      <p:ext uri="{BB962C8B-B14F-4D97-AF65-F5344CB8AC3E}">
        <p14:creationId xmlns:p14="http://schemas.microsoft.com/office/powerpoint/2010/main" val="1991672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book was chosen as Father </a:t>
            </a:r>
            <a:r>
              <a:rPr lang="en-US" baseline="0" dirty="0" err="1" smtClean="0"/>
              <a:t>Pacwa</a:t>
            </a:r>
            <a:r>
              <a:rPr lang="en-US" baseline="0" dirty="0" smtClean="0"/>
              <a:t> is a </a:t>
            </a:r>
            <a:r>
              <a:rPr lang="en-US" baseline="0" dirty="0" err="1" smtClean="0"/>
              <a:t>biritual</a:t>
            </a:r>
            <a:r>
              <a:rPr lang="en-US" baseline="0" dirty="0" smtClean="0"/>
              <a:t> priest who can celebrate both the Roman and </a:t>
            </a:r>
            <a:r>
              <a:rPr lang="en-US" baseline="0" dirty="0" err="1" smtClean="0"/>
              <a:t>Maronite</a:t>
            </a:r>
            <a:r>
              <a:rPr lang="en-US" baseline="0" dirty="0" smtClean="0"/>
              <a:t> Divine Liturgies.  The </a:t>
            </a:r>
            <a:r>
              <a:rPr lang="en-US" baseline="0" dirty="0" err="1" smtClean="0"/>
              <a:t>Maronites</a:t>
            </a:r>
            <a:r>
              <a:rPr lang="en-US" baseline="0" dirty="0" smtClean="0"/>
              <a:t> are another Eastern Catholic Church that evolved in the Syrian, rather than the Byzantine Tradition.   It is an excellent resource if you wish to pursue these topics more in depth.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5</a:t>
            </a:fld>
            <a:endParaRPr lang="en-US"/>
          </a:p>
        </p:txBody>
      </p:sp>
    </p:spTree>
    <p:extLst>
      <p:ext uri="{BB962C8B-B14F-4D97-AF65-F5344CB8AC3E}">
        <p14:creationId xmlns:p14="http://schemas.microsoft.com/office/powerpoint/2010/main" val="6670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Fathers</a:t>
            </a:r>
            <a:r>
              <a:rPr lang="en-US" baseline="0" dirty="0" smtClean="0"/>
              <a:t> of the Church were the great thinkers and expounders of the Faith.  They wrote shortly after the time of the Apostles, and continued until the time of St. John Damascene in about the 800s.  The Eastern Church accords them great honor, and strives to worship in the spirit of the Church Fathers.   The veneration of the Fathers is a mark of the Eastern Church. </a:t>
            </a:r>
          </a:p>
          <a:p>
            <a:endParaRPr lang="en-US" baseline="0" dirty="0" smtClean="0"/>
          </a:p>
          <a:p>
            <a:r>
              <a:rPr lang="en-US" baseline="0" dirty="0" smtClean="0"/>
              <a:t>Our Prayers and Services are a great source of understanding for our Faith.  These prayers articulate the tenets of our Faith, and we should strive to understand what the prayers are saying to us.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6</a:t>
            </a:fld>
            <a:endParaRPr lang="en-US"/>
          </a:p>
        </p:txBody>
      </p:sp>
    </p:spTree>
    <p:extLst>
      <p:ext uri="{BB962C8B-B14F-4D97-AF65-F5344CB8AC3E}">
        <p14:creationId xmlns:p14="http://schemas.microsoft.com/office/powerpoint/2010/main" val="710438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will use icons in our discussion.  This is an icon of St. Athanasius, one of the eight doctors of the Universal Church.  There are Four Latin Doctors and Four Greek Doctors.  St. </a:t>
            </a:r>
            <a:r>
              <a:rPr lang="en-US" baseline="0" dirty="0" err="1" smtClean="0"/>
              <a:t>Athanaisus</a:t>
            </a:r>
            <a:r>
              <a:rPr lang="en-US" baseline="0" dirty="0" smtClean="0"/>
              <a:t> was the first to list the canon of the books of the New Testament, and he was a staunch foe of the Arians.  The Arians did not believe in the Trinity, and they regarded Jesus as another created being, and therefore, not God. </a:t>
            </a:r>
          </a:p>
          <a:p>
            <a:endParaRPr lang="en-US" baseline="0" dirty="0" smtClean="0"/>
          </a:p>
          <a:p>
            <a:r>
              <a:rPr lang="en-US" baseline="0" dirty="0" smtClean="0"/>
              <a:t>The Trinity is the Central Mystery of our Faith,  so we will devote the rest of this class to it.  The Two Natures of Jesus is another great mystery of our faith.  We will devote class 2 to our Faith in Jesus.  Class Three will cover some of the more famous conversion stories in the Bible.  Conversion is simply a manifestation of Faith.  In class 4, we will cover topics which are relevant to our daily lives.  For instance, Do good works matter?  Why do we pray?  Why do we worship?</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7</a:t>
            </a:fld>
            <a:endParaRPr lang="en-US"/>
          </a:p>
        </p:txBody>
      </p:sp>
    </p:spTree>
    <p:extLst>
      <p:ext uri="{BB962C8B-B14F-4D97-AF65-F5344CB8AC3E}">
        <p14:creationId xmlns:p14="http://schemas.microsoft.com/office/powerpoint/2010/main" val="2841849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Athanasius</a:t>
            </a:r>
            <a:r>
              <a:rPr lang="en-US" baseline="0" dirty="0" smtClean="0"/>
              <a:t> was a tireless champion of the  two natures of Jesus and the Trinity.  This is exemplified by the fact he spent over one-third of his episcopacy in exile.   Despite the story of Dan Brown, and the belief by some Christians that the books of the Bible sprang right from the mouth of Jesus, it was St. Athanasius that came up with the first list that contained the Catholic list of books in the Bible.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8</a:t>
            </a:fld>
            <a:endParaRPr lang="en-US"/>
          </a:p>
        </p:txBody>
      </p:sp>
    </p:spTree>
    <p:extLst>
      <p:ext uri="{BB962C8B-B14F-4D97-AF65-F5344CB8AC3E}">
        <p14:creationId xmlns:p14="http://schemas.microsoft.com/office/powerpoint/2010/main" val="214448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Icon of the Trinity.   It is perhaps</a:t>
            </a:r>
            <a:r>
              <a:rPr lang="en-US" baseline="0" dirty="0" smtClean="0"/>
              <a:t> one of the clearest explanations of the Mystery of the Trinity you will ever encounter.  I once showed a group of children this icon, and asked them what it was.  They said the Trinity.  What else could three angels represent.  This of course, is the visitation of the Three Angels to Abraham as recounted in the Book of Genesis.  If you follow the lines of their eyes, they form a complete circuit. Theologians have said the Three persons of the Trinity eternally contemplate their existence, and their relationship.  The true Christian life is a participation in the Trinity.  We will come across this icon again.</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9</a:t>
            </a:fld>
            <a:endParaRPr lang="en-US"/>
          </a:p>
        </p:txBody>
      </p:sp>
    </p:spTree>
    <p:extLst>
      <p:ext uri="{BB962C8B-B14F-4D97-AF65-F5344CB8AC3E}">
        <p14:creationId xmlns:p14="http://schemas.microsoft.com/office/powerpoint/2010/main" val="3805648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open our session today with two of the most common prayers in the Byzantine Church.  The “Heavenly King” is a petition  for the Blessing of the Holy Spirit, one of the Three Persons of the Holy Trinity.   Our most common greeting,  “Glory to Jesus Christ” affirms our Praise of the Second Person of the Holy Trinity.  As we will discuss today, the Byzantine Faith is indeed “radically Trinitarian”.  This sets us apart from the other two Abrahamic religions, Judaism and Islam, where God is One.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10</a:t>
            </a:fld>
            <a:endParaRPr lang="en-US"/>
          </a:p>
        </p:txBody>
      </p:sp>
    </p:spTree>
    <p:extLst>
      <p:ext uri="{BB962C8B-B14F-4D97-AF65-F5344CB8AC3E}">
        <p14:creationId xmlns:p14="http://schemas.microsoft.com/office/powerpoint/2010/main" val="1590259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hear about the Trinity all the time, and we accept it as a given. But it was not always the case.  In fact, this was a hotly disputed item in Church history.  Lets take a look at one of the </a:t>
            </a:r>
            <a:r>
              <a:rPr lang="en-US" baseline="0" dirty="0" err="1" smtClean="0"/>
              <a:t>Cappadocian</a:t>
            </a:r>
            <a:r>
              <a:rPr lang="en-US" baseline="0" dirty="0" smtClean="0"/>
              <a:t> Fathers---St. Gregory of Nyssa, the brother of St. Basil the Great, and St. </a:t>
            </a:r>
            <a:r>
              <a:rPr lang="en-US" baseline="0" dirty="0" err="1" smtClean="0"/>
              <a:t>Macrina</a:t>
            </a:r>
            <a:r>
              <a:rPr lang="en-US" baseline="0" dirty="0" smtClean="0"/>
              <a:t>. </a:t>
            </a:r>
          </a:p>
          <a:p>
            <a:endParaRPr lang="en-US" baseline="0" dirty="0" smtClean="0"/>
          </a:p>
          <a:p>
            <a:r>
              <a:rPr lang="en-US" baseline="0" dirty="0" smtClean="0"/>
              <a:t>It is in fact the Trinity that is one of the Central tenets of our belief.   So, lets take a look at some famous attempts to explain it, from the Church Fathers.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11</a:t>
            </a:fld>
            <a:endParaRPr lang="en-US"/>
          </a:p>
        </p:txBody>
      </p:sp>
    </p:spTree>
    <p:extLst>
      <p:ext uri="{BB962C8B-B14F-4D97-AF65-F5344CB8AC3E}">
        <p14:creationId xmlns:p14="http://schemas.microsoft.com/office/powerpoint/2010/main" val="3288131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t>
            </a:r>
            <a:r>
              <a:rPr lang="en-US" baseline="0" dirty="0" smtClean="0"/>
              <a:t> Basil the Great:  Founder of modern hospitals;  father of monasticism; and author of “On the Holy Spirit”, a great treatise defending the Holy Spirit as one of the Trinity.  He too  is one of the Greek Doctors of the Church. </a:t>
            </a:r>
          </a:p>
          <a:p>
            <a:endParaRPr lang="en-US" baseline="0" dirty="0" smtClean="0"/>
          </a:p>
          <a:p>
            <a:r>
              <a:rPr lang="en-US" baseline="0" dirty="0" smtClean="0"/>
              <a:t>We have the most famous exposition of the Trinity.  Seven statements that can’t all be true, but are true. There are many others.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12</a:t>
            </a:fld>
            <a:endParaRPr lang="en-US"/>
          </a:p>
        </p:txBody>
      </p:sp>
    </p:spTree>
    <p:extLst>
      <p:ext uri="{BB962C8B-B14F-4D97-AF65-F5344CB8AC3E}">
        <p14:creationId xmlns:p14="http://schemas.microsoft.com/office/powerpoint/2010/main" val="339636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t>
            </a:r>
            <a:r>
              <a:rPr lang="en-US" baseline="0" dirty="0" smtClean="0"/>
              <a:t> Basil had a pretty full life:   he authored the Divine Liturgy that we use ten times a year.  The Liturgy of St. John Chrysostom  is a shorter version of this Liturgy.  He wrote the monastic rule that is still in use today.  There is the Shorter Rule, and the Longer Rule.  The Shorter Rule is actually longer than the Longer Rule.  In any event, this is still the rule used today by Eastern monastics and many in the West. He was an archbishop governing a large province.  He was a key defender of the Faith.  He was a brilliant writer, and composer of many prayers still used today.  He is regarded as the modern founder of hospitals.  There are many reasons why we call him Great.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13</a:t>
            </a:fld>
            <a:endParaRPr lang="en-US"/>
          </a:p>
        </p:txBody>
      </p:sp>
    </p:spTree>
    <p:extLst>
      <p:ext uri="{BB962C8B-B14F-4D97-AF65-F5344CB8AC3E}">
        <p14:creationId xmlns:p14="http://schemas.microsoft.com/office/powerpoint/2010/main" val="1191243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 Patrick</a:t>
            </a:r>
            <a:r>
              <a:rPr lang="en-US" baseline="0" dirty="0" smtClean="0"/>
              <a:t> said the Trinity is like a clover leaf—one plant, but with three leafs.  There are several others in the workbook.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14</a:t>
            </a:fld>
            <a:endParaRPr lang="en-US"/>
          </a:p>
        </p:txBody>
      </p:sp>
    </p:spTree>
    <p:extLst>
      <p:ext uri="{BB962C8B-B14F-4D97-AF65-F5344CB8AC3E}">
        <p14:creationId xmlns:p14="http://schemas.microsoft.com/office/powerpoint/2010/main" val="1629804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difference in the Creeds</a:t>
            </a:r>
            <a:r>
              <a:rPr lang="en-US" baseline="0" dirty="0" smtClean="0"/>
              <a:t> between the East and the West is dealt with in detail in your workbook.  Suffice it to say, the major difference is the phrase  “and the Son”. (cf. John 14:16) Either form of the Creed has long since been deemed acceptable by the Catholic Church.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16</a:t>
            </a:fld>
            <a:endParaRPr lang="en-US"/>
          </a:p>
        </p:txBody>
      </p:sp>
    </p:spTree>
    <p:extLst>
      <p:ext uri="{BB962C8B-B14F-4D97-AF65-F5344CB8AC3E}">
        <p14:creationId xmlns:p14="http://schemas.microsoft.com/office/powerpoint/2010/main" val="4167956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 Gregory the Theologian</a:t>
            </a:r>
            <a:r>
              <a:rPr lang="en-US" baseline="0" dirty="0" smtClean="0"/>
              <a:t> was a Third Greek Father of the Universal Church.  He was a tireless opponent of the Arian heresy, and he presided at the second Ecumenical Council in 381.</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17</a:t>
            </a:fld>
            <a:endParaRPr lang="en-US"/>
          </a:p>
        </p:txBody>
      </p:sp>
    </p:spTree>
    <p:extLst>
      <p:ext uri="{BB962C8B-B14F-4D97-AF65-F5344CB8AC3E}">
        <p14:creationId xmlns:p14="http://schemas.microsoft.com/office/powerpoint/2010/main" val="1100294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Catholic  and Orthodox Faith requires a tension.  If Person</a:t>
            </a:r>
            <a:r>
              <a:rPr lang="en-US" baseline="0" dirty="0" smtClean="0"/>
              <a:t> in the Trinity is distorted,  the Faith falls. Think of it as a three sided tug of war.  Everyone is pulling with the same strength,  so everything is in dynamic balance.  Suppose one side lets go though.  Then the other two sides fall down. </a:t>
            </a:r>
          </a:p>
          <a:p>
            <a:endParaRPr lang="en-US" baseline="0" dirty="0" smtClean="0"/>
          </a:p>
          <a:p>
            <a:r>
              <a:rPr lang="en-US" baseline="0" dirty="0" smtClean="0"/>
              <a:t>Suppose one of the Angels in the icon of the Trinity ceased looking at the other.  We would have </a:t>
            </a:r>
            <a:r>
              <a:rPr lang="en-US" baseline="0" dirty="0" err="1" smtClean="0"/>
              <a:t>discorc</a:t>
            </a:r>
            <a:r>
              <a:rPr lang="en-US" baseline="0" dirty="0" smtClean="0"/>
              <a:t>. </a:t>
            </a:r>
          </a:p>
          <a:p>
            <a:endParaRPr lang="en-US" baseline="0" dirty="0" smtClean="0"/>
          </a:p>
          <a:p>
            <a:r>
              <a:rPr lang="en-US" baseline="0" dirty="0" smtClean="0"/>
              <a:t>A train has to travel on parallel tracks.  If it does not, the train derails.  </a:t>
            </a:r>
          </a:p>
          <a:p>
            <a:endParaRPr lang="en-US" baseline="0" dirty="0" smtClean="0"/>
          </a:p>
          <a:p>
            <a:r>
              <a:rPr lang="en-US" baseline="0" dirty="0" smtClean="0"/>
              <a:t>If the Keystone of the arch is taken away, the whole structure fails.  That is like our Faith.  That is why we need to keep balance. </a:t>
            </a:r>
          </a:p>
          <a:p>
            <a:endParaRPr lang="en-US" baseline="0" dirty="0" smtClean="0"/>
          </a:p>
          <a:p>
            <a:r>
              <a:rPr lang="en-US" baseline="0" dirty="0" smtClean="0"/>
              <a:t>The Eastern Church strives to maintain balance in its faith—each member of the Trinity and the </a:t>
            </a:r>
            <a:r>
              <a:rPr lang="en-US" baseline="0" dirty="0" err="1" smtClean="0"/>
              <a:t>Theotokos</a:t>
            </a:r>
            <a:r>
              <a:rPr lang="en-US" baseline="0" dirty="0" smtClean="0"/>
              <a:t>.  Look at the </a:t>
            </a:r>
            <a:r>
              <a:rPr lang="en-US" baseline="0" dirty="0" err="1" smtClean="0"/>
              <a:t>icons,and</a:t>
            </a:r>
            <a:r>
              <a:rPr lang="en-US" baseline="0" dirty="0" smtClean="0"/>
              <a:t> their requirements.  </a:t>
            </a:r>
          </a:p>
          <a:p>
            <a:endParaRPr lang="en-US" baseline="0" dirty="0" smtClean="0"/>
          </a:p>
          <a:p>
            <a:r>
              <a:rPr lang="en-US" baseline="0" dirty="0" smtClean="0"/>
              <a:t>Even icons have special rules to keep the balance.  For instance, the </a:t>
            </a:r>
            <a:r>
              <a:rPr lang="en-US" baseline="0" dirty="0" err="1" smtClean="0"/>
              <a:t>Theotokos</a:t>
            </a:r>
            <a:r>
              <a:rPr lang="en-US" baseline="0" dirty="0" smtClean="0"/>
              <a:t> is never presented along with two exceptions.  Her position to the Faith is always relative to that of her Son, the Second Person in the Trinity.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18</a:t>
            </a:fld>
            <a:endParaRPr lang="en-US"/>
          </a:p>
        </p:txBody>
      </p:sp>
    </p:spTree>
    <p:extLst>
      <p:ext uri="{BB962C8B-B14F-4D97-AF65-F5344CB8AC3E}">
        <p14:creationId xmlns:p14="http://schemas.microsoft.com/office/powerpoint/2010/main" val="3518964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icon of the Baptism of Jesus,</a:t>
            </a:r>
            <a:r>
              <a:rPr lang="en-US" baseline="0" dirty="0" smtClean="0"/>
              <a:t> which worship of the Trinity was revealed.  Jesus can be depicted in icons because he was a man.  The Holy Spirit is always portrayed as a dove.  God the Father, whose voice we only heard, is never portrayed except in rare incidents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19</a:t>
            </a:fld>
            <a:endParaRPr lang="en-US"/>
          </a:p>
        </p:txBody>
      </p:sp>
    </p:spTree>
    <p:extLst>
      <p:ext uri="{BB962C8B-B14F-4D97-AF65-F5344CB8AC3E}">
        <p14:creationId xmlns:p14="http://schemas.microsoft.com/office/powerpoint/2010/main" val="1884391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close today with the Icon of the Transfiguration, celebrated on August 6. </a:t>
            </a:r>
            <a:r>
              <a:rPr lang="en-US" baseline="0" dirty="0" smtClean="0"/>
              <a:t> This is yet another Theophany, and give us the question: “Who do you say Jesus Is?”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21</a:t>
            </a:fld>
            <a:endParaRPr lang="en-US"/>
          </a:p>
        </p:txBody>
      </p:sp>
    </p:spTree>
    <p:extLst>
      <p:ext uri="{BB962C8B-B14F-4D97-AF65-F5344CB8AC3E}">
        <p14:creationId xmlns:p14="http://schemas.microsoft.com/office/powerpoint/2010/main" val="10247980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Icon of Extreme Humility, something to contemplate as we continue on our course</a:t>
            </a:r>
            <a:r>
              <a:rPr lang="en-US" baseline="0" dirty="0" smtClean="0"/>
              <a:t> of studies.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22</a:t>
            </a:fld>
            <a:endParaRPr lang="en-US"/>
          </a:p>
        </p:txBody>
      </p:sp>
    </p:spTree>
    <p:extLst>
      <p:ext uri="{BB962C8B-B14F-4D97-AF65-F5344CB8AC3E}">
        <p14:creationId xmlns:p14="http://schemas.microsoft.com/office/powerpoint/2010/main" val="1112486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a:t>
            </a:r>
            <a:r>
              <a:rPr lang="en-US" baseline="0" dirty="0" smtClean="0"/>
              <a:t> second prayer is yet again a second prayer to the Trinity.  It is known as the </a:t>
            </a:r>
            <a:r>
              <a:rPr lang="en-US" baseline="0" dirty="0" err="1" smtClean="0"/>
              <a:t>Trisagion</a:t>
            </a:r>
            <a:r>
              <a:rPr lang="en-US" baseline="0" dirty="0" smtClean="0"/>
              <a:t>, or the Thrice Holy Hymn.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23</a:t>
            </a:fld>
            <a:endParaRPr lang="en-US"/>
          </a:p>
        </p:txBody>
      </p:sp>
    </p:spTree>
    <p:extLst>
      <p:ext uri="{BB962C8B-B14F-4D97-AF65-F5344CB8AC3E}">
        <p14:creationId xmlns:p14="http://schemas.microsoft.com/office/powerpoint/2010/main" val="8913676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Keep in mind the requirements of the</a:t>
            </a:r>
            <a:r>
              <a:rPr lang="en-US" baseline="0" dirty="0" smtClean="0"/>
              <a:t> Law.  We will come back to them in the fourth </a:t>
            </a:r>
            <a:r>
              <a:rPr lang="en-US" baseline="0" dirty="0" err="1" smtClean="0"/>
              <a:t>lessaon</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25</a:t>
            </a:fld>
            <a:endParaRPr lang="en-US"/>
          </a:p>
        </p:txBody>
      </p:sp>
    </p:spTree>
    <p:extLst>
      <p:ext uri="{BB962C8B-B14F-4D97-AF65-F5344CB8AC3E}">
        <p14:creationId xmlns:p14="http://schemas.microsoft.com/office/powerpoint/2010/main" val="39827145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was precisely his</a:t>
            </a:r>
            <a:r>
              <a:rPr lang="en-US" baseline="0" dirty="0" smtClean="0"/>
              <a:t> death that  prevented the Jews from accepting Jesus as the Messiah.  Leviticus curses the man hung on a tree.  As one Biblical Scholar put it, for the Jews to accept Jesus as the Messiah would be like us accepting David Koresh as the Messiah.  He was killed also by the authorities.  Lucky for us, he was not the Messiah. </a:t>
            </a:r>
          </a:p>
          <a:p>
            <a:endParaRPr lang="en-US" baseline="0" dirty="0" smtClean="0"/>
          </a:p>
          <a:p>
            <a:r>
              <a:rPr lang="en-US" baseline="0" dirty="0" smtClean="0"/>
              <a:t>We remember the Cross on Wednesdays and Friday, and in a Special way, on Good Friday.  Other major feast days associated with the Cross are August 1 (the Procession of the Cross) and September 14 (the Exaltation of the Cross).  Just as a side note, the Exaltation of the Cross continues on the Roman Calendar as a solemnity, so the vestment color is red if that day falls on a Sunday.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26</a:t>
            </a:fld>
            <a:endParaRPr lang="en-US"/>
          </a:p>
        </p:txBody>
      </p:sp>
    </p:spTree>
    <p:extLst>
      <p:ext uri="{BB962C8B-B14F-4D97-AF65-F5344CB8AC3E}">
        <p14:creationId xmlns:p14="http://schemas.microsoft.com/office/powerpoint/2010/main" val="23925020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Mary does</a:t>
            </a:r>
            <a:r>
              <a:rPr lang="en-US" baseline="0" dirty="0" smtClean="0"/>
              <a:t> not recognize Jesus with his Resurrected body.  She is accorded the title of “Equal of the Apostles” and her feast day is July 22.  There has been a lot of strange speculation about her in recent years.  All of it is not worth the paper it is written on.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27</a:t>
            </a:fld>
            <a:endParaRPr lang="en-US"/>
          </a:p>
        </p:txBody>
      </p:sp>
    </p:spTree>
    <p:extLst>
      <p:ext uri="{BB962C8B-B14F-4D97-AF65-F5344CB8AC3E}">
        <p14:creationId xmlns:p14="http://schemas.microsoft.com/office/powerpoint/2010/main" val="12304317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 Athanasius:  God became Man so that Man</a:t>
            </a:r>
            <a:r>
              <a:rPr lang="en-US" baseline="0" dirty="0" smtClean="0"/>
              <a:t> could become God.  Jesus is resurrected in his Divinized Body, and we say in the creed:  I believe in the Resurrection of the Dead.  He is indeed the New Adam, and the First Fruits of Things to Come.   This is illustrated by the icon of the Raising of Lazarus.  Remember though, the raising of Lazarus was not the same as the Resurrection of Jesus.  Lazarus did die.  Obviously, he is not walking the earth now!  It is the Resurrection of Jesus that is unique as He was raised in his Resurrected body, which is part of our faith.  We too will be raised to our Glorified bodies at the end of time.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28</a:t>
            </a:fld>
            <a:endParaRPr lang="en-US"/>
          </a:p>
        </p:txBody>
      </p:sp>
    </p:spTree>
    <p:extLst>
      <p:ext uri="{BB962C8B-B14F-4D97-AF65-F5344CB8AC3E}">
        <p14:creationId xmlns:p14="http://schemas.microsoft.com/office/powerpoint/2010/main" val="2695582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 J</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29</a:t>
            </a:fld>
            <a:endParaRPr lang="en-US"/>
          </a:p>
        </p:txBody>
      </p:sp>
    </p:spTree>
    <p:extLst>
      <p:ext uri="{BB962C8B-B14F-4D97-AF65-F5344CB8AC3E}">
        <p14:creationId xmlns:p14="http://schemas.microsoft.com/office/powerpoint/2010/main" val="15386017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version of the icon shows the Virgin pointing to her son.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30</a:t>
            </a:fld>
            <a:endParaRPr lang="en-US"/>
          </a:p>
        </p:txBody>
      </p:sp>
    </p:spTree>
    <p:extLst>
      <p:ext uri="{BB962C8B-B14F-4D97-AF65-F5344CB8AC3E}">
        <p14:creationId xmlns:p14="http://schemas.microsoft.com/office/powerpoint/2010/main" val="2096319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Probably the best known icon of the Virgin.  </a:t>
            </a:r>
          </a:p>
          <a:p>
            <a:endParaRPr lang="en-US" dirty="0" smtClean="0"/>
          </a:p>
          <a:p>
            <a:r>
              <a:rPr lang="en-US" dirty="0" smtClean="0"/>
              <a:t>What are the exceptions?   The Icon of the Annunciation, of which there are seven variations</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31</a:t>
            </a:fld>
            <a:endParaRPr lang="en-US"/>
          </a:p>
        </p:txBody>
      </p:sp>
    </p:spTree>
    <p:extLst>
      <p:ext uri="{BB962C8B-B14F-4D97-AF65-F5344CB8AC3E}">
        <p14:creationId xmlns:p14="http://schemas.microsoft.com/office/powerpoint/2010/main" val="40025199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close today with the icon of the </a:t>
            </a:r>
            <a:r>
              <a:rPr lang="en-US" dirty="0" err="1" smtClean="0"/>
              <a:t>myrhhbearers</a:t>
            </a:r>
            <a:r>
              <a:rPr lang="en-US" dirty="0" smtClean="0"/>
              <a:t>.  St.</a:t>
            </a:r>
            <a:r>
              <a:rPr lang="en-US" baseline="0" dirty="0" smtClean="0"/>
              <a:t> Mark says they ran from the tomb and told no one because they were afraid.  Yet, they did, because we are here today.   They overcame their initial fear, and they believed.  Today, it is not so much fear that prevents us from believing, but doubt and skepticism.  It is our duty as Christians to overcome them, just as Christ overcame death.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32</a:t>
            </a:fld>
            <a:endParaRPr lang="en-US"/>
          </a:p>
        </p:txBody>
      </p:sp>
    </p:spTree>
    <p:extLst>
      <p:ext uri="{BB962C8B-B14F-4D97-AF65-F5344CB8AC3E}">
        <p14:creationId xmlns:p14="http://schemas.microsoft.com/office/powerpoint/2010/main" val="13157813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 Cyril and Methodius, the Apostle to the Slavs, who converted Eastern Europe.</a:t>
            </a:r>
          </a:p>
          <a:p>
            <a:endParaRPr lang="en-US" dirty="0" smtClean="0"/>
          </a:p>
          <a:p>
            <a:r>
              <a:rPr lang="en-US" dirty="0" smtClean="0"/>
              <a:t>St. Constantine, the first Christian</a:t>
            </a:r>
            <a:r>
              <a:rPr lang="en-US" baseline="0" dirty="0" smtClean="0"/>
              <a:t> Emperor.  His conversion  led to the Christianization of the Empire.  This year is the 1700</a:t>
            </a:r>
            <a:r>
              <a:rPr lang="en-US" baseline="30000" dirty="0" smtClean="0"/>
              <a:t>th</a:t>
            </a:r>
            <a:r>
              <a:rPr lang="en-US" baseline="0" dirty="0" smtClean="0"/>
              <a:t> anniversary of the Edict of Milan, which provided for the toleration of Christianity.  Like Abraham Lincoln, a lot of nonsense has been written about Constantine in the last couple decades.  This too is not worth the paper it is written on.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33</a:t>
            </a:fld>
            <a:endParaRPr lang="en-US"/>
          </a:p>
        </p:txBody>
      </p:sp>
    </p:spTree>
    <p:extLst>
      <p:ext uri="{BB962C8B-B14F-4D97-AF65-F5344CB8AC3E}">
        <p14:creationId xmlns:p14="http://schemas.microsoft.com/office/powerpoint/2010/main" val="19255826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cry</a:t>
            </a:r>
            <a:r>
              <a:rPr lang="en-US" baseline="0" dirty="0" smtClean="0"/>
              <a:t> out all the more insistently during the Divine Liturgy.  In the litany at the beginning of the Divine Liturgy, we pray “Lord have Mercy”  only once per petition.  As we go on, we pray it three times per petition.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35</a:t>
            </a:fld>
            <a:endParaRPr lang="en-US"/>
          </a:p>
        </p:txBody>
      </p:sp>
    </p:spTree>
    <p:extLst>
      <p:ext uri="{BB962C8B-B14F-4D97-AF65-F5344CB8AC3E}">
        <p14:creationId xmlns:p14="http://schemas.microsoft.com/office/powerpoint/2010/main" val="8421358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story</a:t>
            </a:r>
            <a:r>
              <a:rPr lang="en-US" baseline="0" dirty="0" smtClean="0"/>
              <a:t> of Bartimaeus is directly before the Passion.  Bartimaeus could have been an eyewitness of all that has transpired.</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37</a:t>
            </a:fld>
            <a:endParaRPr lang="en-US"/>
          </a:p>
        </p:txBody>
      </p:sp>
    </p:spTree>
    <p:extLst>
      <p:ext uri="{BB962C8B-B14F-4D97-AF65-F5344CB8AC3E}">
        <p14:creationId xmlns:p14="http://schemas.microsoft.com/office/powerpoint/2010/main" val="29815921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t>
            </a:r>
            <a:r>
              <a:rPr lang="en-US" baseline="0" dirty="0" smtClean="0"/>
              <a:t> </a:t>
            </a:r>
            <a:r>
              <a:rPr lang="en-US" baseline="0" dirty="0" err="1" smtClean="0"/>
              <a:t>Photini</a:t>
            </a:r>
            <a:r>
              <a:rPr lang="en-US" baseline="0" dirty="0" smtClean="0"/>
              <a:t>, as she is known in our tradition, goes to the well at an odd time because she is probably a social outcast.   </a:t>
            </a:r>
          </a:p>
          <a:p>
            <a:endParaRPr lang="en-US" baseline="0" dirty="0" smtClean="0"/>
          </a:p>
          <a:p>
            <a:r>
              <a:rPr lang="en-US" baseline="0" dirty="0" smtClean="0"/>
              <a:t>When </a:t>
            </a:r>
            <a:r>
              <a:rPr lang="en-US" baseline="0" dirty="0" err="1" smtClean="0"/>
              <a:t>jesus</a:t>
            </a:r>
            <a:r>
              <a:rPr lang="en-US" baseline="0" dirty="0" smtClean="0"/>
              <a:t> points out there were some, shall we say, marital issues,  she coyly responds Sir you are a prophet.  She doesn’t agree with Jesus right away, but eventually does.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38</a:t>
            </a:fld>
            <a:endParaRPr lang="en-US"/>
          </a:p>
        </p:txBody>
      </p:sp>
    </p:spTree>
    <p:extLst>
      <p:ext uri="{BB962C8B-B14F-4D97-AF65-F5344CB8AC3E}">
        <p14:creationId xmlns:p14="http://schemas.microsoft.com/office/powerpoint/2010/main" val="11407236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many things going on in the  story of the Samaritan woman, but I want to</a:t>
            </a:r>
            <a:r>
              <a:rPr lang="en-US" baseline="0" dirty="0" smtClean="0"/>
              <a:t> focus an just one here.  There is a wonderful theological debate.  She engages </a:t>
            </a:r>
            <a:r>
              <a:rPr lang="en-US" baseline="0" dirty="0" err="1" smtClean="0"/>
              <a:t>jesus</a:t>
            </a:r>
            <a:r>
              <a:rPr lang="en-US" baseline="0" dirty="0" smtClean="0"/>
              <a:t> with her intellect, and this, along with the Prophecy leads to her conversion.  </a:t>
            </a:r>
          </a:p>
          <a:p>
            <a:endParaRPr lang="en-US" baseline="0" dirty="0" smtClean="0"/>
          </a:p>
          <a:p>
            <a:r>
              <a:rPr lang="en-US" baseline="0" dirty="0" smtClean="0"/>
              <a:t>The intellect is not the only way for us to achieve conversion, but it is important.  </a:t>
            </a:r>
          </a:p>
          <a:p>
            <a:endParaRPr lang="en-US" baseline="0" dirty="0" smtClean="0"/>
          </a:p>
          <a:p>
            <a:r>
              <a:rPr lang="en-US" baseline="0" dirty="0" smtClean="0"/>
              <a:t>We develop our intellectual assent by studying our faith.  As we learn more, our faith will deepen.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39</a:t>
            </a:fld>
            <a:endParaRPr lang="en-US"/>
          </a:p>
        </p:txBody>
      </p:sp>
    </p:spTree>
    <p:extLst>
      <p:ext uri="{BB962C8B-B14F-4D97-AF65-F5344CB8AC3E}">
        <p14:creationId xmlns:p14="http://schemas.microsoft.com/office/powerpoint/2010/main" val="30238817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Exodus</a:t>
            </a:r>
            <a:r>
              <a:rPr lang="en-US" baseline="0" dirty="0" smtClean="0"/>
              <a:t> 22 is the most strict of the restitution provisions. It requires the return of four times what was stolen. In other places, the Law requires only a 20%  premium.   </a:t>
            </a:r>
          </a:p>
          <a:p>
            <a:endParaRPr lang="en-US" baseline="0" dirty="0" smtClean="0"/>
          </a:p>
          <a:p>
            <a:r>
              <a:rPr lang="en-US" baseline="0" dirty="0" smtClean="0"/>
              <a:t>Luke 19:8 has been read by many to be forward looking, rather than in the past tense. In any event, </a:t>
            </a:r>
            <a:r>
              <a:rPr lang="en-US" baseline="0" dirty="0" err="1" smtClean="0"/>
              <a:t>Zaccheus</a:t>
            </a:r>
            <a:r>
              <a:rPr lang="en-US" baseline="0" dirty="0" smtClean="0"/>
              <a:t> makes a commitment </a:t>
            </a:r>
            <a:r>
              <a:rPr lang="en-US" baseline="0" dirty="0" err="1" smtClean="0"/>
              <a:t>tp</a:t>
            </a:r>
            <a:r>
              <a:rPr lang="en-US" baseline="0" dirty="0" smtClean="0"/>
              <a:t> be honest in his dealings.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40</a:t>
            </a:fld>
            <a:endParaRPr lang="en-US"/>
          </a:p>
        </p:txBody>
      </p:sp>
    </p:spTree>
    <p:extLst>
      <p:ext uri="{BB962C8B-B14F-4D97-AF65-F5344CB8AC3E}">
        <p14:creationId xmlns:p14="http://schemas.microsoft.com/office/powerpoint/2010/main" val="33271598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too our</a:t>
            </a:r>
            <a:r>
              <a:rPr lang="en-US" baseline="0" dirty="0" smtClean="0"/>
              <a:t> called to act.  The modern equivalent to the actions of </a:t>
            </a:r>
            <a:r>
              <a:rPr lang="en-US" baseline="0" dirty="0" err="1" smtClean="0"/>
              <a:t>Zaccheus</a:t>
            </a:r>
            <a:r>
              <a:rPr lang="en-US" baseline="0" dirty="0" smtClean="0"/>
              <a:t> are confession, penance, and contriteness.  </a:t>
            </a:r>
            <a:r>
              <a:rPr lang="en-US" baseline="0" dirty="0" err="1" smtClean="0"/>
              <a:t>Zaccheus</a:t>
            </a:r>
            <a:r>
              <a:rPr lang="en-US" baseline="0" dirty="0" smtClean="0"/>
              <a:t> also in effect gives alms by restoring four fold.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41</a:t>
            </a:fld>
            <a:endParaRPr lang="en-US"/>
          </a:p>
        </p:txBody>
      </p:sp>
    </p:spTree>
    <p:extLst>
      <p:ext uri="{BB962C8B-B14F-4D97-AF65-F5344CB8AC3E}">
        <p14:creationId xmlns:p14="http://schemas.microsoft.com/office/powerpoint/2010/main" val="29030117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icon of St. Peter and Paul has great ecumenical significance.</a:t>
            </a:r>
            <a:r>
              <a:rPr lang="en-US" baseline="0" dirty="0" smtClean="0"/>
              <a:t>  St. Peter was the bishop of Rome, and his brother Andrew is the patron of Constantinople.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42</a:t>
            </a:fld>
            <a:endParaRPr lang="en-US"/>
          </a:p>
        </p:txBody>
      </p:sp>
    </p:spTree>
    <p:extLst>
      <p:ext uri="{BB962C8B-B14F-4D97-AF65-F5344CB8AC3E}">
        <p14:creationId xmlns:p14="http://schemas.microsoft.com/office/powerpoint/2010/main" val="4088598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Sometimes we think of our faith as being totally </a:t>
            </a:r>
            <a:r>
              <a:rPr lang="en-US" baseline="0" dirty="0" smtClean="0"/>
              <a:t> different from our normal lives.  For instance, the icon of the seven archangels. We don’t see angels around a lot.  Or the 40 martyrs of </a:t>
            </a:r>
            <a:r>
              <a:rPr lang="en-US" baseline="0" dirty="0" err="1" smtClean="0"/>
              <a:t>Sebaste</a:t>
            </a:r>
            <a:r>
              <a:rPr lang="en-US" baseline="0" dirty="0" smtClean="0"/>
              <a:t> who were frozen on a lake.  WE don’t see too many martyrs her in American.  So how does our Faith connect to our lives?</a:t>
            </a:r>
          </a:p>
          <a:p>
            <a:endParaRPr lang="en-US" baseline="0" dirty="0" smtClean="0"/>
          </a:p>
          <a:p>
            <a:r>
              <a:rPr lang="en-US" baseline="0" dirty="0" smtClean="0"/>
              <a:t>PS extra credit to all those who can name the Seven Archangels.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45</a:t>
            </a:fld>
            <a:endParaRPr lang="en-US"/>
          </a:p>
        </p:txBody>
      </p:sp>
    </p:spTree>
    <p:extLst>
      <p:ext uri="{BB962C8B-B14F-4D97-AF65-F5344CB8AC3E}">
        <p14:creationId xmlns:p14="http://schemas.microsoft.com/office/powerpoint/2010/main" val="37612268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 Paul seems to entirely rely on faith for our salvation.  However, the two views can and</a:t>
            </a:r>
            <a:r>
              <a:rPr lang="en-US" baseline="0" dirty="0" smtClean="0"/>
              <a:t> have been reconciled.  This is the icon of St. Paul encountering Jesus.  A key to our Faith is also how we encounter Jesus.</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48</a:t>
            </a:fld>
            <a:endParaRPr lang="en-US"/>
          </a:p>
        </p:txBody>
      </p:sp>
    </p:spTree>
    <p:extLst>
      <p:ext uri="{BB962C8B-B14F-4D97-AF65-F5344CB8AC3E}">
        <p14:creationId xmlns:p14="http://schemas.microsoft.com/office/powerpoint/2010/main" val="41924642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Christianity</a:t>
            </a:r>
            <a:r>
              <a:rPr lang="en-US" baseline="0" dirty="0" smtClean="0"/>
              <a:t> has kept the moral law but not the ritual laws.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50</a:t>
            </a:fld>
            <a:endParaRPr lang="en-US"/>
          </a:p>
        </p:txBody>
      </p:sp>
    </p:spTree>
    <p:extLst>
      <p:ext uri="{BB962C8B-B14F-4D97-AF65-F5344CB8AC3E}">
        <p14:creationId xmlns:p14="http://schemas.microsoft.com/office/powerpoint/2010/main" val="24329829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worship to</a:t>
            </a:r>
            <a:r>
              <a:rPr lang="en-US" baseline="0" dirty="0" smtClean="0"/>
              <a:t> deepen our faith.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51</a:t>
            </a:fld>
            <a:endParaRPr lang="en-US"/>
          </a:p>
        </p:txBody>
      </p:sp>
    </p:spTree>
    <p:extLst>
      <p:ext uri="{BB962C8B-B14F-4D97-AF65-F5344CB8AC3E}">
        <p14:creationId xmlns:p14="http://schemas.microsoft.com/office/powerpoint/2010/main" val="34161557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err="1" smtClean="0"/>
              <a:t>Didache</a:t>
            </a:r>
            <a:r>
              <a:rPr lang="en-US" dirty="0" smtClean="0"/>
              <a:t> is one of the</a:t>
            </a:r>
            <a:r>
              <a:rPr lang="en-US" baseline="0" dirty="0" smtClean="0"/>
              <a:t> earliest Christian documents, possibly written as early as the letters of St. Paul.  Did you ever wonder why we fast on Wednesdays and Friday in Lent, or why we add the Doxology at the end of the Our Father? </a:t>
            </a:r>
            <a:endParaRPr lang="en-US" dirty="0"/>
          </a:p>
        </p:txBody>
      </p:sp>
      <p:sp>
        <p:nvSpPr>
          <p:cNvPr id="4" name="Slide Number Placeholder 3"/>
          <p:cNvSpPr>
            <a:spLocks noGrp="1"/>
          </p:cNvSpPr>
          <p:nvPr>
            <p:ph type="sldNum" sz="quarter" idx="10"/>
          </p:nvPr>
        </p:nvSpPr>
        <p:spPr/>
        <p:txBody>
          <a:bodyPr/>
          <a:lstStyle/>
          <a:p>
            <a:fld id="{415E1114-6D24-4D8C-96BF-F85D936D50E9}" type="slidenum">
              <a:rPr lang="en-US" smtClean="0"/>
              <a:pPr/>
              <a:t>55</a:t>
            </a:fld>
            <a:endParaRPr lang="en-US"/>
          </a:p>
        </p:txBody>
      </p:sp>
    </p:spTree>
    <p:extLst>
      <p:ext uri="{BB962C8B-B14F-4D97-AF65-F5344CB8AC3E}">
        <p14:creationId xmlns:p14="http://schemas.microsoft.com/office/powerpoint/2010/main" val="1416498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82E767DC-B2E6-4E61-A698-9C053E4A75D6}" type="datetime1">
              <a:rPr lang="en-US" smtClean="0"/>
              <a:t>6/24/2018</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r>
              <a:rPr lang="en-US" smtClean="0"/>
              <a:t>Living the Byzantine Faith</a:t>
            </a:r>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2985FAAD-CA0A-4B80-8B91-199F692829F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F13756C-965F-41F8-9EEC-56905F853E50}"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smtClean="0"/>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US" smtClean="0"/>
              <a:t>Click to edit Master title style</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7186BEB3-4CD6-4AB3-A12A-7C736FB419F5}" type="datetime1">
              <a:rPr lang="en-US" smtClean="0"/>
              <a:t>6/24/2018</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r>
              <a:rPr lang="en-US" smtClean="0"/>
              <a:t>Living the Byzantine Faith</a:t>
            </a:r>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2985FAAD-CA0A-4B80-8B91-199F692829F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US" smtClean="0"/>
              <a:t>Click to edit Master text styles</a:t>
            </a:r>
          </a:p>
        </p:txBody>
      </p:sp>
      <p:sp>
        <p:nvSpPr>
          <p:cNvPr id="4" name="Date Placeholder 3"/>
          <p:cNvSpPr>
            <a:spLocks noGrp="1"/>
          </p:cNvSpPr>
          <p:nvPr>
            <p:ph type="dt" sz="half" idx="10"/>
          </p:nvPr>
        </p:nvSpPr>
        <p:spPr/>
        <p:txBody>
          <a:bodyPr/>
          <a:lstStyle/>
          <a:p>
            <a:fld id="{25A422E2-4839-4CB4-B194-E556ED44BD82}"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smtClean="0"/>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US" smtClean="0"/>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1C54DF-3095-46F1-A7A9-CFD37B3687C7}"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cstate="print">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US" smtClean="0"/>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US" smtClean="0"/>
              <a:t>Drag picture to placeholder or click icon to add</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D03A24-3928-40AE-A70F-9A5451BF6100}"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8CE6C902-306B-4AF9-9798-15B9305B3EC1}"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FAB71E5F-DB3E-4AB2-ADFF-07FAE6BFF30F}" type="datetime1">
              <a:rPr lang="en-US" smtClean="0"/>
              <a:t>6/24/2018</a:t>
            </a:fld>
            <a:endParaRPr lang="en-US"/>
          </a:p>
        </p:txBody>
      </p:sp>
      <p:sp>
        <p:nvSpPr>
          <p:cNvPr id="8" name="Footer Placeholder 7"/>
          <p:cNvSpPr>
            <a:spLocks noGrp="1"/>
          </p:cNvSpPr>
          <p:nvPr>
            <p:ph type="ftr" sz="quarter" idx="11"/>
          </p:nvPr>
        </p:nvSpPr>
        <p:spPr/>
        <p:txBody>
          <a:bodyPr/>
          <a:lstStyle/>
          <a:p>
            <a:r>
              <a:rPr lang="en-US" smtClean="0"/>
              <a:t>Living the Byzantine Faith</a:t>
            </a:r>
            <a:endParaRPr lang="en-US"/>
          </a:p>
        </p:txBody>
      </p:sp>
      <p:sp>
        <p:nvSpPr>
          <p:cNvPr id="9" name="Slide Number Placeholder 8"/>
          <p:cNvSpPr>
            <a:spLocks noGrp="1"/>
          </p:cNvSpPr>
          <p:nvPr>
            <p:ph type="sldNum" sz="quarter" idx="12"/>
          </p:nvPr>
        </p:nvSpPr>
        <p:spPr/>
        <p:txBody>
          <a:bodyPr/>
          <a:lstStyle/>
          <a:p>
            <a:fld id="{2985FAAD-CA0A-4B80-8B91-199F692829F8}" type="slidenum">
              <a:rPr lang="en-US" smtClean="0"/>
              <a:pPr/>
              <a:t>‹#›</a:t>
            </a:fld>
            <a:endParaRPr lang="en-US"/>
          </a:p>
        </p:txBody>
      </p:sp>
      <p:pic>
        <p:nvPicPr>
          <p:cNvPr id="11" name="Picture 10" descr="Comparison-Underline.png"/>
          <p:cNvPicPr>
            <a:picLocks noChangeAspect="1"/>
          </p:cNvPicPr>
          <p:nvPr/>
        </p:nvPicPr>
        <p:blipFill>
          <a:blip r:embed="rId2" cstate="print"/>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cstate="print"/>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cstate="print"/>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cstate="print"/>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C26B9A02-0458-4AA0-AD75-E42FC8601A11}"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91AC6175-AEF4-422B-811C-E550736CE74A}"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49722748-8685-433F-BB33-68F826B5DCE3}"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E93B0DB1-278C-4F8B-B910-EFE587B01F8E}" type="datetime1">
              <a:rPr lang="en-US" smtClean="0"/>
              <a:t>6/24/2018</a:t>
            </a:fld>
            <a:endParaRPr lang="en-US"/>
          </a:p>
        </p:txBody>
      </p:sp>
      <p:sp>
        <p:nvSpPr>
          <p:cNvPr id="4" name="Footer Placeholder 3"/>
          <p:cNvSpPr>
            <a:spLocks noGrp="1"/>
          </p:cNvSpPr>
          <p:nvPr>
            <p:ph type="ftr" sz="quarter" idx="11"/>
          </p:nvPr>
        </p:nvSpPr>
        <p:spPr/>
        <p:txBody>
          <a:bodyPr/>
          <a:lstStyle/>
          <a:p>
            <a:r>
              <a:rPr lang="en-US" smtClean="0"/>
              <a:t>Living the Byzantine Faith</a:t>
            </a:r>
            <a:endParaRPr lang="en-US"/>
          </a:p>
        </p:txBody>
      </p:sp>
      <p:sp>
        <p:nvSpPr>
          <p:cNvPr id="5" name="Slide Number Placeholder 4"/>
          <p:cNvSpPr>
            <a:spLocks noGrp="1"/>
          </p:cNvSpPr>
          <p:nvPr>
            <p:ph type="sldNum" sz="quarter" idx="12"/>
          </p:nvPr>
        </p:nvSpPr>
        <p:spPr/>
        <p:txBody>
          <a:bodyPr/>
          <a:lstStyle/>
          <a:p>
            <a:fld id="{2985FAAD-CA0A-4B80-8B91-199F692829F8}"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1458FC-8590-4E3B-80F6-F81BFAD47654}" type="datetime1">
              <a:rPr lang="en-US" smtClean="0"/>
              <a:t>6/24/2018</a:t>
            </a:fld>
            <a:endParaRPr lang="en-US"/>
          </a:p>
        </p:txBody>
      </p:sp>
      <p:sp>
        <p:nvSpPr>
          <p:cNvPr id="3" name="Footer Placeholder 2"/>
          <p:cNvSpPr>
            <a:spLocks noGrp="1"/>
          </p:cNvSpPr>
          <p:nvPr>
            <p:ph type="ftr" sz="quarter" idx="11"/>
          </p:nvPr>
        </p:nvSpPr>
        <p:spPr/>
        <p:txBody>
          <a:bodyPr/>
          <a:lstStyle/>
          <a:p>
            <a:r>
              <a:rPr lang="en-US" smtClean="0"/>
              <a:t>Living the Byzantine Faith</a:t>
            </a:r>
            <a:endParaRPr lang="en-US"/>
          </a:p>
        </p:txBody>
      </p:sp>
      <p:sp>
        <p:nvSpPr>
          <p:cNvPr id="4" name="Slide Number Placeholder 3"/>
          <p:cNvSpPr>
            <a:spLocks noGrp="1"/>
          </p:cNvSpPr>
          <p:nvPr>
            <p:ph type="sldNum" sz="quarter" idx="12"/>
          </p:nvPr>
        </p:nvSpPr>
        <p:spPr/>
        <p:txBody>
          <a:bodyPr/>
          <a:lstStyle/>
          <a:p>
            <a:fld id="{2985FAAD-CA0A-4B80-8B91-199F692829F8}"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US" smtClean="0"/>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E8261B-7387-4AAA-A152-8064E679EE9D}"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US" smtClean="0"/>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2CBA77-E261-4E7D-B80C-2CB9A82F6616}"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US" smtClean="0"/>
              <a:t>Drag picture to placeholder or click icon to add</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US" smtClean="0"/>
              <a:t>Drag picture to placeholder or click icon to add</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US" smtClean="0"/>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21A87A-E331-4944-9F56-BFB7575B0DF2}"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smtClean="0"/>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D63800-6D88-47EE-8906-4BC2C1C6AB4D}"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smtClean="0"/>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n-US" smtClean="0"/>
              <a:t>Drag picture to placeholder or click icon to add</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n-US" smtClean="0"/>
              <a:t>Drag picture to placeholder or click icon to add</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8BAC96-0879-46F2-B657-2DCC46C969CE}"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F13B39B-574D-47FC-9025-DE4C1D0911E3}"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1261D5DA-B40F-4F3D-8359-E9919CF200EE}"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8.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7.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2B5646A5-1287-43E1-9506-A59DD4995653}" type="datetime1">
              <a:rPr lang="en-US" smtClean="0"/>
              <a:t>6/24/2018</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r>
              <a:rPr lang="en-US" smtClean="0"/>
              <a:t>Living the Byzantine Faith</a:t>
            </a:r>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2985FAAD-CA0A-4B80-8B91-199F692829F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hf hdr="0"/>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
            </a:r>
            <a:br>
              <a:rPr lang="en-US" b="1" dirty="0" smtClean="0"/>
            </a:br>
            <a:r>
              <a:rPr lang="en-US" b="1" dirty="0" smtClean="0"/>
              <a:t>Living the Byzantine Faith</a:t>
            </a:r>
            <a:r>
              <a:rPr lang="en-US" dirty="0" smtClean="0"/>
              <a:t/>
            </a:r>
            <a:br>
              <a:rPr lang="en-US" dirty="0" smtClean="0"/>
            </a:br>
            <a:r>
              <a:rPr lang="en-US" i="1" dirty="0" smtClean="0"/>
              <a:t/>
            </a:r>
            <a:br>
              <a:rPr lang="en-US" i="1" dirty="0" smtClean="0"/>
            </a:br>
            <a:endParaRPr lang="en-US" i="1" dirty="0"/>
          </a:p>
        </p:txBody>
      </p:sp>
      <p:pic>
        <p:nvPicPr>
          <p:cNvPr id="12290" name="Picture 2" descr="C:\Documents and Settings\mkoscinski\Desktop\New Folder\pentcost.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t="932" b="93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fld id="{879FB0BE-6C15-42B2-BA0E-B9BAB8943021}" type="datetime1">
              <a:rPr lang="en-US" smtClean="0"/>
              <a:t>6/24/2018</a:t>
            </a:fld>
            <a:endParaRPr lang="en-US"/>
          </a:p>
        </p:txBody>
      </p:sp>
      <p:sp>
        <p:nvSpPr>
          <p:cNvPr id="4" name="Footer Placeholder 3"/>
          <p:cNvSpPr>
            <a:spLocks noGrp="1"/>
          </p:cNvSpPr>
          <p:nvPr>
            <p:ph type="ftr" sz="quarter" idx="11"/>
          </p:nvPr>
        </p:nvSpPr>
        <p:spPr/>
        <p:txBody>
          <a:bodyPr/>
          <a:lstStyle/>
          <a:p>
            <a:r>
              <a:rPr lang="en-US" smtClean="0"/>
              <a:t>Living the Byzantine Faith</a:t>
            </a:r>
            <a:endParaRPr lang="en-US"/>
          </a:p>
        </p:txBody>
      </p:sp>
      <p:sp>
        <p:nvSpPr>
          <p:cNvPr id="5" name="Slide Number Placeholder 4"/>
          <p:cNvSpPr>
            <a:spLocks noGrp="1"/>
          </p:cNvSpPr>
          <p:nvPr>
            <p:ph type="sldNum" sz="quarter" idx="12"/>
          </p:nvPr>
        </p:nvSpPr>
        <p:spPr/>
        <p:txBody>
          <a:bodyPr/>
          <a:lstStyle/>
          <a:p>
            <a:fld id="{2985FAAD-CA0A-4B80-8B91-199F692829F8}" type="slidenum">
              <a:rPr lang="en-US" smtClean="0"/>
              <a:pPr/>
              <a:t>1</a:t>
            </a:fld>
            <a:endParaRPr lang="en-US"/>
          </a:p>
        </p:txBody>
      </p:sp>
    </p:spTree>
    <p:extLst>
      <p:ext uri="{BB962C8B-B14F-4D97-AF65-F5344CB8AC3E}">
        <p14:creationId xmlns:p14="http://schemas.microsoft.com/office/powerpoint/2010/main" val="28178607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Mechanics–Introduction</a:t>
            </a:r>
            <a:endParaRPr lang="en-US" dirty="0"/>
          </a:p>
        </p:txBody>
      </p:sp>
      <p:sp>
        <p:nvSpPr>
          <p:cNvPr id="3" name="Content Placeholder 2"/>
          <p:cNvSpPr>
            <a:spLocks noGrp="1"/>
          </p:cNvSpPr>
          <p:nvPr>
            <p:ph idx="1"/>
          </p:nvPr>
        </p:nvSpPr>
        <p:spPr/>
        <p:txBody>
          <a:bodyPr/>
          <a:lstStyle/>
          <a:p>
            <a:r>
              <a:rPr lang="en-US" dirty="0" smtClean="0"/>
              <a:t>Welcome to our four-session class on the </a:t>
            </a:r>
            <a:r>
              <a:rPr lang="en-US" b="1" dirty="0" smtClean="0"/>
              <a:t>Year of Faith.</a:t>
            </a:r>
          </a:p>
          <a:p>
            <a:r>
              <a:rPr lang="en-US" dirty="0" smtClean="0"/>
              <a:t>Each class will last </a:t>
            </a:r>
            <a:r>
              <a:rPr lang="en-US" b="1" dirty="0" smtClean="0"/>
              <a:t>forty-five minutes </a:t>
            </a:r>
            <a:r>
              <a:rPr lang="en-US" dirty="0" smtClean="0"/>
              <a:t>and will start </a:t>
            </a:r>
            <a:r>
              <a:rPr lang="en-US" b="1" dirty="0" smtClean="0"/>
              <a:t>promptly</a:t>
            </a:r>
            <a:r>
              <a:rPr lang="en-US" dirty="0" smtClean="0"/>
              <a:t> at the scheduled time.</a:t>
            </a:r>
          </a:p>
          <a:p>
            <a:r>
              <a:rPr lang="en-US" dirty="0" smtClean="0"/>
              <a:t>Please take a </a:t>
            </a:r>
            <a:r>
              <a:rPr lang="en-US" b="1" dirty="0" smtClean="0"/>
              <a:t>workbook</a:t>
            </a:r>
            <a:r>
              <a:rPr lang="en-US" dirty="0" smtClean="0"/>
              <a:t>. </a:t>
            </a:r>
          </a:p>
          <a:p>
            <a:r>
              <a:rPr lang="en-US" dirty="0" smtClean="0"/>
              <a:t>Try to do the homework before each class.  It will help your understanding, and it will make the class run much smoother. </a:t>
            </a:r>
            <a:endParaRPr lang="en-US" dirty="0"/>
          </a:p>
        </p:txBody>
      </p:sp>
      <p:sp>
        <p:nvSpPr>
          <p:cNvPr id="4" name="Date Placeholder 3"/>
          <p:cNvSpPr>
            <a:spLocks noGrp="1"/>
          </p:cNvSpPr>
          <p:nvPr>
            <p:ph type="dt" sz="half" idx="10"/>
          </p:nvPr>
        </p:nvSpPr>
        <p:spPr/>
        <p:txBody>
          <a:bodyPr/>
          <a:lstStyle/>
          <a:p>
            <a:fld id="{CDEEDD66-AEF7-4D0D-9F8A-C2BDAB8511D9}"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2</a:t>
            </a:fld>
            <a:endParaRPr lang="en-US"/>
          </a:p>
        </p:txBody>
      </p:sp>
    </p:spTree>
    <p:extLst>
      <p:ext uri="{BB962C8B-B14F-4D97-AF65-F5344CB8AC3E}">
        <p14:creationId xmlns:p14="http://schemas.microsoft.com/office/powerpoint/2010/main" val="38600719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a:t>Mechanics–Classes</a:t>
            </a:r>
          </a:p>
        </p:txBody>
      </p:sp>
      <p:sp>
        <p:nvSpPr>
          <p:cNvPr id="3" name="Content Placeholder 2"/>
          <p:cNvSpPr>
            <a:spLocks noGrp="1"/>
          </p:cNvSpPr>
          <p:nvPr>
            <p:ph idx="1"/>
          </p:nvPr>
        </p:nvSpPr>
        <p:spPr/>
        <p:txBody>
          <a:bodyPr/>
          <a:lstStyle/>
          <a:p>
            <a:r>
              <a:rPr lang="en-US" dirty="0" smtClean="0"/>
              <a:t>Each class will be independent of all the others.  </a:t>
            </a:r>
          </a:p>
          <a:p>
            <a:r>
              <a:rPr lang="en-US" dirty="0" smtClean="0"/>
              <a:t>If you miss one, no problem!</a:t>
            </a:r>
          </a:p>
          <a:p>
            <a:r>
              <a:rPr lang="en-US" dirty="0" smtClean="0"/>
              <a:t>Please feel free to take notes but the PowerPoint slides can be emailed at the end of the class upon request.</a:t>
            </a:r>
          </a:p>
          <a:p>
            <a:r>
              <a:rPr lang="en-US" dirty="0" smtClean="0"/>
              <a:t>We invite questions during the class, but please understand that our time is limited. </a:t>
            </a:r>
            <a:endParaRPr lang="en-US" dirty="0"/>
          </a:p>
        </p:txBody>
      </p:sp>
      <p:sp>
        <p:nvSpPr>
          <p:cNvPr id="4" name="Date Placeholder 3"/>
          <p:cNvSpPr>
            <a:spLocks noGrp="1"/>
          </p:cNvSpPr>
          <p:nvPr>
            <p:ph type="dt" sz="half" idx="10"/>
          </p:nvPr>
        </p:nvSpPr>
        <p:spPr/>
        <p:txBody>
          <a:bodyPr/>
          <a:lstStyle/>
          <a:p>
            <a:fld id="{D3B66C59-E98B-4B60-A6D8-3EC90A4E9305}" type="datetime1">
              <a:rPr lang="en-US" smtClean="0"/>
              <a:t>6/24/2018</a:t>
            </a:fld>
            <a:endParaRPr lang="en-US"/>
          </a:p>
        </p:txBody>
      </p:sp>
      <p:sp>
        <p:nvSpPr>
          <p:cNvPr id="5" name="Footer Placeholder 4"/>
          <p:cNvSpPr>
            <a:spLocks noGrp="1"/>
          </p:cNvSpPr>
          <p:nvPr>
            <p:ph type="ftr" sz="quarter" idx="11"/>
          </p:nvPr>
        </p:nvSpPr>
        <p:spPr/>
        <p:txBody>
          <a:bodyPr/>
          <a:lstStyle/>
          <a:p>
            <a:r>
              <a:rPr lang="en-US" dirty="0" smtClean="0"/>
              <a:t>Living the Byzantine Faith</a:t>
            </a:r>
            <a:endParaRPr lang="en-US" dirty="0"/>
          </a:p>
        </p:txBody>
      </p:sp>
      <p:sp>
        <p:nvSpPr>
          <p:cNvPr id="6" name="Slide Number Placeholder 5"/>
          <p:cNvSpPr>
            <a:spLocks noGrp="1"/>
          </p:cNvSpPr>
          <p:nvPr>
            <p:ph type="sldNum" sz="quarter" idx="12"/>
          </p:nvPr>
        </p:nvSpPr>
        <p:spPr/>
        <p:txBody>
          <a:bodyPr/>
          <a:lstStyle/>
          <a:p>
            <a:fld id="{2985FAAD-CA0A-4B80-8B91-199F692829F8}" type="slidenum">
              <a:rPr lang="en-US" smtClean="0"/>
              <a:pPr/>
              <a:t>3</a:t>
            </a:fld>
            <a:endParaRPr lang="en-US" dirty="0"/>
          </a:p>
        </p:txBody>
      </p:sp>
    </p:spTree>
    <p:extLst>
      <p:ext uri="{BB962C8B-B14F-4D97-AF65-F5344CB8AC3E}">
        <p14:creationId xmlns:p14="http://schemas.microsoft.com/office/powerpoint/2010/main" val="14569329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Mechanics—Your Bible</a:t>
            </a:r>
            <a:endParaRPr lang="en-US" dirty="0"/>
          </a:p>
        </p:txBody>
      </p:sp>
      <p:sp>
        <p:nvSpPr>
          <p:cNvPr id="3" name="Content Placeholder 2"/>
          <p:cNvSpPr>
            <a:spLocks noGrp="1"/>
          </p:cNvSpPr>
          <p:nvPr>
            <p:ph idx="1"/>
          </p:nvPr>
        </p:nvSpPr>
        <p:spPr/>
        <p:txBody>
          <a:bodyPr/>
          <a:lstStyle/>
          <a:p>
            <a:r>
              <a:rPr lang="en-US" dirty="0" smtClean="0"/>
              <a:t>Try to bring your Bible to the Class.  </a:t>
            </a:r>
          </a:p>
          <a:p>
            <a:r>
              <a:rPr lang="en-US" dirty="0" smtClean="0"/>
              <a:t>We will refer to it often.   </a:t>
            </a:r>
          </a:p>
          <a:p>
            <a:r>
              <a:rPr lang="en-US" dirty="0" smtClean="0"/>
              <a:t>It does not matter which version of the Bible that you use, but sometimes the translation will be different.  For our purposes, one is not better than another. </a:t>
            </a:r>
          </a:p>
          <a:p>
            <a:r>
              <a:rPr lang="en-US" dirty="0" smtClean="0">
                <a:solidFill>
                  <a:srgbClr val="FF0000"/>
                </a:solidFill>
              </a:rPr>
              <a:t>Getting to be friends with your Bible in the Year of Faith is a good thing!</a:t>
            </a:r>
            <a:endParaRPr lang="en-US" dirty="0">
              <a:solidFill>
                <a:srgbClr val="FF0000"/>
              </a:solidFill>
            </a:endParaRPr>
          </a:p>
        </p:txBody>
      </p:sp>
      <p:sp>
        <p:nvSpPr>
          <p:cNvPr id="4" name="Date Placeholder 3"/>
          <p:cNvSpPr>
            <a:spLocks noGrp="1"/>
          </p:cNvSpPr>
          <p:nvPr>
            <p:ph type="dt" sz="half" idx="10"/>
          </p:nvPr>
        </p:nvSpPr>
        <p:spPr/>
        <p:txBody>
          <a:bodyPr/>
          <a:lstStyle/>
          <a:p>
            <a:fld id="{A6EF1636-9B52-4B60-8A99-3AACEBC47FA7}"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4</a:t>
            </a:fld>
            <a:endParaRPr lang="en-US"/>
          </a:p>
        </p:txBody>
      </p:sp>
    </p:spTree>
    <p:extLst>
      <p:ext uri="{BB962C8B-B14F-4D97-AF65-F5344CB8AC3E}">
        <p14:creationId xmlns:p14="http://schemas.microsoft.com/office/powerpoint/2010/main" val="31943228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Content</a:t>
            </a:r>
            <a:endParaRPr lang="en-US" dirty="0"/>
          </a:p>
        </p:txBody>
      </p:sp>
      <p:sp>
        <p:nvSpPr>
          <p:cNvPr id="3" name="Content Placeholder 2"/>
          <p:cNvSpPr>
            <a:spLocks noGrp="1"/>
          </p:cNvSpPr>
          <p:nvPr>
            <p:ph idx="1"/>
          </p:nvPr>
        </p:nvSpPr>
        <p:spPr/>
        <p:txBody>
          <a:bodyPr>
            <a:normAutofit/>
          </a:bodyPr>
          <a:lstStyle/>
          <a:p>
            <a:r>
              <a:rPr lang="en-US" dirty="0" smtClean="0"/>
              <a:t>The content of this presentation is not the official position of the Eparchy of Passaic</a:t>
            </a:r>
          </a:p>
          <a:p>
            <a:r>
              <a:rPr lang="en-US" dirty="0" smtClean="0"/>
              <a:t>It is solely for the enjoyment  and spiritual enhancement of those participating in this course. </a:t>
            </a:r>
          </a:p>
          <a:p>
            <a:pPr>
              <a:buNone/>
            </a:pPr>
            <a:endParaRPr lang="en-US" dirty="0" smtClean="0"/>
          </a:p>
          <a:p>
            <a:pPr>
              <a:buNone/>
            </a:pPr>
            <a:endParaRPr lang="en-US" dirty="0"/>
          </a:p>
        </p:txBody>
      </p:sp>
      <p:sp>
        <p:nvSpPr>
          <p:cNvPr id="4" name="Date Placeholder 3"/>
          <p:cNvSpPr>
            <a:spLocks noGrp="1"/>
          </p:cNvSpPr>
          <p:nvPr>
            <p:ph type="dt" sz="half" idx="10"/>
          </p:nvPr>
        </p:nvSpPr>
        <p:spPr/>
        <p:txBody>
          <a:bodyPr/>
          <a:lstStyle/>
          <a:p>
            <a:fld id="{46300A49-DF1C-4DD4-88A8-D5425396C464}"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5</a:t>
            </a:fld>
            <a:endParaRPr lang="en-US"/>
          </a:p>
        </p:txBody>
      </p:sp>
    </p:spTree>
    <p:extLst>
      <p:ext uri="{BB962C8B-B14F-4D97-AF65-F5344CB8AC3E}">
        <p14:creationId xmlns:p14="http://schemas.microsoft.com/office/powerpoint/2010/main" val="18609481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Objectives</a:t>
            </a:r>
            <a:endParaRPr lang="en-US" dirty="0"/>
          </a:p>
        </p:txBody>
      </p:sp>
      <p:sp>
        <p:nvSpPr>
          <p:cNvPr id="3" name="Content Placeholder 2"/>
          <p:cNvSpPr>
            <a:spLocks noGrp="1"/>
          </p:cNvSpPr>
          <p:nvPr>
            <p:ph idx="1"/>
          </p:nvPr>
        </p:nvSpPr>
        <p:spPr/>
        <p:txBody>
          <a:bodyPr>
            <a:normAutofit/>
          </a:bodyPr>
          <a:lstStyle/>
          <a:p>
            <a:r>
              <a:rPr lang="en-US" dirty="0" smtClean="0"/>
              <a:t>To gain a </a:t>
            </a:r>
            <a:r>
              <a:rPr lang="en-US" b="1" dirty="0" smtClean="0"/>
              <a:t>deeper</a:t>
            </a:r>
            <a:r>
              <a:rPr lang="en-US" dirty="0" smtClean="0"/>
              <a:t> appreciation of our Faith by using the tools the Eastern Church provides for us:</a:t>
            </a:r>
          </a:p>
          <a:p>
            <a:pPr lvl="1"/>
            <a:r>
              <a:rPr lang="en-US" dirty="0" smtClean="0"/>
              <a:t>Icons</a:t>
            </a:r>
          </a:p>
          <a:p>
            <a:pPr lvl="1"/>
            <a:r>
              <a:rPr lang="en-US" dirty="0" smtClean="0"/>
              <a:t>The Church Fathers</a:t>
            </a:r>
          </a:p>
          <a:p>
            <a:pPr lvl="1"/>
            <a:r>
              <a:rPr lang="en-US" dirty="0" smtClean="0"/>
              <a:t>Our Prayers and Services</a:t>
            </a:r>
          </a:p>
          <a:p>
            <a:r>
              <a:rPr lang="en-US" dirty="0" smtClean="0"/>
              <a:t>This works for all Catholics, not just Byzantine Catholics. </a:t>
            </a:r>
          </a:p>
        </p:txBody>
      </p:sp>
      <p:sp>
        <p:nvSpPr>
          <p:cNvPr id="4" name="Date Placeholder 3"/>
          <p:cNvSpPr>
            <a:spLocks noGrp="1"/>
          </p:cNvSpPr>
          <p:nvPr>
            <p:ph type="dt" sz="half" idx="10"/>
          </p:nvPr>
        </p:nvSpPr>
        <p:spPr/>
        <p:txBody>
          <a:bodyPr/>
          <a:lstStyle/>
          <a:p>
            <a:fld id="{103D3900-E619-4D59-BEB0-9A64EE0C27FB}"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6</a:t>
            </a:fld>
            <a:endParaRPr lang="en-US"/>
          </a:p>
        </p:txBody>
      </p:sp>
    </p:spTree>
    <p:extLst>
      <p:ext uri="{BB962C8B-B14F-4D97-AF65-F5344CB8AC3E}">
        <p14:creationId xmlns:p14="http://schemas.microsoft.com/office/powerpoint/2010/main" val="40502246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Topics</a:t>
            </a:r>
            <a:endParaRPr lang="en-US" dirty="0"/>
          </a:p>
        </p:txBody>
      </p:sp>
      <p:pic>
        <p:nvPicPr>
          <p:cNvPr id="1026" name="Picture 2" descr="\\server\users\mkoscinski\My Documents\icons\athanasi.jpg"/>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t="7902" b="790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half" idx="2"/>
          </p:nvPr>
        </p:nvSpPr>
        <p:spPr/>
        <p:txBody>
          <a:bodyPr/>
          <a:lstStyle/>
          <a:p>
            <a:r>
              <a:rPr lang="en-US" dirty="0" smtClean="0"/>
              <a:t> Faith in the Trinity</a:t>
            </a:r>
          </a:p>
          <a:p>
            <a:pPr lvl="1"/>
            <a:r>
              <a:rPr lang="en-US" dirty="0" smtClean="0"/>
              <a:t>Week one</a:t>
            </a:r>
          </a:p>
          <a:p>
            <a:r>
              <a:rPr lang="en-US" dirty="0" smtClean="0"/>
              <a:t>Faith in Jesus</a:t>
            </a:r>
          </a:p>
          <a:p>
            <a:pPr lvl="1"/>
            <a:r>
              <a:rPr lang="en-US" dirty="0" smtClean="0"/>
              <a:t>Week Two</a:t>
            </a:r>
          </a:p>
          <a:p>
            <a:r>
              <a:rPr lang="en-US" dirty="0" smtClean="0"/>
              <a:t>Faith and Conversion</a:t>
            </a:r>
          </a:p>
          <a:p>
            <a:pPr lvl="1"/>
            <a:r>
              <a:rPr lang="en-US" dirty="0" smtClean="0"/>
              <a:t>Week Three</a:t>
            </a:r>
          </a:p>
          <a:p>
            <a:r>
              <a:rPr lang="en-US" dirty="0" smtClean="0"/>
              <a:t>Faith and Daily Life</a:t>
            </a:r>
          </a:p>
          <a:p>
            <a:pPr lvl="1"/>
            <a:r>
              <a:rPr lang="en-US" dirty="0" smtClean="0"/>
              <a:t>Week Four</a:t>
            </a:r>
          </a:p>
        </p:txBody>
      </p:sp>
      <p:sp>
        <p:nvSpPr>
          <p:cNvPr id="5" name="Date Placeholder 4"/>
          <p:cNvSpPr>
            <a:spLocks noGrp="1"/>
          </p:cNvSpPr>
          <p:nvPr>
            <p:ph type="dt" sz="half" idx="10"/>
          </p:nvPr>
        </p:nvSpPr>
        <p:spPr/>
        <p:txBody>
          <a:bodyPr/>
          <a:lstStyle/>
          <a:p>
            <a:fld id="{0585FF5D-4462-4900-B443-A137188CAADF}"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7</a:t>
            </a:fld>
            <a:endParaRPr lang="en-US"/>
          </a:p>
        </p:txBody>
      </p:sp>
    </p:spTree>
    <p:extLst>
      <p:ext uri="{BB962C8B-B14F-4D97-AF65-F5344CB8AC3E}">
        <p14:creationId xmlns:p14="http://schemas.microsoft.com/office/powerpoint/2010/main" val="34904247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 Athanasius</a:t>
            </a:r>
            <a:endParaRPr lang="en-US" dirty="0"/>
          </a:p>
        </p:txBody>
      </p:sp>
      <p:sp>
        <p:nvSpPr>
          <p:cNvPr id="3" name="Content Placeholder 2"/>
          <p:cNvSpPr>
            <a:spLocks noGrp="1"/>
          </p:cNvSpPr>
          <p:nvPr>
            <p:ph sz="half" idx="1"/>
          </p:nvPr>
        </p:nvSpPr>
        <p:spPr/>
        <p:txBody>
          <a:bodyPr>
            <a:normAutofit fontScale="92500"/>
          </a:bodyPr>
          <a:lstStyle/>
          <a:p>
            <a:r>
              <a:rPr lang="en-US" dirty="0" smtClean="0"/>
              <a:t>Commemorated on May 2 and his return from exile on January 18.</a:t>
            </a:r>
          </a:p>
          <a:p>
            <a:r>
              <a:rPr lang="en-US" dirty="0" smtClean="0"/>
              <a:t>Born in 295 and was highly educated.</a:t>
            </a:r>
          </a:p>
          <a:p>
            <a:r>
              <a:rPr lang="en-US" dirty="0" smtClean="0"/>
              <a:t>Disciple of Anthony the Great, the first great monastic. </a:t>
            </a:r>
          </a:p>
          <a:p>
            <a:r>
              <a:rPr lang="en-US" dirty="0" smtClean="0"/>
              <a:t>Became bishop of Alexandria in 328</a:t>
            </a:r>
            <a:endParaRPr lang="en-US" dirty="0"/>
          </a:p>
        </p:txBody>
      </p:sp>
      <p:sp>
        <p:nvSpPr>
          <p:cNvPr id="4" name="Content Placeholder 3"/>
          <p:cNvSpPr>
            <a:spLocks noGrp="1"/>
          </p:cNvSpPr>
          <p:nvPr>
            <p:ph sz="half" idx="2"/>
          </p:nvPr>
        </p:nvSpPr>
        <p:spPr/>
        <p:txBody>
          <a:bodyPr>
            <a:normAutofit fontScale="92500"/>
          </a:bodyPr>
          <a:lstStyle/>
          <a:p>
            <a:r>
              <a:rPr lang="en-US" dirty="0" smtClean="0"/>
              <a:t>An opponent of Arianism and champion of the Trinity. </a:t>
            </a:r>
          </a:p>
          <a:p>
            <a:r>
              <a:rPr lang="en-US" dirty="0" smtClean="0"/>
              <a:t>Exiled several time, totaling seventeen years, six months and twenty days.</a:t>
            </a:r>
          </a:p>
          <a:p>
            <a:r>
              <a:rPr lang="en-US" dirty="0" smtClean="0"/>
              <a:t>Reigned as bishop for forty five years. </a:t>
            </a:r>
            <a:r>
              <a:rPr lang="en-US" dirty="0"/>
              <a:t> </a:t>
            </a:r>
            <a:r>
              <a:rPr lang="en-US" dirty="0" smtClean="0"/>
              <a:t>Died in 373.</a:t>
            </a:r>
          </a:p>
          <a:p>
            <a:r>
              <a:rPr lang="en-US" b="1" dirty="0" smtClean="0"/>
              <a:t>Developed the Canon of the Bible. </a:t>
            </a:r>
            <a:endParaRPr lang="en-US" b="1" dirty="0"/>
          </a:p>
        </p:txBody>
      </p:sp>
      <p:sp>
        <p:nvSpPr>
          <p:cNvPr id="5" name="Date Placeholder 4"/>
          <p:cNvSpPr>
            <a:spLocks noGrp="1"/>
          </p:cNvSpPr>
          <p:nvPr>
            <p:ph type="dt" sz="half" idx="10"/>
          </p:nvPr>
        </p:nvSpPr>
        <p:spPr/>
        <p:txBody>
          <a:bodyPr/>
          <a:lstStyle/>
          <a:p>
            <a:fld id="{61D0D5FD-CCBB-4896-B6EC-A83CDF688ADB}"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8</a:t>
            </a:fld>
            <a:endParaRPr lang="en-US"/>
          </a:p>
        </p:txBody>
      </p:sp>
    </p:spTree>
    <p:extLst>
      <p:ext uri="{BB962C8B-B14F-4D97-AF65-F5344CB8AC3E}">
        <p14:creationId xmlns:p14="http://schemas.microsoft.com/office/powerpoint/2010/main" val="29970650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Class One—Faith in the Trinity</a:t>
            </a:r>
            <a:endParaRPr lang="en-US" dirty="0"/>
          </a:p>
        </p:txBody>
      </p:sp>
      <p:pic>
        <p:nvPicPr>
          <p:cNvPr id="2050" name="Picture 2" descr="\\server\users\mkoscinski\My Documents\icons\holytrin.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1600200"/>
            <a:ext cx="6629400" cy="4525963"/>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p:cNvSpPr>
            <a:spLocks noGrp="1"/>
          </p:cNvSpPr>
          <p:nvPr>
            <p:ph type="dt" sz="half" idx="10"/>
          </p:nvPr>
        </p:nvSpPr>
        <p:spPr/>
        <p:txBody>
          <a:bodyPr/>
          <a:lstStyle/>
          <a:p>
            <a:fld id="{96DBB01A-7F0B-42F2-997B-F1382011BAB7}"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9</a:t>
            </a:fld>
            <a:endParaRPr lang="en-US"/>
          </a:p>
        </p:txBody>
      </p:sp>
    </p:spTree>
    <p:extLst>
      <p:ext uri="{BB962C8B-B14F-4D97-AF65-F5344CB8AC3E}">
        <p14:creationId xmlns:p14="http://schemas.microsoft.com/office/powerpoint/2010/main" val="31889711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1-Opening Prayer</a:t>
            </a:r>
            <a:endParaRPr lang="en-US" dirty="0"/>
          </a:p>
        </p:txBody>
      </p:sp>
      <p:sp>
        <p:nvSpPr>
          <p:cNvPr id="3" name="Content Placeholder 2"/>
          <p:cNvSpPr>
            <a:spLocks noGrp="1"/>
          </p:cNvSpPr>
          <p:nvPr>
            <p:ph idx="1"/>
          </p:nvPr>
        </p:nvSpPr>
        <p:spPr/>
        <p:txBody>
          <a:bodyPr/>
          <a:lstStyle/>
          <a:p>
            <a:pPr marL="0" indent="0">
              <a:buNone/>
            </a:pPr>
            <a:r>
              <a:rPr lang="en-US" dirty="0" smtClean="0"/>
              <a:t>Heavenly King, Comforter, Spirit of Truth,  everywhere present and filling all things, Treasury of Blessing, and Giver of Life, come and dwell within us, cleanse us of all stain, and save our souls O Gracious One!</a:t>
            </a:r>
          </a:p>
          <a:p>
            <a:pPr marL="0" indent="0">
              <a:buNone/>
            </a:pPr>
            <a:endParaRPr lang="en-US" dirty="0"/>
          </a:p>
          <a:p>
            <a:pPr marL="0" indent="0">
              <a:buNone/>
            </a:pPr>
            <a:r>
              <a:rPr lang="en-US" dirty="0" smtClean="0"/>
              <a:t>Glory to Jesus Christ!</a:t>
            </a:r>
            <a:endParaRPr lang="en-US" dirty="0"/>
          </a:p>
        </p:txBody>
      </p:sp>
      <p:sp>
        <p:nvSpPr>
          <p:cNvPr id="4" name="Date Placeholder 3"/>
          <p:cNvSpPr>
            <a:spLocks noGrp="1"/>
          </p:cNvSpPr>
          <p:nvPr>
            <p:ph type="dt" sz="half" idx="10"/>
          </p:nvPr>
        </p:nvSpPr>
        <p:spPr/>
        <p:txBody>
          <a:bodyPr/>
          <a:lstStyle/>
          <a:p>
            <a:fld id="{A2DA57BA-FFD7-4239-BF3E-FF88559A40C7}"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10</a:t>
            </a:fld>
            <a:endParaRPr lang="en-US"/>
          </a:p>
        </p:txBody>
      </p:sp>
    </p:spTree>
    <p:extLst>
      <p:ext uri="{BB962C8B-B14F-4D97-AF65-F5344CB8AC3E}">
        <p14:creationId xmlns:p14="http://schemas.microsoft.com/office/powerpoint/2010/main" val="27650114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smtClean="0"/>
              <a:t>The Trinity Doesn’t Sound So Controversial…  Now.</a:t>
            </a:r>
            <a:endParaRPr lang="en-US" sz="3600" dirty="0"/>
          </a:p>
        </p:txBody>
      </p:sp>
      <p:sp>
        <p:nvSpPr>
          <p:cNvPr id="11" name="Text Placeholder 10"/>
          <p:cNvSpPr>
            <a:spLocks noGrp="1"/>
          </p:cNvSpPr>
          <p:nvPr>
            <p:ph type="body" idx="1"/>
          </p:nvPr>
        </p:nvSpPr>
        <p:spPr/>
        <p:txBody>
          <a:bodyPr>
            <a:normAutofit/>
          </a:bodyPr>
          <a:lstStyle/>
          <a:p>
            <a:r>
              <a:rPr lang="en-US" sz="1800" dirty="0" smtClean="0"/>
              <a:t>It was  Huge Discussion Item!</a:t>
            </a:r>
            <a:endParaRPr lang="en-US" sz="1800" dirty="0"/>
          </a:p>
        </p:txBody>
      </p:sp>
      <p:sp>
        <p:nvSpPr>
          <p:cNvPr id="9" name="Content Placeholder 8"/>
          <p:cNvSpPr>
            <a:spLocks noGrp="1"/>
          </p:cNvSpPr>
          <p:nvPr>
            <p:ph sz="half" idx="2"/>
          </p:nvPr>
        </p:nvSpPr>
        <p:spPr/>
        <p:txBody>
          <a:bodyPr>
            <a:normAutofit fontScale="77500" lnSpcReduction="20000"/>
          </a:bodyPr>
          <a:lstStyle/>
          <a:p>
            <a:pPr marL="0" indent="0">
              <a:buNone/>
            </a:pPr>
            <a:r>
              <a:rPr lang="en-US" sz="2300" dirty="0"/>
              <a:t>Everywhere, in the public squares, at crossroads, on the streets and lanes, people would stop you and discourse at random about the Trinity. If you asked something of a moneychanger, he would begin discussing the question of the Begotten and the </a:t>
            </a:r>
            <a:r>
              <a:rPr lang="en-US" sz="2300" dirty="0" err="1"/>
              <a:t>Unbegotten</a:t>
            </a:r>
            <a:r>
              <a:rPr lang="en-US" sz="2300" dirty="0"/>
              <a:t>. If you questioned a baker about the price of bread, he would answer that the Father is greater and the Son is subordinate to Him. If you went to take a bath, the </a:t>
            </a:r>
            <a:r>
              <a:rPr lang="en-US" sz="2300" dirty="0" err="1"/>
              <a:t>Anomoean</a:t>
            </a:r>
            <a:r>
              <a:rPr lang="en-US" sz="2300" dirty="0"/>
              <a:t> bath attendant would tell you that in his opinion the Son simply comes from nothing.</a:t>
            </a:r>
          </a:p>
          <a:p>
            <a:endParaRPr lang="en-US" sz="2300" dirty="0"/>
          </a:p>
          <a:p>
            <a:endParaRPr lang="en-US" dirty="0"/>
          </a:p>
        </p:txBody>
      </p:sp>
      <p:sp>
        <p:nvSpPr>
          <p:cNvPr id="12" name="Text Placeholder 11"/>
          <p:cNvSpPr>
            <a:spLocks noGrp="1"/>
          </p:cNvSpPr>
          <p:nvPr>
            <p:ph type="body" sz="quarter" idx="3"/>
          </p:nvPr>
        </p:nvSpPr>
        <p:spPr/>
        <p:txBody>
          <a:bodyPr/>
          <a:lstStyle/>
          <a:p>
            <a:r>
              <a:rPr lang="en-US" dirty="0" smtClean="0"/>
              <a:t>St. Gregory of Nyssa</a:t>
            </a:r>
            <a:endParaRPr lang="en-US" dirty="0"/>
          </a:p>
        </p:txBody>
      </p:sp>
      <p:sp>
        <p:nvSpPr>
          <p:cNvPr id="13" name="Content Placeholder 12"/>
          <p:cNvSpPr>
            <a:spLocks noGrp="1"/>
          </p:cNvSpPr>
          <p:nvPr>
            <p:ph sz="quarter" idx="4"/>
          </p:nvPr>
        </p:nvSpPr>
        <p:spPr/>
        <p:txBody>
          <a:bodyPr/>
          <a:lstStyle/>
          <a:p>
            <a:pPr marL="0" indent="0">
              <a:buNone/>
            </a:pPr>
            <a:r>
              <a:rPr lang="en-US" dirty="0" smtClean="0"/>
              <a:t>Brother of St. Basil the Great</a:t>
            </a:r>
            <a:endParaRPr lang="en-US" dirty="0"/>
          </a:p>
        </p:txBody>
      </p:sp>
      <p:sp>
        <p:nvSpPr>
          <p:cNvPr id="4" name="Date Placeholder 3"/>
          <p:cNvSpPr>
            <a:spLocks noGrp="1"/>
          </p:cNvSpPr>
          <p:nvPr>
            <p:ph type="dt" sz="half" idx="10"/>
          </p:nvPr>
        </p:nvSpPr>
        <p:spPr/>
        <p:txBody>
          <a:bodyPr/>
          <a:lstStyle/>
          <a:p>
            <a:fld id="{D19A2543-C88F-4160-8B27-3C642C0FD924}"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11</a:t>
            </a:fld>
            <a:endParaRPr lang="en-US"/>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5400" y="2971800"/>
            <a:ext cx="2935166" cy="27527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59680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Trinity</a:t>
            </a:r>
            <a:endParaRPr lang="en-US" dirty="0"/>
          </a:p>
        </p:txBody>
      </p:sp>
      <p:pic>
        <p:nvPicPr>
          <p:cNvPr id="4098" name="Picture 2" descr="C:\Documents and Settings\mkoscinski\Desktop\New Folder\basilgrt.jpg"/>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t="4075" b="407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half" idx="2"/>
          </p:nvPr>
        </p:nvSpPr>
        <p:spPr/>
        <p:txBody>
          <a:bodyPr>
            <a:normAutofit fontScale="92500" lnSpcReduction="20000"/>
          </a:bodyPr>
          <a:lstStyle/>
          <a:p>
            <a:r>
              <a:rPr lang="en-US" dirty="0" smtClean="0"/>
              <a:t>The Father is God</a:t>
            </a:r>
          </a:p>
          <a:p>
            <a:r>
              <a:rPr lang="en-US" dirty="0" smtClean="0"/>
              <a:t>The Son is God</a:t>
            </a:r>
          </a:p>
          <a:p>
            <a:r>
              <a:rPr lang="en-US" dirty="0" smtClean="0"/>
              <a:t>The Holy Spirit is God</a:t>
            </a:r>
          </a:p>
          <a:p>
            <a:r>
              <a:rPr lang="en-US" dirty="0" smtClean="0"/>
              <a:t>The Father is not the Son.</a:t>
            </a:r>
          </a:p>
          <a:p>
            <a:r>
              <a:rPr lang="en-US" dirty="0" smtClean="0"/>
              <a:t>The Son is not the Holy Spirit</a:t>
            </a:r>
          </a:p>
          <a:p>
            <a:r>
              <a:rPr lang="en-US" dirty="0" smtClean="0"/>
              <a:t>The Holy Spirit is not the Father</a:t>
            </a:r>
          </a:p>
          <a:p>
            <a:r>
              <a:rPr lang="en-US" dirty="0" smtClean="0"/>
              <a:t>There is One God!</a:t>
            </a:r>
          </a:p>
          <a:p>
            <a:endParaRPr lang="en-US" dirty="0"/>
          </a:p>
        </p:txBody>
      </p:sp>
      <p:sp>
        <p:nvSpPr>
          <p:cNvPr id="5" name="Date Placeholder 4"/>
          <p:cNvSpPr>
            <a:spLocks noGrp="1"/>
          </p:cNvSpPr>
          <p:nvPr>
            <p:ph type="dt" sz="half" idx="10"/>
          </p:nvPr>
        </p:nvSpPr>
        <p:spPr/>
        <p:txBody>
          <a:bodyPr/>
          <a:lstStyle/>
          <a:p>
            <a:fld id="{6651B3E9-D960-4215-B6D7-555B7D90DE71}"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12</a:t>
            </a:fld>
            <a:endParaRPr lang="en-US"/>
          </a:p>
        </p:txBody>
      </p:sp>
      <p:sp>
        <p:nvSpPr>
          <p:cNvPr id="8" name="TextBox 7"/>
          <p:cNvSpPr txBox="1"/>
          <p:nvPr/>
        </p:nvSpPr>
        <p:spPr>
          <a:xfrm>
            <a:off x="990600" y="1371600"/>
            <a:ext cx="3352800" cy="381000"/>
          </a:xfrm>
          <a:prstGeom prst="rect">
            <a:avLst/>
          </a:prstGeom>
          <a:noFill/>
        </p:spPr>
        <p:txBody>
          <a:bodyPr wrap="square" rtlCol="0">
            <a:spAutoFit/>
          </a:bodyPr>
          <a:lstStyle/>
          <a:p>
            <a:pPr algn="ctr"/>
            <a:r>
              <a:rPr lang="en-US" dirty="0" smtClean="0"/>
              <a:t>Icon of St. Basil the Great</a:t>
            </a:r>
            <a:endParaRPr lang="en-US" dirty="0"/>
          </a:p>
        </p:txBody>
      </p:sp>
    </p:spTree>
    <p:extLst>
      <p:ext uri="{BB962C8B-B14F-4D97-AF65-F5344CB8AC3E}">
        <p14:creationId xmlns:p14="http://schemas.microsoft.com/office/powerpoint/2010/main" val="4986663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 Basil the Great</a:t>
            </a:r>
            <a:endParaRPr lang="en-US" dirty="0"/>
          </a:p>
        </p:txBody>
      </p:sp>
      <p:sp>
        <p:nvSpPr>
          <p:cNvPr id="3" name="Content Placeholder 2"/>
          <p:cNvSpPr>
            <a:spLocks noGrp="1"/>
          </p:cNvSpPr>
          <p:nvPr>
            <p:ph sz="half" idx="1"/>
          </p:nvPr>
        </p:nvSpPr>
        <p:spPr/>
        <p:txBody>
          <a:bodyPr/>
          <a:lstStyle/>
          <a:p>
            <a:r>
              <a:rPr lang="en-US" dirty="0" smtClean="0"/>
              <a:t>Born in Cappadocia in 329 or 330.</a:t>
            </a:r>
          </a:p>
          <a:p>
            <a:r>
              <a:rPr lang="en-US" dirty="0" smtClean="0"/>
              <a:t>Brother of St. Gregory of Nyssa, and St. </a:t>
            </a:r>
            <a:r>
              <a:rPr lang="en-US" dirty="0" err="1" smtClean="0"/>
              <a:t>Macrina</a:t>
            </a:r>
            <a:r>
              <a:rPr lang="en-US" dirty="0" smtClean="0"/>
              <a:t>. Life-long friend of St. Gregory the Theologian</a:t>
            </a:r>
          </a:p>
          <a:p>
            <a:r>
              <a:rPr lang="en-US" dirty="0" smtClean="0"/>
              <a:t>Founder of orphanages and hospitals.</a:t>
            </a:r>
          </a:p>
          <a:p>
            <a:r>
              <a:rPr lang="en-US" dirty="0" smtClean="0"/>
              <a:t>Monastic Rule</a:t>
            </a:r>
            <a:endParaRPr lang="en-US" dirty="0"/>
          </a:p>
        </p:txBody>
      </p:sp>
      <p:sp>
        <p:nvSpPr>
          <p:cNvPr id="4" name="Content Placeholder 3"/>
          <p:cNvSpPr>
            <a:spLocks noGrp="1"/>
          </p:cNvSpPr>
          <p:nvPr>
            <p:ph sz="half" idx="2"/>
          </p:nvPr>
        </p:nvSpPr>
        <p:spPr/>
        <p:txBody>
          <a:bodyPr/>
          <a:lstStyle/>
          <a:p>
            <a:r>
              <a:rPr lang="en-US" dirty="0" smtClean="0"/>
              <a:t>Famous Writings include:</a:t>
            </a:r>
          </a:p>
          <a:p>
            <a:pPr lvl="1"/>
            <a:r>
              <a:rPr lang="en-US" dirty="0" smtClean="0"/>
              <a:t>On the Holy  Spirit</a:t>
            </a:r>
          </a:p>
          <a:p>
            <a:pPr lvl="1"/>
            <a:r>
              <a:rPr lang="en-US" dirty="0" smtClean="0"/>
              <a:t>Refutation of Arianism</a:t>
            </a:r>
          </a:p>
          <a:p>
            <a:pPr lvl="1"/>
            <a:r>
              <a:rPr lang="en-US" dirty="0" smtClean="0"/>
              <a:t>On the Spiritual Life</a:t>
            </a:r>
          </a:p>
          <a:p>
            <a:r>
              <a:rPr lang="en-US" dirty="0" smtClean="0"/>
              <a:t>Authored the Liturgy of St. Basil.  </a:t>
            </a:r>
          </a:p>
          <a:p>
            <a:r>
              <a:rPr lang="en-US" dirty="0" smtClean="0"/>
              <a:t>Defended the Faith against the Arian Roman Emperor Valens</a:t>
            </a:r>
            <a:endParaRPr lang="en-US" dirty="0"/>
          </a:p>
        </p:txBody>
      </p:sp>
      <p:sp>
        <p:nvSpPr>
          <p:cNvPr id="5" name="Date Placeholder 4"/>
          <p:cNvSpPr>
            <a:spLocks noGrp="1"/>
          </p:cNvSpPr>
          <p:nvPr>
            <p:ph type="dt" sz="half" idx="10"/>
          </p:nvPr>
        </p:nvSpPr>
        <p:spPr/>
        <p:txBody>
          <a:bodyPr/>
          <a:lstStyle/>
          <a:p>
            <a:fld id="{CCD036E9-D70B-4F05-BB5B-1D72940A7451}"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13</a:t>
            </a:fld>
            <a:endParaRPr lang="en-US"/>
          </a:p>
        </p:txBody>
      </p:sp>
    </p:spTree>
    <p:extLst>
      <p:ext uri="{BB962C8B-B14F-4D97-AF65-F5344CB8AC3E}">
        <p14:creationId xmlns:p14="http://schemas.microsoft.com/office/powerpoint/2010/main" val="351165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Another Attempt to Explain It…</a:t>
            </a:r>
            <a:endParaRPr lang="en-US" sz="4400" dirty="0"/>
          </a:p>
        </p:txBody>
      </p:sp>
      <p:sp>
        <p:nvSpPr>
          <p:cNvPr id="3" name="Content Placeholder 2"/>
          <p:cNvSpPr>
            <a:spLocks noGrp="1"/>
          </p:cNvSpPr>
          <p:nvPr>
            <p:ph sz="half" idx="1"/>
          </p:nvPr>
        </p:nvSpPr>
        <p:spPr>
          <a:xfrm>
            <a:off x="609600" y="1752600"/>
            <a:ext cx="3566160" cy="398461"/>
          </a:xfrm>
        </p:spPr>
        <p:txBody>
          <a:bodyPr>
            <a:normAutofit lnSpcReduction="10000"/>
          </a:bodyPr>
          <a:lstStyle/>
          <a:p>
            <a:pPr marL="0" indent="0" algn="ctr">
              <a:buNone/>
            </a:pPr>
            <a:r>
              <a:rPr lang="en-US" dirty="0" smtClean="0"/>
              <a:t>      Icon of St. Patrick</a:t>
            </a:r>
            <a:endParaRPr lang="en-US" dirty="0"/>
          </a:p>
        </p:txBody>
      </p:sp>
      <p:sp>
        <p:nvSpPr>
          <p:cNvPr id="4" name="Content Placeholder 3"/>
          <p:cNvSpPr>
            <a:spLocks noGrp="1"/>
          </p:cNvSpPr>
          <p:nvPr>
            <p:ph sz="half" idx="2"/>
          </p:nvPr>
        </p:nvSpPr>
        <p:spPr/>
        <p:txBody>
          <a:bodyPr>
            <a:normAutofit lnSpcReduction="10000"/>
          </a:bodyPr>
          <a:lstStyle/>
          <a:p>
            <a:pPr marL="0" indent="0">
              <a:buNone/>
            </a:pPr>
            <a:r>
              <a:rPr lang="en-US" dirty="0" smtClean="0"/>
              <a:t>Here is the one we most commonly  used in the West: The Clover of St. Patrick.</a:t>
            </a:r>
          </a:p>
          <a:p>
            <a:pPr marL="0" indent="0">
              <a:buNone/>
            </a:pPr>
            <a:r>
              <a:rPr lang="en-US" dirty="0" smtClean="0">
                <a:solidFill>
                  <a:srgbClr val="FF0000"/>
                </a:solidFill>
              </a:rPr>
              <a:t>But no matter what, it still remains a central mystery. </a:t>
            </a:r>
            <a:endParaRPr lang="en-US" dirty="0"/>
          </a:p>
          <a:p>
            <a:pPr marL="0" indent="0">
              <a:buNone/>
            </a:pPr>
            <a:r>
              <a:rPr lang="en-US" dirty="0" smtClean="0">
                <a:solidFill>
                  <a:srgbClr val="FF0000"/>
                </a:solidFill>
              </a:rPr>
              <a:t>All human words fail when we attempt to describe God. </a:t>
            </a:r>
          </a:p>
        </p:txBody>
      </p:sp>
      <p:sp>
        <p:nvSpPr>
          <p:cNvPr id="5" name="Date Placeholder 4"/>
          <p:cNvSpPr>
            <a:spLocks noGrp="1"/>
          </p:cNvSpPr>
          <p:nvPr>
            <p:ph type="dt" sz="half" idx="10"/>
          </p:nvPr>
        </p:nvSpPr>
        <p:spPr/>
        <p:txBody>
          <a:bodyPr/>
          <a:lstStyle/>
          <a:p>
            <a:fld id="{D84E78B1-C762-4D4F-B631-857D1221ED8E}"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14</a:t>
            </a:fld>
            <a:endParaRPr lang="en-US"/>
          </a:p>
        </p:txBody>
      </p:sp>
      <p:pic>
        <p:nvPicPr>
          <p:cNvPr id="286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2209800"/>
            <a:ext cx="3766534" cy="4048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41562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is That in Scripture?</a:t>
            </a:r>
            <a:endParaRPr lang="en-US" dirty="0"/>
          </a:p>
        </p:txBody>
      </p:sp>
      <p:pic>
        <p:nvPicPr>
          <p:cNvPr id="3074" name="Picture 2" descr="C:\Documents and Settings\mkoscinski\Desktop\New Folder\theophny.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t="7798" b="779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half" idx="2"/>
          </p:nvPr>
        </p:nvSpPr>
        <p:spPr/>
        <p:txBody>
          <a:bodyPr/>
          <a:lstStyle/>
          <a:p>
            <a:r>
              <a:rPr lang="en-US" dirty="0" smtClean="0"/>
              <a:t>Baptism in the Jordan (Mt. 3:16-17,  </a:t>
            </a:r>
            <a:r>
              <a:rPr lang="en-US" dirty="0" err="1" smtClean="0"/>
              <a:t>Lk</a:t>
            </a:r>
            <a:r>
              <a:rPr lang="en-US" dirty="0" smtClean="0"/>
              <a:t>. 3:21-22)</a:t>
            </a:r>
          </a:p>
          <a:p>
            <a:r>
              <a:rPr lang="en-US" dirty="0" smtClean="0"/>
              <a:t>The Great Commission (Mt. 28:19)</a:t>
            </a:r>
          </a:p>
          <a:p>
            <a:r>
              <a:rPr lang="en-US" dirty="0" smtClean="0"/>
              <a:t>Don’t forget about the writings of the Fathers, especially St. Basil.</a:t>
            </a:r>
          </a:p>
          <a:p>
            <a:pPr marL="0" indent="0">
              <a:buNone/>
            </a:pPr>
            <a:endParaRPr lang="en-US" dirty="0" smtClean="0"/>
          </a:p>
        </p:txBody>
      </p:sp>
      <p:sp>
        <p:nvSpPr>
          <p:cNvPr id="5" name="Date Placeholder 4"/>
          <p:cNvSpPr>
            <a:spLocks noGrp="1"/>
          </p:cNvSpPr>
          <p:nvPr>
            <p:ph type="dt" sz="half" idx="10"/>
          </p:nvPr>
        </p:nvSpPr>
        <p:spPr/>
        <p:txBody>
          <a:bodyPr/>
          <a:lstStyle/>
          <a:p>
            <a:fld id="{FDF34923-C5B4-4BDA-89C4-ED206171D9F4}"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15</a:t>
            </a:fld>
            <a:endParaRPr lang="en-US"/>
          </a:p>
        </p:txBody>
      </p:sp>
    </p:spTree>
    <p:extLst>
      <p:ext uri="{BB962C8B-B14F-4D97-AF65-F5344CB8AC3E}">
        <p14:creationId xmlns:p14="http://schemas.microsoft.com/office/powerpoint/2010/main" val="31525467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Creed</a:t>
            </a:r>
            <a:endParaRPr lang="en-US" dirty="0"/>
          </a:p>
        </p:txBody>
      </p:sp>
      <p:sp>
        <p:nvSpPr>
          <p:cNvPr id="3" name="Content Placeholder 2"/>
          <p:cNvSpPr>
            <a:spLocks noGrp="1"/>
          </p:cNvSpPr>
          <p:nvPr>
            <p:ph sz="half" idx="1"/>
          </p:nvPr>
        </p:nvSpPr>
        <p:spPr/>
        <p:txBody>
          <a:bodyPr>
            <a:normAutofit/>
          </a:bodyPr>
          <a:lstStyle/>
          <a:p>
            <a:pPr marL="0" indent="0">
              <a:buNone/>
            </a:pPr>
            <a:r>
              <a:rPr lang="en-US" sz="1800" dirty="0" smtClean="0"/>
              <a:t>Icon of the First Ecumenical Council</a:t>
            </a:r>
            <a:endParaRPr lang="en-US" sz="1800" dirty="0"/>
          </a:p>
        </p:txBody>
      </p:sp>
      <p:sp>
        <p:nvSpPr>
          <p:cNvPr id="4" name="Content Placeholder 3"/>
          <p:cNvSpPr>
            <a:spLocks noGrp="1"/>
          </p:cNvSpPr>
          <p:nvPr>
            <p:ph sz="half" idx="2"/>
          </p:nvPr>
        </p:nvSpPr>
        <p:spPr/>
        <p:txBody>
          <a:bodyPr/>
          <a:lstStyle/>
          <a:p>
            <a:r>
              <a:rPr lang="en-US" dirty="0" smtClean="0"/>
              <a:t>We not only believe in the Creed, we </a:t>
            </a:r>
            <a:r>
              <a:rPr lang="en-US" dirty="0" smtClean="0">
                <a:solidFill>
                  <a:srgbClr val="FF0000"/>
                </a:solidFill>
              </a:rPr>
              <a:t>PRAY</a:t>
            </a:r>
            <a:r>
              <a:rPr lang="en-US" dirty="0" smtClean="0"/>
              <a:t> the Creed at every Divine Liturgy</a:t>
            </a:r>
          </a:p>
          <a:p>
            <a:r>
              <a:rPr lang="en-US" dirty="0" smtClean="0"/>
              <a:t>How does the Creed we use differ from the Creed used in the Western Church? </a:t>
            </a:r>
          </a:p>
          <a:p>
            <a:pPr marL="0" indent="0">
              <a:buNone/>
            </a:pPr>
            <a:endParaRPr lang="en-US" dirty="0"/>
          </a:p>
        </p:txBody>
      </p:sp>
      <p:sp>
        <p:nvSpPr>
          <p:cNvPr id="5" name="Date Placeholder 4"/>
          <p:cNvSpPr>
            <a:spLocks noGrp="1"/>
          </p:cNvSpPr>
          <p:nvPr>
            <p:ph type="dt" sz="half" idx="10"/>
          </p:nvPr>
        </p:nvSpPr>
        <p:spPr/>
        <p:txBody>
          <a:bodyPr/>
          <a:lstStyle/>
          <a:p>
            <a:fld id="{16592E54-A151-4395-8DF6-E21742D4D92C}"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16</a:t>
            </a:fld>
            <a:endParaRPr lang="en-US"/>
          </a:p>
        </p:txBody>
      </p:sp>
      <p:pic>
        <p:nvPicPr>
          <p:cNvPr id="2457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269" y="2209800"/>
            <a:ext cx="3336132" cy="363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17368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The Development of the Creed</a:t>
            </a:r>
            <a:endParaRPr lang="en-US" sz="4400" dirty="0"/>
          </a:p>
        </p:txBody>
      </p:sp>
      <p:pic>
        <p:nvPicPr>
          <p:cNvPr id="27650" name="Picture 2" descr="C:\Documents and Settings\mkoscinski\Desktop\New Folder\gregtheo.jpg"/>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t="1999" b="1999"/>
          <a:stretch>
            <a:fillRect/>
          </a:stretch>
        </p:blipFill>
        <p:spPr bwMode="auto">
          <a:xfrm>
            <a:off x="914400" y="1828800"/>
            <a:ext cx="3566160" cy="4056062"/>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half" idx="2"/>
          </p:nvPr>
        </p:nvSpPr>
        <p:spPr/>
        <p:txBody>
          <a:bodyPr/>
          <a:lstStyle/>
          <a:p>
            <a:r>
              <a:rPr lang="en-US" dirty="0" smtClean="0"/>
              <a:t>First and Second Ecumenical Councils </a:t>
            </a:r>
          </a:p>
          <a:p>
            <a:r>
              <a:rPr lang="en-US" dirty="0" smtClean="0"/>
              <a:t>The Eastern Church was a leading force in the development of the Creed. </a:t>
            </a:r>
          </a:p>
          <a:p>
            <a:r>
              <a:rPr lang="en-US" dirty="0" smtClean="0"/>
              <a:t>We bless ourselves at every mention of the Trinity. </a:t>
            </a:r>
            <a:endParaRPr lang="en-US" dirty="0"/>
          </a:p>
        </p:txBody>
      </p:sp>
      <p:sp>
        <p:nvSpPr>
          <p:cNvPr id="5" name="Date Placeholder 4"/>
          <p:cNvSpPr>
            <a:spLocks noGrp="1"/>
          </p:cNvSpPr>
          <p:nvPr>
            <p:ph type="dt" sz="half" idx="10"/>
          </p:nvPr>
        </p:nvSpPr>
        <p:spPr/>
        <p:txBody>
          <a:bodyPr/>
          <a:lstStyle/>
          <a:p>
            <a:fld id="{D0C4F271-499F-4EEA-B855-78F193141E9B}"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17</a:t>
            </a:fld>
            <a:endParaRPr lang="en-US"/>
          </a:p>
        </p:txBody>
      </p:sp>
      <p:sp>
        <p:nvSpPr>
          <p:cNvPr id="8" name="TextBox 7"/>
          <p:cNvSpPr txBox="1"/>
          <p:nvPr/>
        </p:nvSpPr>
        <p:spPr>
          <a:xfrm>
            <a:off x="914400" y="1447800"/>
            <a:ext cx="3505200" cy="381000"/>
          </a:xfrm>
          <a:prstGeom prst="rect">
            <a:avLst/>
          </a:prstGeom>
          <a:noFill/>
        </p:spPr>
        <p:txBody>
          <a:bodyPr wrap="square" rtlCol="0">
            <a:spAutoFit/>
          </a:bodyPr>
          <a:lstStyle/>
          <a:p>
            <a:pPr algn="ctr"/>
            <a:r>
              <a:rPr lang="en-US" dirty="0" smtClean="0"/>
              <a:t>St. Gregory the Theologian</a:t>
            </a:r>
            <a:endParaRPr lang="en-US" dirty="0"/>
          </a:p>
        </p:txBody>
      </p:sp>
    </p:spTree>
    <p:extLst>
      <p:ext uri="{BB962C8B-B14F-4D97-AF65-F5344CB8AC3E}">
        <p14:creationId xmlns:p14="http://schemas.microsoft.com/office/powerpoint/2010/main" val="14620395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i="1" dirty="0" smtClean="0"/>
              <a:t>Where Did Some People Go Wrong?</a:t>
            </a:r>
            <a:endParaRPr lang="en-US" sz="4000" i="1" dirty="0"/>
          </a:p>
        </p:txBody>
      </p:sp>
      <p:sp>
        <p:nvSpPr>
          <p:cNvPr id="3" name="Content Placeholder 2"/>
          <p:cNvSpPr>
            <a:spLocks noGrp="1"/>
          </p:cNvSpPr>
          <p:nvPr>
            <p:ph sz="half" idx="1"/>
          </p:nvPr>
        </p:nvSpPr>
        <p:spPr/>
        <p:txBody>
          <a:bodyPr/>
          <a:lstStyle/>
          <a:p>
            <a:r>
              <a:rPr lang="en-US" dirty="0" smtClean="0"/>
              <a:t>Heresy is an attempt to take one Person out of the Trinity and try to make it more logical and understandable. </a:t>
            </a:r>
          </a:p>
          <a:p>
            <a:r>
              <a:rPr lang="en-US" dirty="0" smtClean="0"/>
              <a:t>Your workbook has a list of some of the heresies over the millennia. </a:t>
            </a:r>
            <a:endParaRPr lang="en-US" dirty="0"/>
          </a:p>
        </p:txBody>
      </p:sp>
      <p:sp>
        <p:nvSpPr>
          <p:cNvPr id="4" name="Content Placeholder 3"/>
          <p:cNvSpPr>
            <a:spLocks noGrp="1"/>
          </p:cNvSpPr>
          <p:nvPr>
            <p:ph sz="half" idx="2"/>
          </p:nvPr>
        </p:nvSpPr>
        <p:spPr/>
        <p:txBody>
          <a:bodyPr/>
          <a:lstStyle/>
          <a:p>
            <a:r>
              <a:rPr lang="en-US" dirty="0" smtClean="0"/>
              <a:t>Examples in Real Life:</a:t>
            </a:r>
          </a:p>
          <a:p>
            <a:pPr lvl="1"/>
            <a:r>
              <a:rPr lang="en-US" dirty="0" smtClean="0"/>
              <a:t>A Tug of War</a:t>
            </a:r>
          </a:p>
          <a:p>
            <a:pPr lvl="1"/>
            <a:r>
              <a:rPr lang="en-US" dirty="0" smtClean="0"/>
              <a:t>A train on parallel tracks</a:t>
            </a:r>
          </a:p>
          <a:p>
            <a:pPr lvl="1"/>
            <a:r>
              <a:rPr lang="en-US" dirty="0" smtClean="0"/>
              <a:t>The Keystone of an arch</a:t>
            </a:r>
          </a:p>
          <a:p>
            <a:pPr lvl="1"/>
            <a:endParaRPr lang="en-US" dirty="0"/>
          </a:p>
          <a:p>
            <a:r>
              <a:rPr lang="en-US" dirty="0" smtClean="0"/>
              <a:t>The Mystery of the Trinity is not a detective novel.  It is not solved</a:t>
            </a:r>
            <a:endParaRPr lang="en-US" dirty="0"/>
          </a:p>
        </p:txBody>
      </p:sp>
      <p:sp>
        <p:nvSpPr>
          <p:cNvPr id="5" name="Date Placeholder 4"/>
          <p:cNvSpPr>
            <a:spLocks noGrp="1"/>
          </p:cNvSpPr>
          <p:nvPr>
            <p:ph type="dt" sz="half" idx="10"/>
          </p:nvPr>
        </p:nvSpPr>
        <p:spPr/>
        <p:txBody>
          <a:bodyPr/>
          <a:lstStyle/>
          <a:p>
            <a:fld id="{D3BE6CC0-F7E2-4716-8032-70B73BE5AEB1}"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18</a:t>
            </a:fld>
            <a:endParaRPr lang="en-US"/>
          </a:p>
        </p:txBody>
      </p:sp>
    </p:spTree>
    <p:extLst>
      <p:ext uri="{BB962C8B-B14F-4D97-AF65-F5344CB8AC3E}">
        <p14:creationId xmlns:p14="http://schemas.microsoft.com/office/powerpoint/2010/main" val="25985023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Baptism</a:t>
            </a:r>
            <a:endParaRPr lang="en-US" dirty="0"/>
          </a:p>
        </p:txBody>
      </p:sp>
      <p:sp>
        <p:nvSpPr>
          <p:cNvPr id="3" name="Content Placeholder 2"/>
          <p:cNvSpPr>
            <a:spLocks noGrp="1"/>
          </p:cNvSpPr>
          <p:nvPr>
            <p:ph sz="half" idx="1"/>
          </p:nvPr>
        </p:nvSpPr>
        <p:spPr>
          <a:xfrm>
            <a:off x="304800" y="1447800"/>
            <a:ext cx="3733800" cy="381000"/>
          </a:xfrm>
        </p:spPr>
        <p:txBody>
          <a:bodyPr>
            <a:normAutofit fontScale="92500" lnSpcReduction="10000"/>
          </a:bodyPr>
          <a:lstStyle/>
          <a:p>
            <a:pPr marL="0" indent="0" algn="ctr">
              <a:buNone/>
            </a:pPr>
            <a:r>
              <a:rPr lang="en-US" dirty="0" smtClean="0"/>
              <a:t>The Baptism of Jesus</a:t>
            </a:r>
            <a:endParaRPr lang="en-US" dirty="0"/>
          </a:p>
        </p:txBody>
      </p:sp>
      <p:sp>
        <p:nvSpPr>
          <p:cNvPr id="4" name="Content Placeholder 3"/>
          <p:cNvSpPr>
            <a:spLocks noGrp="1"/>
          </p:cNvSpPr>
          <p:nvPr>
            <p:ph sz="half" idx="2"/>
          </p:nvPr>
        </p:nvSpPr>
        <p:spPr/>
        <p:txBody>
          <a:bodyPr>
            <a:normAutofit fontScale="92500" lnSpcReduction="10000"/>
          </a:bodyPr>
          <a:lstStyle/>
          <a:p>
            <a:r>
              <a:rPr lang="en-US" dirty="0" smtClean="0"/>
              <a:t>What does the Priest ask at Baptism?</a:t>
            </a:r>
          </a:p>
          <a:p>
            <a:r>
              <a:rPr lang="en-US" dirty="0" smtClean="0"/>
              <a:t>Do You Believe in the Father, Son, and Holy Spirit?</a:t>
            </a:r>
          </a:p>
          <a:p>
            <a:r>
              <a:rPr lang="en-US" dirty="0" smtClean="0"/>
              <a:t>Note the importance of Baptism in the Creed.  </a:t>
            </a:r>
            <a:endParaRPr lang="en-US" dirty="0"/>
          </a:p>
        </p:txBody>
      </p:sp>
      <p:sp>
        <p:nvSpPr>
          <p:cNvPr id="5" name="Date Placeholder 4"/>
          <p:cNvSpPr>
            <a:spLocks noGrp="1"/>
          </p:cNvSpPr>
          <p:nvPr>
            <p:ph type="dt" sz="half" idx="10"/>
          </p:nvPr>
        </p:nvSpPr>
        <p:spPr/>
        <p:txBody>
          <a:bodyPr/>
          <a:lstStyle/>
          <a:p>
            <a:fld id="{83E7B2AA-E288-4BAE-AA35-A5E434FBE886}"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19</a:t>
            </a:fld>
            <a:endParaRPr lang="en-US"/>
          </a:p>
        </p:txBody>
      </p:sp>
      <p:pic>
        <p:nvPicPr>
          <p:cNvPr id="2355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905000"/>
            <a:ext cx="3695700" cy="481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70459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 Gregory the Theologian</a:t>
            </a:r>
            <a:endParaRPr lang="en-US" dirty="0"/>
          </a:p>
        </p:txBody>
      </p:sp>
      <p:sp>
        <p:nvSpPr>
          <p:cNvPr id="3" name="Content Placeholder 2"/>
          <p:cNvSpPr>
            <a:spLocks noGrp="1"/>
          </p:cNvSpPr>
          <p:nvPr>
            <p:ph sz="half" idx="1"/>
          </p:nvPr>
        </p:nvSpPr>
        <p:spPr/>
        <p:txBody>
          <a:bodyPr/>
          <a:lstStyle/>
          <a:p>
            <a:r>
              <a:rPr lang="en-US" dirty="0" smtClean="0"/>
              <a:t>Commemorated on January 25, and on January 30, the Feast of the Three Holy Hierarchs</a:t>
            </a:r>
          </a:p>
          <a:p>
            <a:r>
              <a:rPr lang="en-US" dirty="0" smtClean="0"/>
              <a:t>Patriarch of Constantinople in 379 </a:t>
            </a:r>
          </a:p>
          <a:p>
            <a:r>
              <a:rPr lang="en-US" b="1" dirty="0" smtClean="0"/>
              <a:t>Presided over the Second Ecumenical Council in 381</a:t>
            </a:r>
            <a:endParaRPr lang="en-US" b="1" dirty="0"/>
          </a:p>
        </p:txBody>
      </p:sp>
      <p:sp>
        <p:nvSpPr>
          <p:cNvPr id="4" name="Content Placeholder 3"/>
          <p:cNvSpPr>
            <a:spLocks noGrp="1"/>
          </p:cNvSpPr>
          <p:nvPr>
            <p:ph sz="half" idx="2"/>
          </p:nvPr>
        </p:nvSpPr>
        <p:spPr/>
        <p:txBody>
          <a:bodyPr/>
          <a:lstStyle/>
          <a:p>
            <a:r>
              <a:rPr lang="en-US" dirty="0" smtClean="0"/>
              <a:t>Met Basil the Great in Athens, a great center of Western Culture.  Lifelong friend.</a:t>
            </a:r>
          </a:p>
          <a:p>
            <a:r>
              <a:rPr lang="en-US" dirty="0" smtClean="0"/>
              <a:t>Defender of the Trinity and opponent of Arianism. </a:t>
            </a:r>
            <a:endParaRPr lang="en-US" dirty="0"/>
          </a:p>
        </p:txBody>
      </p:sp>
      <p:sp>
        <p:nvSpPr>
          <p:cNvPr id="5" name="Date Placeholder 4"/>
          <p:cNvSpPr>
            <a:spLocks noGrp="1"/>
          </p:cNvSpPr>
          <p:nvPr>
            <p:ph type="dt" sz="half" idx="10"/>
          </p:nvPr>
        </p:nvSpPr>
        <p:spPr/>
        <p:txBody>
          <a:bodyPr/>
          <a:lstStyle/>
          <a:p>
            <a:fld id="{BD54CA3E-34EF-4D3E-A060-AEA6B31CF22E}"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20</a:t>
            </a:fld>
            <a:endParaRPr lang="en-US"/>
          </a:p>
        </p:txBody>
      </p:sp>
    </p:spTree>
    <p:extLst>
      <p:ext uri="{BB962C8B-B14F-4D97-AF65-F5344CB8AC3E}">
        <p14:creationId xmlns:p14="http://schemas.microsoft.com/office/powerpoint/2010/main" val="8669303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Week</a:t>
            </a:r>
            <a:endParaRPr lang="en-US" dirty="0"/>
          </a:p>
        </p:txBody>
      </p:sp>
      <p:sp>
        <p:nvSpPr>
          <p:cNvPr id="4" name="Content Placeholder 3"/>
          <p:cNvSpPr>
            <a:spLocks noGrp="1"/>
          </p:cNvSpPr>
          <p:nvPr>
            <p:ph sz="half" idx="2"/>
          </p:nvPr>
        </p:nvSpPr>
        <p:spPr/>
        <p:txBody>
          <a:bodyPr/>
          <a:lstStyle/>
          <a:p>
            <a:r>
              <a:rPr lang="en-US" dirty="0" smtClean="0"/>
              <a:t>Faith In Jesus</a:t>
            </a:r>
          </a:p>
          <a:p>
            <a:r>
              <a:rPr lang="en-US" dirty="0" smtClean="0"/>
              <a:t>Have a Great Week!</a:t>
            </a:r>
          </a:p>
          <a:p>
            <a:r>
              <a:rPr lang="en-US" dirty="0" smtClean="0"/>
              <a:t>And don’t forget your reading assignments!</a:t>
            </a:r>
            <a:endParaRPr lang="en-US" dirty="0"/>
          </a:p>
        </p:txBody>
      </p:sp>
      <p:sp>
        <p:nvSpPr>
          <p:cNvPr id="5" name="Date Placeholder 4"/>
          <p:cNvSpPr>
            <a:spLocks noGrp="1"/>
          </p:cNvSpPr>
          <p:nvPr>
            <p:ph type="dt" sz="half" idx="10"/>
          </p:nvPr>
        </p:nvSpPr>
        <p:spPr/>
        <p:txBody>
          <a:bodyPr/>
          <a:lstStyle/>
          <a:p>
            <a:fld id="{00F12C28-FB58-42E0-A97B-44858DFAEC1A}"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21</a:t>
            </a:fld>
            <a:endParaRPr lang="en-US"/>
          </a:p>
        </p:txBody>
      </p:sp>
      <p:sp>
        <p:nvSpPr>
          <p:cNvPr id="3" name="Content Placeholder 2"/>
          <p:cNvSpPr>
            <a:spLocks noGrp="1"/>
          </p:cNvSpPr>
          <p:nvPr>
            <p:ph sz="half" idx="1"/>
          </p:nvPr>
        </p:nvSpPr>
        <p:spPr/>
        <p:txBody>
          <a:bodyPr/>
          <a:lstStyle/>
          <a:p>
            <a:pPr marL="0" indent="0">
              <a:buNone/>
            </a:pPr>
            <a:r>
              <a:rPr lang="en-US" dirty="0" smtClean="0"/>
              <a:t>  Icon of the Transfiguration</a:t>
            </a:r>
          </a:p>
          <a:p>
            <a:pPr marL="0" indent="0">
              <a:buNone/>
            </a:pPr>
            <a:endParaRPr lang="en-US" dirty="0"/>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1" y="2133600"/>
            <a:ext cx="3581400"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8251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2—Faith in Jesus</a:t>
            </a:r>
            <a:endParaRPr lang="en-US" dirty="0"/>
          </a:p>
        </p:txBody>
      </p:sp>
      <p:pic>
        <p:nvPicPr>
          <p:cNvPr id="5122" name="Picture 2" descr="C:\Documents and Settings\mkoscinski\Desktop\New Folder\jcbrdgrm.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047999" y="1600200"/>
            <a:ext cx="3412563" cy="4343400"/>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p:cNvSpPr>
            <a:spLocks noGrp="1"/>
          </p:cNvSpPr>
          <p:nvPr>
            <p:ph type="dt" sz="half" idx="10"/>
          </p:nvPr>
        </p:nvSpPr>
        <p:spPr/>
        <p:txBody>
          <a:bodyPr/>
          <a:lstStyle/>
          <a:p>
            <a:fld id="{3439132A-DB5E-4817-99E6-C425D1A9DDC5}"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22</a:t>
            </a:fld>
            <a:endParaRPr lang="en-US"/>
          </a:p>
        </p:txBody>
      </p:sp>
    </p:spTree>
    <p:extLst>
      <p:ext uri="{BB962C8B-B14F-4D97-AF65-F5344CB8AC3E}">
        <p14:creationId xmlns:p14="http://schemas.microsoft.com/office/powerpoint/2010/main" val="38386958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2—Opening Prayer</a:t>
            </a:r>
            <a:endParaRPr lang="en-US" dirty="0"/>
          </a:p>
        </p:txBody>
      </p:sp>
      <p:sp>
        <p:nvSpPr>
          <p:cNvPr id="3" name="Content Placeholder 2"/>
          <p:cNvSpPr>
            <a:spLocks noGrp="1"/>
          </p:cNvSpPr>
          <p:nvPr>
            <p:ph idx="1"/>
          </p:nvPr>
        </p:nvSpPr>
        <p:spPr/>
        <p:txBody>
          <a:bodyPr>
            <a:normAutofit fontScale="92500" lnSpcReduction="10000"/>
          </a:bodyPr>
          <a:lstStyle/>
          <a:p>
            <a:r>
              <a:rPr lang="en-US" sz="2400" dirty="0"/>
              <a:t>Heavenly King, Comforter, Spirit of Truth,  everywhere present and filling all things, Treasury of Blessing, and Giver of Life, come and dwell within us, cleanse us of all stain, and save our souls O Gracious One</a:t>
            </a:r>
            <a:r>
              <a:rPr lang="en-US" sz="2400" dirty="0" smtClean="0"/>
              <a:t>!</a:t>
            </a:r>
          </a:p>
          <a:p>
            <a:r>
              <a:rPr lang="en-US" sz="2400" dirty="0" smtClean="0">
                <a:solidFill>
                  <a:srgbClr val="FF0000"/>
                </a:solidFill>
              </a:rPr>
              <a:t>Holy God, Holy and Mighty,  Holy and Immortal, have Mercy on Us.  Holy God, Holy and Might, Holy and Immortal, have Mercy on Us.  Holy God, Holy and Mighty, Holy and Immortal, have Mercy on Us. </a:t>
            </a:r>
          </a:p>
          <a:p>
            <a:endParaRPr lang="en-US" sz="2400" dirty="0">
              <a:solidFill>
                <a:srgbClr val="FF0000"/>
              </a:solidFill>
            </a:endParaRPr>
          </a:p>
          <a:p>
            <a:pPr marL="0" indent="0">
              <a:buNone/>
            </a:pPr>
            <a:r>
              <a:rPr lang="en-US" sz="2400" dirty="0" smtClean="0"/>
              <a:t>Glory to Jesus Christ!</a:t>
            </a:r>
            <a:endParaRPr lang="en-US" sz="2400" dirty="0"/>
          </a:p>
          <a:p>
            <a:endParaRPr lang="en-US" sz="2400" dirty="0"/>
          </a:p>
        </p:txBody>
      </p:sp>
      <p:sp>
        <p:nvSpPr>
          <p:cNvPr id="4" name="Date Placeholder 3"/>
          <p:cNvSpPr>
            <a:spLocks noGrp="1"/>
          </p:cNvSpPr>
          <p:nvPr>
            <p:ph type="dt" sz="half" idx="10"/>
          </p:nvPr>
        </p:nvSpPr>
        <p:spPr/>
        <p:txBody>
          <a:bodyPr/>
          <a:lstStyle/>
          <a:p>
            <a:fld id="{82DE44C1-8672-427F-8B87-2A4B2788F02B}"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23</a:t>
            </a:fld>
            <a:endParaRPr lang="en-US"/>
          </a:p>
        </p:txBody>
      </p:sp>
    </p:spTree>
    <p:extLst>
      <p:ext uri="{BB962C8B-B14F-4D97-AF65-F5344CB8AC3E}">
        <p14:creationId xmlns:p14="http://schemas.microsoft.com/office/powerpoint/2010/main" val="29143538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Background</a:t>
            </a:r>
            <a:endParaRPr lang="en-US" dirty="0"/>
          </a:p>
        </p:txBody>
      </p:sp>
      <p:sp>
        <p:nvSpPr>
          <p:cNvPr id="3" name="Content Placeholder 2"/>
          <p:cNvSpPr>
            <a:spLocks noGrp="1"/>
          </p:cNvSpPr>
          <p:nvPr>
            <p:ph sz="half" idx="1"/>
          </p:nvPr>
        </p:nvSpPr>
        <p:spPr/>
        <p:txBody>
          <a:bodyPr>
            <a:normAutofit/>
          </a:bodyPr>
          <a:lstStyle/>
          <a:p>
            <a:pPr marL="0" indent="0">
              <a:buNone/>
            </a:pPr>
            <a:r>
              <a:rPr lang="en-US" sz="1800" dirty="0" smtClean="0"/>
              <a:t>Icon of Jesus Teaching his Disciples</a:t>
            </a:r>
            <a:endParaRPr lang="en-US" sz="1800" dirty="0"/>
          </a:p>
        </p:txBody>
      </p:sp>
      <p:sp>
        <p:nvSpPr>
          <p:cNvPr id="4" name="Content Placeholder 3"/>
          <p:cNvSpPr>
            <a:spLocks noGrp="1"/>
          </p:cNvSpPr>
          <p:nvPr>
            <p:ph sz="half" idx="2"/>
          </p:nvPr>
        </p:nvSpPr>
        <p:spPr/>
        <p:txBody>
          <a:bodyPr>
            <a:normAutofit/>
          </a:bodyPr>
          <a:lstStyle/>
          <a:p>
            <a:r>
              <a:rPr lang="en-US" dirty="0" smtClean="0"/>
              <a:t>Rabbis taught by citing the writings of other rabbis.</a:t>
            </a:r>
          </a:p>
          <a:p>
            <a:r>
              <a:rPr lang="en-US" dirty="0" smtClean="0"/>
              <a:t>Jesus was especially critical of the Pharisees (Mt. 23: 1-35). </a:t>
            </a:r>
          </a:p>
          <a:p>
            <a:r>
              <a:rPr lang="en-US" dirty="0" smtClean="0"/>
              <a:t>They observed tradition while ignoring the deeper  requirements of God. </a:t>
            </a:r>
            <a:endParaRPr lang="en-US" dirty="0"/>
          </a:p>
        </p:txBody>
      </p:sp>
      <p:sp>
        <p:nvSpPr>
          <p:cNvPr id="5" name="Date Placeholder 4"/>
          <p:cNvSpPr>
            <a:spLocks noGrp="1"/>
          </p:cNvSpPr>
          <p:nvPr>
            <p:ph type="dt" sz="half" idx="10"/>
          </p:nvPr>
        </p:nvSpPr>
        <p:spPr/>
        <p:txBody>
          <a:bodyPr/>
          <a:lstStyle/>
          <a:p>
            <a:fld id="{D017C640-CE0F-4588-8E97-55A6A9A5A12E}"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24</a:t>
            </a:fld>
            <a:endParaRPr lang="en-US"/>
          </a:p>
        </p:txBody>
      </p:sp>
      <p:pic>
        <p:nvPicPr>
          <p:cNvPr id="266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133600"/>
            <a:ext cx="409575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44537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Faith in Jesus</a:t>
            </a:r>
            <a:endParaRPr lang="en-US" dirty="0"/>
          </a:p>
        </p:txBody>
      </p:sp>
      <p:sp>
        <p:nvSpPr>
          <p:cNvPr id="3" name="Content Placeholder 2"/>
          <p:cNvSpPr>
            <a:spLocks noGrp="1"/>
          </p:cNvSpPr>
          <p:nvPr>
            <p:ph sz="half" idx="1"/>
          </p:nvPr>
        </p:nvSpPr>
        <p:spPr/>
        <p:txBody>
          <a:bodyPr/>
          <a:lstStyle/>
          <a:p>
            <a:r>
              <a:rPr lang="en-US" dirty="0"/>
              <a:t>The Torah doesn’t have just </a:t>
            </a:r>
            <a:r>
              <a:rPr lang="en-US" dirty="0" smtClean="0"/>
              <a:t>10 Commandments</a:t>
            </a:r>
            <a:r>
              <a:rPr lang="en-US" dirty="0"/>
              <a:t>, it has 613!</a:t>
            </a:r>
          </a:p>
          <a:p>
            <a:r>
              <a:rPr lang="en-US" dirty="0"/>
              <a:t>The Pharisees added a “fence around the Law” which expanded the Law. </a:t>
            </a:r>
          </a:p>
          <a:p>
            <a:endParaRPr lang="en-US" dirty="0"/>
          </a:p>
        </p:txBody>
      </p:sp>
      <p:sp>
        <p:nvSpPr>
          <p:cNvPr id="4" name="Content Placeholder 3"/>
          <p:cNvSpPr>
            <a:spLocks noGrp="1"/>
          </p:cNvSpPr>
          <p:nvPr>
            <p:ph sz="half" idx="2"/>
          </p:nvPr>
        </p:nvSpPr>
        <p:spPr/>
        <p:txBody>
          <a:bodyPr/>
          <a:lstStyle/>
          <a:p>
            <a:r>
              <a:rPr lang="en-US" dirty="0" smtClean="0"/>
              <a:t>He makes claims about his own person.  </a:t>
            </a:r>
          </a:p>
          <a:p>
            <a:r>
              <a:rPr lang="en-US" dirty="0" smtClean="0"/>
              <a:t>Jesus is an object of human faith.</a:t>
            </a:r>
          </a:p>
          <a:p>
            <a:r>
              <a:rPr lang="en-US" dirty="0" smtClean="0"/>
              <a:t>He is not just a miracle worker or a prophet.</a:t>
            </a:r>
          </a:p>
          <a:p>
            <a:r>
              <a:rPr lang="en-US" dirty="0" smtClean="0"/>
              <a:t>We make an act of faith to have a personal relationship with Jesus.</a:t>
            </a:r>
            <a:endParaRPr lang="en-US" dirty="0"/>
          </a:p>
        </p:txBody>
      </p:sp>
      <p:sp>
        <p:nvSpPr>
          <p:cNvPr id="5" name="Date Placeholder 4"/>
          <p:cNvSpPr>
            <a:spLocks noGrp="1"/>
          </p:cNvSpPr>
          <p:nvPr>
            <p:ph type="dt" sz="half" idx="10"/>
          </p:nvPr>
        </p:nvSpPr>
        <p:spPr/>
        <p:txBody>
          <a:bodyPr/>
          <a:lstStyle/>
          <a:p>
            <a:fld id="{3DCCD94D-A707-485F-92A5-482114B24C59}"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25</a:t>
            </a:fld>
            <a:endParaRPr lang="en-US"/>
          </a:p>
        </p:txBody>
      </p:sp>
    </p:spTree>
    <p:extLst>
      <p:ext uri="{BB962C8B-B14F-4D97-AF65-F5344CB8AC3E}">
        <p14:creationId xmlns:p14="http://schemas.microsoft.com/office/powerpoint/2010/main" val="33651757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 Death </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We embrace the Crucifixion and Resurrection of Jesus.</a:t>
            </a:r>
          </a:p>
          <a:p>
            <a:r>
              <a:rPr lang="en-US" dirty="0" smtClean="0"/>
              <a:t>It was not an embarrassment to the earliest Christians.</a:t>
            </a:r>
          </a:p>
          <a:p>
            <a:r>
              <a:rPr lang="en-US" dirty="0" smtClean="0"/>
              <a:t>We </a:t>
            </a:r>
            <a:r>
              <a:rPr lang="en-US" dirty="0"/>
              <a:t>remember the Cross  throughout the Church Year. </a:t>
            </a:r>
          </a:p>
          <a:p>
            <a:pPr marL="0" indent="0">
              <a:buNone/>
            </a:pPr>
            <a:endParaRPr lang="en-US" dirty="0"/>
          </a:p>
        </p:txBody>
      </p:sp>
      <p:sp>
        <p:nvSpPr>
          <p:cNvPr id="4" name="Content Placeholder 3"/>
          <p:cNvSpPr>
            <a:spLocks noGrp="1"/>
          </p:cNvSpPr>
          <p:nvPr>
            <p:ph sz="half" idx="2"/>
          </p:nvPr>
        </p:nvSpPr>
        <p:spPr/>
        <p:txBody>
          <a:bodyPr>
            <a:normAutofit lnSpcReduction="10000"/>
          </a:bodyPr>
          <a:lstStyle/>
          <a:p>
            <a:r>
              <a:rPr lang="en-US" dirty="0" smtClean="0"/>
              <a:t>“We preach Christ crucified, a stumbling block to Jews and folly to the Gentiles.” (1 Cor. 2:23)</a:t>
            </a:r>
          </a:p>
          <a:p>
            <a:r>
              <a:rPr lang="en-US" dirty="0" smtClean="0"/>
              <a:t>“… Be it for me to glory except in the Cross…” (Gal. 6:14)</a:t>
            </a:r>
          </a:p>
          <a:p>
            <a:r>
              <a:rPr lang="en-US" dirty="0" smtClean="0"/>
              <a:t>Other </a:t>
            </a:r>
            <a:r>
              <a:rPr lang="en-US" dirty="0"/>
              <a:t>readings:  </a:t>
            </a:r>
            <a:r>
              <a:rPr lang="en-US" dirty="0" smtClean="0"/>
              <a:t>Rom. </a:t>
            </a:r>
            <a:r>
              <a:rPr lang="en-US" dirty="0"/>
              <a:t>6:1-8; 1 </a:t>
            </a:r>
            <a:r>
              <a:rPr lang="en-US" dirty="0" smtClean="0"/>
              <a:t>Cor. </a:t>
            </a:r>
            <a:r>
              <a:rPr lang="en-US" dirty="0"/>
              <a:t>11:26; </a:t>
            </a:r>
            <a:r>
              <a:rPr lang="en-US" dirty="0" smtClean="0"/>
              <a:t>Phil. </a:t>
            </a:r>
            <a:r>
              <a:rPr lang="en-US" dirty="0"/>
              <a:t>2:6-8)</a:t>
            </a:r>
          </a:p>
          <a:p>
            <a:endParaRPr lang="en-US" dirty="0"/>
          </a:p>
        </p:txBody>
      </p:sp>
      <p:sp>
        <p:nvSpPr>
          <p:cNvPr id="5" name="Date Placeholder 4"/>
          <p:cNvSpPr>
            <a:spLocks noGrp="1"/>
          </p:cNvSpPr>
          <p:nvPr>
            <p:ph type="dt" sz="half" idx="10"/>
          </p:nvPr>
        </p:nvSpPr>
        <p:spPr/>
        <p:txBody>
          <a:bodyPr/>
          <a:lstStyle/>
          <a:p>
            <a:fld id="{1496DA11-01A5-4CD2-8DB8-72FD7EBAECE6}"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26</a:t>
            </a:fld>
            <a:endParaRPr lang="en-US"/>
          </a:p>
        </p:txBody>
      </p:sp>
    </p:spTree>
    <p:extLst>
      <p:ext uri="{BB962C8B-B14F-4D97-AF65-F5344CB8AC3E}">
        <p14:creationId xmlns:p14="http://schemas.microsoft.com/office/powerpoint/2010/main" val="15411068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 Resurrection</a:t>
            </a:r>
            <a:endParaRPr lang="en-US" dirty="0"/>
          </a:p>
        </p:txBody>
      </p:sp>
      <p:pic>
        <p:nvPicPr>
          <p:cNvPr id="6148" name="Picture 4" descr="C:\Documents and Settings\mkoscinski\Desktop\New Folder\marymagd.jpg"/>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t="2354" b="235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half" idx="2"/>
          </p:nvPr>
        </p:nvSpPr>
        <p:spPr/>
        <p:txBody>
          <a:bodyPr/>
          <a:lstStyle/>
          <a:p>
            <a:r>
              <a:rPr lang="en-US" dirty="0" smtClean="0"/>
              <a:t>Even the early Christians had problems believing.</a:t>
            </a:r>
          </a:p>
          <a:p>
            <a:r>
              <a:rPr lang="en-US" dirty="0" smtClean="0"/>
              <a:t>What does Mary Magdalene think after the Resurrection?  (Jn. 20:15-16)?</a:t>
            </a:r>
          </a:p>
          <a:p>
            <a:r>
              <a:rPr lang="en-US" dirty="0" smtClean="0"/>
              <a:t>What do the Apostles think? (Mt. 28:17)</a:t>
            </a:r>
            <a:endParaRPr lang="en-US" dirty="0"/>
          </a:p>
        </p:txBody>
      </p:sp>
      <p:sp>
        <p:nvSpPr>
          <p:cNvPr id="5" name="Date Placeholder 4"/>
          <p:cNvSpPr>
            <a:spLocks noGrp="1"/>
          </p:cNvSpPr>
          <p:nvPr>
            <p:ph type="dt" sz="half" idx="10"/>
          </p:nvPr>
        </p:nvSpPr>
        <p:spPr/>
        <p:txBody>
          <a:bodyPr/>
          <a:lstStyle/>
          <a:p>
            <a:fld id="{15AAE2BB-FE30-4547-8A53-763953574DBA}"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27</a:t>
            </a:fld>
            <a:endParaRPr lang="en-US"/>
          </a:p>
        </p:txBody>
      </p:sp>
      <p:sp>
        <p:nvSpPr>
          <p:cNvPr id="10" name="TextBox 9"/>
          <p:cNvSpPr txBox="1"/>
          <p:nvPr/>
        </p:nvSpPr>
        <p:spPr>
          <a:xfrm>
            <a:off x="914400" y="1371600"/>
            <a:ext cx="3352800" cy="381000"/>
          </a:xfrm>
          <a:prstGeom prst="rect">
            <a:avLst/>
          </a:prstGeom>
          <a:noFill/>
        </p:spPr>
        <p:txBody>
          <a:bodyPr wrap="square" rtlCol="0">
            <a:spAutoFit/>
          </a:bodyPr>
          <a:lstStyle/>
          <a:p>
            <a:pPr algn="ctr"/>
            <a:r>
              <a:rPr lang="en-US" dirty="0" smtClean="0"/>
              <a:t>Icon of Mary Magdalene</a:t>
            </a:r>
            <a:endParaRPr lang="en-US" dirty="0"/>
          </a:p>
        </p:txBody>
      </p:sp>
    </p:spTree>
    <p:extLst>
      <p:ext uri="{BB962C8B-B14F-4D97-AF65-F5344CB8AC3E}">
        <p14:creationId xmlns:p14="http://schemas.microsoft.com/office/powerpoint/2010/main" val="14619835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 Resurrection</a:t>
            </a:r>
            <a:endParaRPr lang="en-US" dirty="0"/>
          </a:p>
        </p:txBody>
      </p:sp>
      <p:pic>
        <p:nvPicPr>
          <p:cNvPr id="8" name="Picture 2" descr="C:\Documents and Settings\mkoscinski\Desktop\New Folder\resurect.jpg"/>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t="7746" b="774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half" idx="2"/>
          </p:nvPr>
        </p:nvSpPr>
        <p:spPr/>
        <p:txBody>
          <a:bodyPr/>
          <a:lstStyle/>
          <a:p>
            <a:r>
              <a:rPr lang="en-US" dirty="0" smtClean="0"/>
              <a:t>St Paul says without the Resurrection Christianity is reduced to an absurdity. </a:t>
            </a:r>
          </a:p>
          <a:p>
            <a:r>
              <a:rPr lang="en-US" dirty="0" smtClean="0"/>
              <a:t>It is not only his Death, but also his Resurrection that reconciles us to God.</a:t>
            </a:r>
          </a:p>
          <a:p>
            <a:r>
              <a:rPr lang="en-US" dirty="0" smtClean="0"/>
              <a:t>Death is Trampled!</a:t>
            </a:r>
            <a:endParaRPr lang="en-US" dirty="0"/>
          </a:p>
        </p:txBody>
      </p:sp>
      <p:sp>
        <p:nvSpPr>
          <p:cNvPr id="5" name="Date Placeholder 4"/>
          <p:cNvSpPr>
            <a:spLocks noGrp="1"/>
          </p:cNvSpPr>
          <p:nvPr>
            <p:ph type="dt" sz="half" idx="10"/>
          </p:nvPr>
        </p:nvSpPr>
        <p:spPr/>
        <p:txBody>
          <a:bodyPr/>
          <a:lstStyle/>
          <a:p>
            <a:fld id="{87C8BCC4-2D78-4438-A3B7-DD5D47610599}"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28</a:t>
            </a:fld>
            <a:endParaRPr lang="en-US"/>
          </a:p>
        </p:txBody>
      </p:sp>
    </p:spTree>
    <p:extLst>
      <p:ext uri="{BB962C8B-B14F-4D97-AF65-F5344CB8AC3E}">
        <p14:creationId xmlns:p14="http://schemas.microsoft.com/office/powerpoint/2010/main" val="34075995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Were There Unbelievers?  Sure.</a:t>
            </a:r>
            <a:endParaRPr lang="en-US" sz="4000" dirty="0"/>
          </a:p>
        </p:txBody>
      </p:sp>
      <p:sp>
        <p:nvSpPr>
          <p:cNvPr id="3" name="Content Placeholder 2"/>
          <p:cNvSpPr>
            <a:spLocks noGrp="1"/>
          </p:cNvSpPr>
          <p:nvPr>
            <p:ph sz="half" idx="1"/>
          </p:nvPr>
        </p:nvSpPr>
        <p:spPr/>
        <p:txBody>
          <a:bodyPr>
            <a:normAutofit fontScale="77500" lnSpcReduction="20000"/>
          </a:bodyPr>
          <a:lstStyle/>
          <a:p>
            <a:endParaRPr lang="en-US" dirty="0"/>
          </a:p>
        </p:txBody>
      </p:sp>
      <p:sp>
        <p:nvSpPr>
          <p:cNvPr id="4" name="Content Placeholder 3"/>
          <p:cNvSpPr>
            <a:spLocks noGrp="1"/>
          </p:cNvSpPr>
          <p:nvPr>
            <p:ph sz="half" idx="2"/>
          </p:nvPr>
        </p:nvSpPr>
        <p:spPr/>
        <p:txBody>
          <a:bodyPr>
            <a:normAutofit fontScale="77500" lnSpcReduction="20000"/>
          </a:bodyPr>
          <a:lstStyle/>
          <a:p>
            <a:r>
              <a:rPr lang="en-US" dirty="0" smtClean="0"/>
              <a:t>Saint </a:t>
            </a:r>
            <a:r>
              <a:rPr lang="en-US" dirty="0"/>
              <a:t>Jerome remarked that the world "awoke with a groan to find itself Arian." </a:t>
            </a:r>
            <a:endParaRPr lang="en-US" dirty="0" smtClean="0"/>
          </a:p>
          <a:p>
            <a:r>
              <a:rPr lang="en-US" dirty="0"/>
              <a:t>And let them not flatter themselves if they think they have Scripture authority for their assertions, since the devil himself quoted Scripture, and the essence of the Scriptures is not the letter, but the meaning. Otherwise, if we follow the letter, we too can concoct a new dogma and assert that such persons as wear shoes and have two coats must not be received into the Church</a:t>
            </a:r>
          </a:p>
        </p:txBody>
      </p:sp>
      <p:sp>
        <p:nvSpPr>
          <p:cNvPr id="5" name="Date Placeholder 4"/>
          <p:cNvSpPr>
            <a:spLocks noGrp="1"/>
          </p:cNvSpPr>
          <p:nvPr>
            <p:ph type="dt" sz="half" idx="10"/>
          </p:nvPr>
        </p:nvSpPr>
        <p:spPr/>
        <p:txBody>
          <a:bodyPr/>
          <a:lstStyle/>
          <a:p>
            <a:fld id="{81950767-732C-4777-8983-EB177D81AE65}"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29</a:t>
            </a:fld>
            <a:endParaRPr lang="en-US"/>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 y="1485900"/>
            <a:ext cx="3848100" cy="430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81298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
        <p:nvSpPr>
          <p:cNvPr id="5" name="Date Placeholder 4"/>
          <p:cNvSpPr>
            <a:spLocks noGrp="1"/>
          </p:cNvSpPr>
          <p:nvPr>
            <p:ph type="dt" sz="half" idx="10"/>
          </p:nvPr>
        </p:nvSpPr>
        <p:spPr/>
        <p:txBody>
          <a:bodyPr/>
          <a:lstStyle/>
          <a:p>
            <a:fld id="{3AE0AA2B-D9B7-4E0B-9D3F-D1748A3D0187}"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30</a:t>
            </a:fld>
            <a:endParaRPr lang="en-US"/>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304800"/>
            <a:ext cx="8534400"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58535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Theotokos</a:t>
            </a:r>
            <a:endParaRPr lang="en-US" dirty="0"/>
          </a:p>
        </p:txBody>
      </p:sp>
      <p:sp>
        <p:nvSpPr>
          <p:cNvPr id="3" name="Text Placeholder 2"/>
          <p:cNvSpPr>
            <a:spLocks noGrp="1"/>
          </p:cNvSpPr>
          <p:nvPr>
            <p:ph type="body" idx="1"/>
          </p:nvPr>
        </p:nvSpPr>
        <p:spPr/>
        <p:txBody>
          <a:bodyPr/>
          <a:lstStyle/>
          <a:p>
            <a:r>
              <a:rPr lang="en-US" dirty="0" smtClean="0"/>
              <a:t>Virgin of Vladimir</a:t>
            </a:r>
            <a:endParaRPr lang="en-US" dirty="0"/>
          </a:p>
        </p:txBody>
      </p:sp>
      <p:sp>
        <p:nvSpPr>
          <p:cNvPr id="4" name="Content Placeholder 3"/>
          <p:cNvSpPr>
            <a:spLocks noGrp="1"/>
          </p:cNvSpPr>
          <p:nvPr>
            <p:ph sz="half" idx="2"/>
          </p:nvPr>
        </p:nvSpPr>
        <p:spPr/>
        <p:txBody>
          <a:bodyPr/>
          <a:lstStyle/>
          <a:p>
            <a:endParaRPr lang="en-US" dirty="0"/>
          </a:p>
        </p:txBody>
      </p:sp>
      <p:sp>
        <p:nvSpPr>
          <p:cNvPr id="5" name="Text Placeholder 4"/>
          <p:cNvSpPr>
            <a:spLocks noGrp="1"/>
          </p:cNvSpPr>
          <p:nvPr>
            <p:ph type="body" sz="quarter" idx="3"/>
          </p:nvPr>
        </p:nvSpPr>
        <p:spPr/>
        <p:txBody>
          <a:bodyPr/>
          <a:lstStyle/>
          <a:p>
            <a:r>
              <a:rPr lang="en-US" dirty="0" smtClean="0"/>
              <a:t>The </a:t>
            </a:r>
            <a:r>
              <a:rPr lang="en-US" dirty="0" err="1" smtClean="0"/>
              <a:t>Theotokos</a:t>
            </a:r>
            <a:r>
              <a:rPr lang="en-US" dirty="0" smtClean="0"/>
              <a:t> in Icons</a:t>
            </a:r>
            <a:endParaRPr lang="en-US" dirty="0"/>
          </a:p>
        </p:txBody>
      </p:sp>
      <p:sp>
        <p:nvSpPr>
          <p:cNvPr id="6" name="Content Placeholder 5"/>
          <p:cNvSpPr>
            <a:spLocks noGrp="1"/>
          </p:cNvSpPr>
          <p:nvPr>
            <p:ph sz="quarter" idx="4"/>
          </p:nvPr>
        </p:nvSpPr>
        <p:spPr/>
        <p:txBody>
          <a:bodyPr/>
          <a:lstStyle/>
          <a:p>
            <a:r>
              <a:rPr lang="en-US" dirty="0" smtClean="0"/>
              <a:t>With some rare and well known exceptions, the Virgin is always portrayed in relation to her Son. </a:t>
            </a:r>
          </a:p>
          <a:p>
            <a:r>
              <a:rPr lang="en-US" dirty="0" smtClean="0"/>
              <a:t>Our prayers and services also reflect this balance. </a:t>
            </a:r>
            <a:endParaRPr lang="en-US" dirty="0"/>
          </a:p>
        </p:txBody>
      </p:sp>
      <p:sp>
        <p:nvSpPr>
          <p:cNvPr id="7" name="Date Placeholder 6"/>
          <p:cNvSpPr>
            <a:spLocks noGrp="1"/>
          </p:cNvSpPr>
          <p:nvPr>
            <p:ph type="dt" sz="half" idx="10"/>
          </p:nvPr>
        </p:nvSpPr>
        <p:spPr/>
        <p:txBody>
          <a:bodyPr/>
          <a:lstStyle/>
          <a:p>
            <a:fld id="{D6E911BF-C061-4DBC-8EA4-DB19FA309CFD}" type="datetime1">
              <a:rPr lang="en-US" smtClean="0">
                <a:solidFill>
                  <a:prstClr val="black"/>
                </a:solidFill>
              </a:rPr>
              <a:t>6/24/2018</a:t>
            </a:fld>
            <a:endParaRPr lang="en-US">
              <a:solidFill>
                <a:prstClr val="black"/>
              </a:solidFill>
            </a:endParaRPr>
          </a:p>
        </p:txBody>
      </p:sp>
      <p:sp>
        <p:nvSpPr>
          <p:cNvPr id="8" name="Footer Placeholder 7"/>
          <p:cNvSpPr>
            <a:spLocks noGrp="1"/>
          </p:cNvSpPr>
          <p:nvPr>
            <p:ph type="ftr" sz="quarter" idx="11"/>
          </p:nvPr>
        </p:nvSpPr>
        <p:spPr/>
        <p:txBody>
          <a:bodyPr/>
          <a:lstStyle/>
          <a:p>
            <a:r>
              <a:rPr lang="en-US" smtClean="0">
                <a:solidFill>
                  <a:prstClr val="black"/>
                </a:solidFill>
              </a:rPr>
              <a:t>Living the Byzantine Faith</a:t>
            </a:r>
            <a:endParaRPr lang="en-US">
              <a:solidFill>
                <a:prstClr val="black"/>
              </a:solidFill>
            </a:endParaRPr>
          </a:p>
        </p:txBody>
      </p:sp>
      <p:sp>
        <p:nvSpPr>
          <p:cNvPr id="9" name="Slide Number Placeholder 8"/>
          <p:cNvSpPr>
            <a:spLocks noGrp="1"/>
          </p:cNvSpPr>
          <p:nvPr>
            <p:ph type="sldNum" sz="quarter" idx="12"/>
          </p:nvPr>
        </p:nvSpPr>
        <p:spPr/>
        <p:txBody>
          <a:bodyPr/>
          <a:lstStyle/>
          <a:p>
            <a:fld id="{2985FAAD-CA0A-4B80-8B91-199F692829F8}" type="slidenum">
              <a:rPr lang="en-US" smtClean="0">
                <a:gradFill>
                  <a:gsLst>
                    <a:gs pos="0">
                      <a:prstClr val="black">
                        <a:alpha val="10000"/>
                      </a:prstClr>
                    </a:gs>
                    <a:gs pos="100000">
                      <a:prstClr val="black">
                        <a:alpha val="10000"/>
                      </a:prstClr>
                    </a:gs>
                  </a:gsLst>
                  <a:lin ang="5400000" scaled="0"/>
                </a:gradFill>
              </a:rPr>
              <a:pPr/>
              <a:t>31</a:t>
            </a:fld>
            <a:endParaRPr lang="en-US">
              <a:gradFill>
                <a:gsLst>
                  <a:gs pos="0">
                    <a:prstClr val="black">
                      <a:alpha val="10000"/>
                    </a:prstClr>
                  </a:gs>
                  <a:gs pos="100000">
                    <a:prstClr val="black">
                      <a:alpha val="10000"/>
                    </a:prstClr>
                  </a:gs>
                </a:gsLst>
                <a:lin ang="5400000" scaled="0"/>
              </a:gradFill>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2133600"/>
            <a:ext cx="373380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34064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Week</a:t>
            </a:r>
            <a:endParaRPr lang="en-US" dirty="0"/>
          </a:p>
        </p:txBody>
      </p:sp>
      <p:pic>
        <p:nvPicPr>
          <p:cNvPr id="7170" name="Picture 2" descr="C:\Documents and Settings\mkoscinski\Desktop\New Folder\myrrbear.jpg"/>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t="8007" b="800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half" idx="2"/>
          </p:nvPr>
        </p:nvSpPr>
        <p:spPr/>
        <p:txBody>
          <a:bodyPr/>
          <a:lstStyle/>
          <a:p>
            <a:r>
              <a:rPr lang="en-US" dirty="0" smtClean="0"/>
              <a:t>Faith and Conversion Stories</a:t>
            </a:r>
          </a:p>
          <a:p>
            <a:r>
              <a:rPr lang="en-US" dirty="0" smtClean="0"/>
              <a:t>Have a safe week!</a:t>
            </a:r>
          </a:p>
          <a:p>
            <a:r>
              <a:rPr lang="en-US" dirty="0" smtClean="0"/>
              <a:t>Don’t forget to do your reading!</a:t>
            </a:r>
          </a:p>
          <a:p>
            <a:r>
              <a:rPr lang="en-US" dirty="0" smtClean="0"/>
              <a:t>And don’t forget to pray!</a:t>
            </a:r>
            <a:endParaRPr lang="en-US" dirty="0"/>
          </a:p>
        </p:txBody>
      </p:sp>
      <p:sp>
        <p:nvSpPr>
          <p:cNvPr id="5" name="Date Placeholder 4"/>
          <p:cNvSpPr>
            <a:spLocks noGrp="1"/>
          </p:cNvSpPr>
          <p:nvPr>
            <p:ph type="dt" sz="half" idx="10"/>
          </p:nvPr>
        </p:nvSpPr>
        <p:spPr/>
        <p:txBody>
          <a:bodyPr/>
          <a:lstStyle/>
          <a:p>
            <a:fld id="{41A0A94B-E913-4A9D-A7BA-51639E6F6D25}"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32</a:t>
            </a:fld>
            <a:endParaRPr lang="en-US"/>
          </a:p>
        </p:txBody>
      </p:sp>
      <p:sp>
        <p:nvSpPr>
          <p:cNvPr id="8" name="TextBox 7"/>
          <p:cNvSpPr txBox="1"/>
          <p:nvPr/>
        </p:nvSpPr>
        <p:spPr>
          <a:xfrm>
            <a:off x="4572000" y="5562600"/>
            <a:ext cx="3276600" cy="369332"/>
          </a:xfrm>
          <a:prstGeom prst="rect">
            <a:avLst/>
          </a:prstGeom>
          <a:noFill/>
        </p:spPr>
        <p:txBody>
          <a:bodyPr wrap="square" rtlCol="0">
            <a:spAutoFit/>
          </a:bodyPr>
          <a:lstStyle/>
          <a:p>
            <a:r>
              <a:rPr lang="en-US" dirty="0" smtClean="0"/>
              <a:t>Icon of the Myrrh Bearers</a:t>
            </a:r>
            <a:endParaRPr lang="en-US" dirty="0"/>
          </a:p>
        </p:txBody>
      </p:sp>
    </p:spTree>
    <p:extLst>
      <p:ext uri="{BB962C8B-B14F-4D97-AF65-F5344CB8AC3E}">
        <p14:creationId xmlns:p14="http://schemas.microsoft.com/office/powerpoint/2010/main" val="34751870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24798" cy="1143000"/>
          </a:xfrm>
        </p:spPr>
        <p:txBody>
          <a:bodyPr/>
          <a:lstStyle/>
          <a:p>
            <a:r>
              <a:rPr lang="en-US" dirty="0" smtClean="0"/>
              <a:t>Class 3—Faith and Conversion</a:t>
            </a:r>
            <a:endParaRPr lang="en-US" dirty="0"/>
          </a:p>
        </p:txBody>
      </p:sp>
      <p:sp>
        <p:nvSpPr>
          <p:cNvPr id="3" name="Content Placeholder 2"/>
          <p:cNvSpPr>
            <a:spLocks noGrp="1"/>
          </p:cNvSpPr>
          <p:nvPr>
            <p:ph sz="half" idx="1"/>
          </p:nvPr>
        </p:nvSpPr>
        <p:spPr/>
        <p:txBody>
          <a:bodyPr>
            <a:normAutofit/>
          </a:bodyPr>
          <a:lstStyle/>
          <a:p>
            <a:pPr marL="0" indent="0">
              <a:buNone/>
            </a:pPr>
            <a:r>
              <a:rPr lang="en-US" sz="2000" dirty="0" err="1" smtClean="0"/>
              <a:t>Sts</a:t>
            </a:r>
            <a:r>
              <a:rPr lang="en-US" sz="2000" dirty="0" smtClean="0"/>
              <a:t>. Cyril and Methodius</a:t>
            </a:r>
            <a:endParaRPr lang="en-US" sz="2000" dirty="0"/>
          </a:p>
        </p:txBody>
      </p:sp>
      <p:sp>
        <p:nvSpPr>
          <p:cNvPr id="4" name="Content Placeholder 3"/>
          <p:cNvSpPr>
            <a:spLocks noGrp="1"/>
          </p:cNvSpPr>
          <p:nvPr>
            <p:ph sz="half" idx="2"/>
          </p:nvPr>
        </p:nvSpPr>
        <p:spPr>
          <a:xfrm>
            <a:off x="4876800" y="1752600"/>
            <a:ext cx="3566160" cy="4372708"/>
          </a:xfrm>
        </p:spPr>
        <p:txBody>
          <a:bodyPr>
            <a:normAutofit/>
          </a:bodyPr>
          <a:lstStyle/>
          <a:p>
            <a:pPr marL="0" indent="0" algn="ctr">
              <a:buNone/>
            </a:pPr>
            <a:r>
              <a:rPr lang="en-US" sz="2000" dirty="0" smtClean="0"/>
              <a:t>Ss. Constantine and Helena</a:t>
            </a:r>
            <a:endParaRPr lang="en-US" sz="2000" dirty="0"/>
          </a:p>
        </p:txBody>
      </p:sp>
      <p:sp>
        <p:nvSpPr>
          <p:cNvPr id="5" name="Date Placeholder 4"/>
          <p:cNvSpPr>
            <a:spLocks noGrp="1"/>
          </p:cNvSpPr>
          <p:nvPr>
            <p:ph type="dt" sz="half" idx="10"/>
          </p:nvPr>
        </p:nvSpPr>
        <p:spPr/>
        <p:txBody>
          <a:bodyPr/>
          <a:lstStyle/>
          <a:p>
            <a:fld id="{12EC77D7-47B2-4D38-A2DC-9F41EC189240}"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33</a:t>
            </a:fld>
            <a:endParaRPr lang="en-US"/>
          </a:p>
        </p:txBody>
      </p:sp>
      <p:pic>
        <p:nvPicPr>
          <p:cNvPr id="1945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1" y="2133600"/>
            <a:ext cx="4065429"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2"/>
          <p:cNvSpPr txBox="1">
            <a:spLocks/>
          </p:cNvSpPr>
          <p:nvPr/>
        </p:nvSpPr>
        <p:spPr>
          <a:xfrm>
            <a:off x="609599" y="1653749"/>
            <a:ext cx="3913031"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endParaRPr lang="en-US" dirty="0"/>
          </a:p>
        </p:txBody>
      </p:sp>
      <p:pic>
        <p:nvPicPr>
          <p:cNvPr id="1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7800" y="2133600"/>
            <a:ext cx="28194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ontent Placeholder 2"/>
          <p:cNvSpPr txBox="1">
            <a:spLocks/>
          </p:cNvSpPr>
          <p:nvPr/>
        </p:nvSpPr>
        <p:spPr>
          <a:xfrm>
            <a:off x="630567" y="1653749"/>
            <a:ext cx="3913031"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endParaRPr lang="en-US" dirty="0"/>
          </a:p>
        </p:txBody>
      </p:sp>
    </p:spTree>
    <p:extLst>
      <p:ext uri="{BB962C8B-B14F-4D97-AF65-F5344CB8AC3E}">
        <p14:creationId xmlns:p14="http://schemas.microsoft.com/office/powerpoint/2010/main" val="21481800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3—Opening Prayer</a:t>
            </a:r>
            <a:endParaRPr lang="en-US" dirty="0"/>
          </a:p>
        </p:txBody>
      </p:sp>
      <p:sp>
        <p:nvSpPr>
          <p:cNvPr id="3" name="Content Placeholder 2"/>
          <p:cNvSpPr>
            <a:spLocks noGrp="1"/>
          </p:cNvSpPr>
          <p:nvPr>
            <p:ph idx="1"/>
          </p:nvPr>
        </p:nvSpPr>
        <p:spPr/>
        <p:txBody>
          <a:bodyPr>
            <a:normAutofit fontScale="92500" lnSpcReduction="10000"/>
          </a:bodyPr>
          <a:lstStyle/>
          <a:p>
            <a:pPr lvl="0"/>
            <a:r>
              <a:rPr lang="en-US" sz="2000" dirty="0" smtClean="0">
                <a:solidFill>
                  <a:prstClr val="black"/>
                </a:solidFill>
              </a:rPr>
              <a:t>Heavenly King, Comforter, Spirit of Truth,  everywhere present and filling all things, Treasury of Blessing, and Giver of Life, come and dwell within us, cleanse us of all stain, and save our souls O Gracious One!</a:t>
            </a:r>
          </a:p>
          <a:p>
            <a:pPr lvl="0"/>
            <a:r>
              <a:rPr lang="en-US" sz="2000" dirty="0" smtClean="0">
                <a:solidFill>
                  <a:prstClr val="black"/>
                </a:solidFill>
              </a:rPr>
              <a:t>Holy God, Holy and Mighty,  Holy and Immortal, have Mercy on Us.  Holy God, Holy and Might, Holy and Immortal, have Mercy on Us.  Holy God, Holy and Mighty, Holy and Immortal, have Mercy on Us. </a:t>
            </a:r>
          </a:p>
          <a:p>
            <a:pPr lvl="0"/>
            <a:r>
              <a:rPr lang="en-US" sz="2000" b="1" dirty="0" smtClean="0">
                <a:solidFill>
                  <a:srgbClr val="FF0000"/>
                </a:solidFill>
              </a:rPr>
              <a:t>Glory to the Father, and to the Son, and to the Holy Spirit, now an ever and forever, Amen.</a:t>
            </a:r>
          </a:p>
          <a:p>
            <a:pPr lvl="0"/>
            <a:r>
              <a:rPr lang="en-US" sz="2000" b="1" dirty="0" smtClean="0">
                <a:solidFill>
                  <a:srgbClr val="FF0000"/>
                </a:solidFill>
              </a:rPr>
              <a:t>Oh Most Holy Trinity, have mercy on us.   Lord, cleanse us of our sins.  Master, forgive our transgression; Holy One, come to us and heal our infirmities for Your name’s sake. </a:t>
            </a:r>
          </a:p>
          <a:p>
            <a:endParaRPr lang="en-US" b="1" dirty="0"/>
          </a:p>
        </p:txBody>
      </p:sp>
      <p:sp>
        <p:nvSpPr>
          <p:cNvPr id="4" name="Date Placeholder 3"/>
          <p:cNvSpPr>
            <a:spLocks noGrp="1"/>
          </p:cNvSpPr>
          <p:nvPr>
            <p:ph type="dt" sz="half" idx="10"/>
          </p:nvPr>
        </p:nvSpPr>
        <p:spPr/>
        <p:txBody>
          <a:bodyPr/>
          <a:lstStyle/>
          <a:p>
            <a:fld id="{51EEA142-A3A1-4C54-9133-83C0E97B0EAB}"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34</a:t>
            </a:fld>
            <a:endParaRPr lang="en-US"/>
          </a:p>
        </p:txBody>
      </p:sp>
    </p:spTree>
    <p:extLst>
      <p:ext uri="{BB962C8B-B14F-4D97-AF65-F5344CB8AC3E}">
        <p14:creationId xmlns:p14="http://schemas.microsoft.com/office/powerpoint/2010/main" val="36576056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Bartimaeus</a:t>
            </a:r>
            <a:endParaRPr lang="en-US" dirty="0"/>
          </a:p>
        </p:txBody>
      </p:sp>
      <p:sp>
        <p:nvSpPr>
          <p:cNvPr id="3" name="Content Placeholder 2"/>
          <p:cNvSpPr>
            <a:spLocks noGrp="1"/>
          </p:cNvSpPr>
          <p:nvPr>
            <p:ph sz="half" idx="1"/>
          </p:nvPr>
        </p:nvSpPr>
        <p:spPr/>
        <p:txBody>
          <a:bodyPr>
            <a:normAutofit fontScale="92500"/>
          </a:bodyPr>
          <a:lstStyle/>
          <a:p>
            <a:r>
              <a:rPr lang="en-US" dirty="0" smtClean="0"/>
              <a:t>Mark 10:46-52</a:t>
            </a:r>
          </a:p>
          <a:p>
            <a:r>
              <a:rPr lang="en-US" dirty="0" smtClean="0"/>
              <a:t>He cried out “Jesus, Son of David Have Mercy on Me!”</a:t>
            </a:r>
          </a:p>
          <a:p>
            <a:r>
              <a:rPr lang="en-US" dirty="0" smtClean="0"/>
              <a:t>As the crowd tried to silence him, Bartimaeus cried out all the louder.</a:t>
            </a:r>
          </a:p>
          <a:p>
            <a:r>
              <a:rPr lang="en-US" dirty="0" smtClean="0"/>
              <a:t>This is why we repeat “Lord Have Mercy” so many times in the Divine Liturgy.</a:t>
            </a:r>
            <a:endParaRPr lang="en-US" dirty="0"/>
          </a:p>
        </p:txBody>
      </p:sp>
      <p:pic>
        <p:nvPicPr>
          <p:cNvPr id="8195" name="Picture 3" descr="C:\Documents and Settings\mkoscinski\Desktop\New Folder\jcblind1.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t="7798" b="7798"/>
          <a:stretch>
            <a:fillRect/>
          </a:stretch>
        </p:blipFill>
        <p:spPr bwMode="auto">
          <a:xfrm>
            <a:off x="4556760" y="1617662"/>
            <a:ext cx="3749040" cy="3716338"/>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C2E1639F-8AB0-4FB0-B386-51274EE0F55D}"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dirty="0"/>
          </a:p>
        </p:txBody>
      </p:sp>
      <p:sp>
        <p:nvSpPr>
          <p:cNvPr id="6" name="Slide Number Placeholder 5"/>
          <p:cNvSpPr>
            <a:spLocks noGrp="1"/>
          </p:cNvSpPr>
          <p:nvPr>
            <p:ph type="sldNum" sz="quarter" idx="12"/>
          </p:nvPr>
        </p:nvSpPr>
        <p:spPr/>
        <p:txBody>
          <a:bodyPr/>
          <a:lstStyle/>
          <a:p>
            <a:fld id="{2985FAAD-CA0A-4B80-8B91-199F692829F8}" type="slidenum">
              <a:rPr lang="en-US" smtClean="0"/>
              <a:pPr/>
              <a:t>35</a:t>
            </a:fld>
            <a:endParaRPr lang="en-US"/>
          </a:p>
        </p:txBody>
      </p:sp>
    </p:spTree>
    <p:extLst>
      <p:ext uri="{BB962C8B-B14F-4D97-AF65-F5344CB8AC3E}">
        <p14:creationId xmlns:p14="http://schemas.microsoft.com/office/powerpoint/2010/main" val="6058550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Faith of Bartimaeus</a:t>
            </a:r>
            <a:endParaRPr lang="en-US" dirty="0"/>
          </a:p>
        </p:txBody>
      </p:sp>
      <p:sp>
        <p:nvSpPr>
          <p:cNvPr id="9" name="Content Placeholder 8"/>
          <p:cNvSpPr>
            <a:spLocks noGrp="1"/>
          </p:cNvSpPr>
          <p:nvPr>
            <p:ph sz="half" idx="1"/>
          </p:nvPr>
        </p:nvSpPr>
        <p:spPr/>
        <p:txBody>
          <a:bodyPr>
            <a:normAutofit lnSpcReduction="10000"/>
          </a:bodyPr>
          <a:lstStyle/>
          <a:p>
            <a:r>
              <a:rPr lang="en-US" sz="4000" dirty="0" smtClean="0"/>
              <a:t>He was </a:t>
            </a:r>
            <a:r>
              <a:rPr lang="en-US" sz="4000" u="sng" dirty="0" smtClean="0"/>
              <a:t>insistent.</a:t>
            </a:r>
            <a:r>
              <a:rPr lang="en-US" sz="4000" dirty="0" smtClean="0"/>
              <a:t>  </a:t>
            </a:r>
          </a:p>
          <a:p>
            <a:r>
              <a:rPr lang="en-US" sz="4000" dirty="0" smtClean="0"/>
              <a:t>He was </a:t>
            </a:r>
            <a:r>
              <a:rPr lang="en-US" sz="4000" u="sng" dirty="0" smtClean="0"/>
              <a:t>consistent.</a:t>
            </a:r>
          </a:p>
          <a:p>
            <a:r>
              <a:rPr lang="en-US" sz="4000" dirty="0" smtClean="0"/>
              <a:t>He was </a:t>
            </a:r>
            <a:r>
              <a:rPr lang="en-US" sz="4000" u="sng" dirty="0" smtClean="0"/>
              <a:t>resistant. </a:t>
            </a:r>
            <a:endParaRPr lang="en-US" sz="4000" u="sng" dirty="0"/>
          </a:p>
        </p:txBody>
      </p:sp>
      <p:sp>
        <p:nvSpPr>
          <p:cNvPr id="10" name="Content Placeholder 9"/>
          <p:cNvSpPr>
            <a:spLocks noGrp="1"/>
          </p:cNvSpPr>
          <p:nvPr>
            <p:ph sz="half" idx="2"/>
          </p:nvPr>
        </p:nvSpPr>
        <p:spPr/>
        <p:txBody>
          <a:bodyPr>
            <a:normAutofit lnSpcReduction="10000"/>
          </a:bodyPr>
          <a:lstStyle/>
          <a:p>
            <a:r>
              <a:rPr lang="en-US" dirty="0" smtClean="0"/>
              <a:t>Bartimaeus kept asking for the Mercy of God, as we should.</a:t>
            </a:r>
          </a:p>
          <a:p>
            <a:r>
              <a:rPr lang="en-US" dirty="0" smtClean="0"/>
              <a:t>He kept to his message.</a:t>
            </a:r>
          </a:p>
          <a:p>
            <a:r>
              <a:rPr lang="en-US" dirty="0" smtClean="0"/>
              <a:t>Bartimaeus resisted the crowd that tried to silence him.</a:t>
            </a:r>
          </a:p>
          <a:p>
            <a:pPr marL="0" indent="0">
              <a:buNone/>
            </a:pPr>
            <a:r>
              <a:rPr lang="en-US" dirty="0" smtClean="0"/>
              <a:t>DO WE LET THE CROWD SILENCE US? </a:t>
            </a:r>
            <a:endParaRPr lang="en-US" dirty="0"/>
          </a:p>
        </p:txBody>
      </p:sp>
      <p:sp>
        <p:nvSpPr>
          <p:cNvPr id="5" name="Date Placeholder 4"/>
          <p:cNvSpPr>
            <a:spLocks noGrp="1"/>
          </p:cNvSpPr>
          <p:nvPr>
            <p:ph type="dt" sz="half" idx="10"/>
          </p:nvPr>
        </p:nvSpPr>
        <p:spPr/>
        <p:txBody>
          <a:bodyPr/>
          <a:lstStyle/>
          <a:p>
            <a:fld id="{4D479211-F42E-4E65-B9ED-ECF5B7898C0A}"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36</a:t>
            </a:fld>
            <a:endParaRPr lang="en-US"/>
          </a:p>
        </p:txBody>
      </p:sp>
    </p:spTree>
    <p:extLst>
      <p:ext uri="{BB962C8B-B14F-4D97-AF65-F5344CB8AC3E}">
        <p14:creationId xmlns:p14="http://schemas.microsoft.com/office/powerpoint/2010/main" val="26806428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Bartimaeus</a:t>
            </a:r>
            <a:endParaRPr lang="en-US" dirty="0"/>
          </a:p>
        </p:txBody>
      </p:sp>
      <p:sp>
        <p:nvSpPr>
          <p:cNvPr id="3" name="Content Placeholder 2"/>
          <p:cNvSpPr>
            <a:spLocks noGrp="1"/>
          </p:cNvSpPr>
          <p:nvPr>
            <p:ph sz="half" idx="1"/>
          </p:nvPr>
        </p:nvSpPr>
        <p:spPr/>
        <p:txBody>
          <a:bodyPr>
            <a:normAutofit/>
          </a:bodyPr>
          <a:lstStyle/>
          <a:p>
            <a:r>
              <a:rPr lang="en-US" dirty="0" smtClean="0"/>
              <a:t>He was bold in his faith. He asked Jesus for his sight (Mark 10:51). We need to ask when we pray. </a:t>
            </a:r>
          </a:p>
          <a:p>
            <a:r>
              <a:rPr lang="en-US" dirty="0" smtClean="0"/>
              <a:t>He could have left, but he chose to follow Jesus. </a:t>
            </a:r>
          </a:p>
          <a:p>
            <a:pPr marL="0" indent="0">
              <a:buNone/>
            </a:pPr>
            <a:r>
              <a:rPr lang="en-US" dirty="0" smtClean="0"/>
              <a:t>DO WE MAKE THAT CHOICE?</a:t>
            </a:r>
            <a:endParaRPr lang="en-US" dirty="0"/>
          </a:p>
        </p:txBody>
      </p:sp>
      <p:sp>
        <p:nvSpPr>
          <p:cNvPr id="4" name="Content Placeholder 3"/>
          <p:cNvSpPr>
            <a:spLocks noGrp="1"/>
          </p:cNvSpPr>
          <p:nvPr>
            <p:ph sz="half" idx="2"/>
          </p:nvPr>
        </p:nvSpPr>
        <p:spPr/>
        <p:txBody>
          <a:bodyPr>
            <a:normAutofit/>
          </a:bodyPr>
          <a:lstStyle/>
          <a:p>
            <a:r>
              <a:rPr lang="en-US" dirty="0" smtClean="0"/>
              <a:t>Look where the story of Bartimaeus is in the Gospel of Mark.  </a:t>
            </a:r>
          </a:p>
          <a:p>
            <a:r>
              <a:rPr lang="en-US" dirty="0" smtClean="0"/>
              <a:t>He could have seen Palm Sunday, the Crucifixion, and the Resurrection. </a:t>
            </a:r>
            <a:endParaRPr lang="en-US" dirty="0"/>
          </a:p>
        </p:txBody>
      </p:sp>
      <p:sp>
        <p:nvSpPr>
          <p:cNvPr id="5" name="Date Placeholder 4"/>
          <p:cNvSpPr>
            <a:spLocks noGrp="1"/>
          </p:cNvSpPr>
          <p:nvPr>
            <p:ph type="dt" sz="half" idx="10"/>
          </p:nvPr>
        </p:nvSpPr>
        <p:spPr/>
        <p:txBody>
          <a:bodyPr/>
          <a:lstStyle/>
          <a:p>
            <a:fld id="{DC26C10D-008D-446F-A1CC-77C967EFB576}"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37</a:t>
            </a:fld>
            <a:endParaRPr lang="en-US"/>
          </a:p>
        </p:txBody>
      </p:sp>
    </p:spTree>
    <p:extLst>
      <p:ext uri="{BB962C8B-B14F-4D97-AF65-F5344CB8AC3E}">
        <p14:creationId xmlns:p14="http://schemas.microsoft.com/office/powerpoint/2010/main" val="10490561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Samaritan Woman</a:t>
            </a:r>
            <a:endParaRPr lang="en-US" dirty="0"/>
          </a:p>
        </p:txBody>
      </p:sp>
      <p:sp>
        <p:nvSpPr>
          <p:cNvPr id="3" name="Content Placeholder 2"/>
          <p:cNvSpPr>
            <a:spLocks noGrp="1"/>
          </p:cNvSpPr>
          <p:nvPr>
            <p:ph sz="half" idx="1"/>
          </p:nvPr>
        </p:nvSpPr>
        <p:spPr/>
        <p:txBody>
          <a:bodyPr/>
          <a:lstStyle/>
          <a:p>
            <a:r>
              <a:rPr lang="en-US" dirty="0" smtClean="0"/>
              <a:t>John 4: 1-42</a:t>
            </a:r>
          </a:p>
          <a:p>
            <a:r>
              <a:rPr lang="en-US" dirty="0" smtClean="0"/>
              <a:t>A woman with a “checkered” past. </a:t>
            </a:r>
          </a:p>
          <a:p>
            <a:r>
              <a:rPr lang="en-US" dirty="0" smtClean="0"/>
              <a:t>She goes to the well at an odd time.  WHY?</a:t>
            </a:r>
          </a:p>
          <a:p>
            <a:r>
              <a:rPr lang="en-US" dirty="0" smtClean="0"/>
              <a:t>WHY does she say “Sir, I perceive you are a prophet.”</a:t>
            </a:r>
          </a:p>
          <a:p>
            <a:pPr marL="0" indent="0">
              <a:buNone/>
            </a:pPr>
            <a:endParaRPr lang="en-US" dirty="0"/>
          </a:p>
        </p:txBody>
      </p:sp>
      <p:pic>
        <p:nvPicPr>
          <p:cNvPr id="9218" name="Picture 2" descr="C:\Documents and Settings\mkoscinski\Desktop\New Folder\jcsamwom.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t="7602" b="7602"/>
          <a:stretch>
            <a:fillRect/>
          </a:stretch>
        </p:blipFill>
        <p:spPr bwMode="auto">
          <a:xfrm>
            <a:off x="4648200" y="1735139"/>
            <a:ext cx="3566160" cy="3522661"/>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p:cNvSpPr>
            <a:spLocks noGrp="1"/>
          </p:cNvSpPr>
          <p:nvPr>
            <p:ph type="dt" sz="half" idx="10"/>
          </p:nvPr>
        </p:nvSpPr>
        <p:spPr/>
        <p:txBody>
          <a:bodyPr/>
          <a:lstStyle/>
          <a:p>
            <a:fld id="{9A35308E-24CE-4E9C-9F20-DFC0FBD7105F}"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38</a:t>
            </a:fld>
            <a:endParaRPr lang="en-US"/>
          </a:p>
        </p:txBody>
      </p:sp>
    </p:spTree>
    <p:extLst>
      <p:ext uri="{BB962C8B-B14F-4D97-AF65-F5344CB8AC3E}">
        <p14:creationId xmlns:p14="http://schemas.microsoft.com/office/powerpoint/2010/main" val="2655097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Samaritan Woman</a:t>
            </a:r>
            <a:endParaRPr lang="en-US" dirty="0"/>
          </a:p>
        </p:txBody>
      </p:sp>
      <p:sp>
        <p:nvSpPr>
          <p:cNvPr id="8" name="Text Placeholder 7"/>
          <p:cNvSpPr>
            <a:spLocks noGrp="1"/>
          </p:cNvSpPr>
          <p:nvPr>
            <p:ph type="body" idx="1"/>
          </p:nvPr>
        </p:nvSpPr>
        <p:spPr/>
        <p:txBody>
          <a:bodyPr/>
          <a:lstStyle/>
          <a:p>
            <a:r>
              <a:rPr lang="en-US" dirty="0" smtClean="0"/>
              <a:t>THEOLOGICAL DISCUSSION</a:t>
            </a:r>
            <a:endParaRPr lang="en-US" dirty="0"/>
          </a:p>
        </p:txBody>
      </p:sp>
      <p:sp>
        <p:nvSpPr>
          <p:cNvPr id="9" name="Content Placeholder 8"/>
          <p:cNvSpPr>
            <a:spLocks noGrp="1"/>
          </p:cNvSpPr>
          <p:nvPr>
            <p:ph sz="half" idx="2"/>
          </p:nvPr>
        </p:nvSpPr>
        <p:spPr/>
        <p:txBody>
          <a:bodyPr>
            <a:normAutofit fontScale="85000" lnSpcReduction="10000"/>
          </a:bodyPr>
          <a:lstStyle/>
          <a:p>
            <a:r>
              <a:rPr lang="en-US" dirty="0" smtClean="0"/>
              <a:t>“You will worship the Father…”</a:t>
            </a:r>
          </a:p>
          <a:p>
            <a:r>
              <a:rPr lang="en-US" dirty="0" smtClean="0"/>
              <a:t>“Salvation is from the Jews…”</a:t>
            </a:r>
          </a:p>
          <a:p>
            <a:r>
              <a:rPr lang="en-US" dirty="0" smtClean="0"/>
              <a:t>“Living Water” </a:t>
            </a:r>
          </a:p>
          <a:p>
            <a:endParaRPr lang="en-US" dirty="0" smtClean="0"/>
          </a:p>
          <a:p>
            <a:pPr marL="0" indent="0">
              <a:buNone/>
            </a:pPr>
            <a:r>
              <a:rPr lang="en-US" sz="2100" dirty="0" smtClean="0"/>
              <a:t>IT IS NOT ONLY THE PROPHECY THAT CONVINCES HER, BUT THE INTELLECTUAL DISCUSSION AS WELL. </a:t>
            </a:r>
            <a:endParaRPr lang="en-US" sz="2100" dirty="0"/>
          </a:p>
        </p:txBody>
      </p:sp>
      <p:sp>
        <p:nvSpPr>
          <p:cNvPr id="10" name="Text Placeholder 9"/>
          <p:cNvSpPr>
            <a:spLocks noGrp="1"/>
          </p:cNvSpPr>
          <p:nvPr>
            <p:ph type="body" sz="quarter" idx="3"/>
          </p:nvPr>
        </p:nvSpPr>
        <p:spPr/>
        <p:txBody>
          <a:bodyPr/>
          <a:lstStyle/>
          <a:p>
            <a:r>
              <a:rPr lang="en-US" dirty="0" smtClean="0"/>
              <a:t>SO WHAT HAPPENS?</a:t>
            </a:r>
            <a:endParaRPr lang="en-US" dirty="0"/>
          </a:p>
        </p:txBody>
      </p:sp>
      <p:sp>
        <p:nvSpPr>
          <p:cNvPr id="11" name="Content Placeholder 10"/>
          <p:cNvSpPr>
            <a:spLocks noGrp="1"/>
          </p:cNvSpPr>
          <p:nvPr>
            <p:ph sz="quarter" idx="4"/>
          </p:nvPr>
        </p:nvSpPr>
        <p:spPr/>
        <p:txBody>
          <a:bodyPr>
            <a:normAutofit fontScale="92500"/>
          </a:bodyPr>
          <a:lstStyle/>
          <a:p>
            <a:r>
              <a:rPr lang="en-US" dirty="0" smtClean="0"/>
              <a:t>“He told me all that I ever did.”</a:t>
            </a:r>
          </a:p>
          <a:p>
            <a:r>
              <a:rPr lang="en-US" dirty="0" smtClean="0"/>
              <a:t>“It is no longer because of your words that we believe, for we have heard ourselves, and we know this is indeed the Savior of the world…”</a:t>
            </a:r>
          </a:p>
          <a:p>
            <a:pPr marL="0" indent="0">
              <a:buNone/>
            </a:pPr>
            <a:r>
              <a:rPr lang="en-US" dirty="0" smtClean="0"/>
              <a:t>HOW DO WE DEVELOP INTELLECTUAL ASSENT? </a:t>
            </a:r>
            <a:endParaRPr lang="en-US" dirty="0"/>
          </a:p>
        </p:txBody>
      </p:sp>
      <p:sp>
        <p:nvSpPr>
          <p:cNvPr id="5" name="Date Placeholder 4"/>
          <p:cNvSpPr>
            <a:spLocks noGrp="1"/>
          </p:cNvSpPr>
          <p:nvPr>
            <p:ph type="dt" sz="half" idx="10"/>
          </p:nvPr>
        </p:nvSpPr>
        <p:spPr/>
        <p:txBody>
          <a:bodyPr/>
          <a:lstStyle/>
          <a:p>
            <a:fld id="{6952DA20-EF36-4016-83A7-FDC367BD2FFC}"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39</a:t>
            </a:fld>
            <a:endParaRPr lang="en-US"/>
          </a:p>
        </p:txBody>
      </p:sp>
    </p:spTree>
    <p:extLst>
      <p:ext uri="{BB962C8B-B14F-4D97-AF65-F5344CB8AC3E}">
        <p14:creationId xmlns:p14="http://schemas.microsoft.com/office/powerpoint/2010/main" val="15475309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Zacchaeus</a:t>
            </a:r>
            <a:endParaRPr lang="en-US" dirty="0"/>
          </a:p>
        </p:txBody>
      </p:sp>
      <p:sp>
        <p:nvSpPr>
          <p:cNvPr id="10" name="Content Placeholder 9"/>
          <p:cNvSpPr>
            <a:spLocks noGrp="1"/>
          </p:cNvSpPr>
          <p:nvPr>
            <p:ph sz="half" idx="1"/>
          </p:nvPr>
        </p:nvSpPr>
        <p:spPr/>
        <p:txBody>
          <a:bodyPr/>
          <a:lstStyle/>
          <a:p>
            <a:r>
              <a:rPr lang="en-US" dirty="0" smtClean="0"/>
              <a:t>Luke 19:1-10</a:t>
            </a:r>
          </a:p>
          <a:p>
            <a:r>
              <a:rPr lang="en-US" dirty="0" smtClean="0"/>
              <a:t>WHAT IS HIS STORY?</a:t>
            </a:r>
          </a:p>
          <a:p>
            <a:r>
              <a:rPr lang="en-US" dirty="0" smtClean="0"/>
              <a:t>WHAT DOES EXODUS 22:1  REQUIRE?</a:t>
            </a:r>
          </a:p>
          <a:p>
            <a:r>
              <a:rPr lang="en-US" dirty="0" smtClean="0"/>
              <a:t>HOW DO YOU READ LUKE 19:8?</a:t>
            </a:r>
            <a:endParaRPr lang="en-US" dirty="0"/>
          </a:p>
        </p:txBody>
      </p:sp>
      <p:sp>
        <p:nvSpPr>
          <p:cNvPr id="14" name="Content Placeholder 13"/>
          <p:cNvSpPr>
            <a:spLocks noGrp="1"/>
          </p:cNvSpPr>
          <p:nvPr>
            <p:ph sz="half" idx="2"/>
          </p:nvPr>
        </p:nvSpPr>
        <p:spPr>
          <a:xfrm>
            <a:off x="4859572" y="1725200"/>
            <a:ext cx="3566160" cy="3598861"/>
          </a:xfrm>
        </p:spPr>
        <p:txBody>
          <a:bodyPr/>
          <a:lstStyle/>
          <a:p>
            <a:endParaRPr lang="en-US" dirty="0"/>
          </a:p>
        </p:txBody>
      </p:sp>
      <p:sp>
        <p:nvSpPr>
          <p:cNvPr id="7" name="Date Placeholder 6"/>
          <p:cNvSpPr>
            <a:spLocks noGrp="1"/>
          </p:cNvSpPr>
          <p:nvPr>
            <p:ph type="dt" sz="half" idx="10"/>
          </p:nvPr>
        </p:nvSpPr>
        <p:spPr/>
        <p:txBody>
          <a:bodyPr/>
          <a:lstStyle/>
          <a:p>
            <a:fld id="{64E026B1-FBBF-4B62-9DC1-5865348BBFBB}" type="datetime1">
              <a:rPr lang="en-US" smtClean="0"/>
              <a:t>6/24/2018</a:t>
            </a:fld>
            <a:endParaRPr lang="en-US"/>
          </a:p>
        </p:txBody>
      </p:sp>
      <p:sp>
        <p:nvSpPr>
          <p:cNvPr id="8" name="Footer Placeholder 7"/>
          <p:cNvSpPr>
            <a:spLocks noGrp="1"/>
          </p:cNvSpPr>
          <p:nvPr>
            <p:ph type="ftr" sz="quarter" idx="11"/>
          </p:nvPr>
        </p:nvSpPr>
        <p:spPr/>
        <p:txBody>
          <a:bodyPr/>
          <a:lstStyle/>
          <a:p>
            <a:r>
              <a:rPr lang="en-US" smtClean="0"/>
              <a:t>Living the Byzantine Faith</a:t>
            </a:r>
            <a:endParaRPr lang="en-US"/>
          </a:p>
        </p:txBody>
      </p:sp>
      <p:sp>
        <p:nvSpPr>
          <p:cNvPr id="9" name="Slide Number Placeholder 8"/>
          <p:cNvSpPr>
            <a:spLocks noGrp="1"/>
          </p:cNvSpPr>
          <p:nvPr>
            <p:ph type="sldNum" sz="quarter" idx="12"/>
          </p:nvPr>
        </p:nvSpPr>
        <p:spPr/>
        <p:txBody>
          <a:bodyPr/>
          <a:lstStyle/>
          <a:p>
            <a:fld id="{2985FAAD-CA0A-4B80-8B91-199F692829F8}" type="slidenum">
              <a:rPr lang="en-US" smtClean="0"/>
              <a:pPr/>
              <a:t>40</a:t>
            </a:fld>
            <a:endParaRPr lang="en-US"/>
          </a:p>
        </p:txBody>
      </p:sp>
      <p:pic>
        <p:nvPicPr>
          <p:cNvPr id="2048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9552" y="1586626"/>
            <a:ext cx="3886200" cy="3747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39012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Zacchaeus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He makes a vow to work on his faith.  </a:t>
            </a:r>
          </a:p>
          <a:p>
            <a:r>
              <a:rPr lang="en-US" dirty="0" smtClean="0"/>
              <a:t>His faith includes action: restitution. </a:t>
            </a:r>
          </a:p>
          <a:p>
            <a:pPr marL="0" indent="0">
              <a:buNone/>
            </a:pPr>
            <a:endParaRPr lang="en-US" dirty="0"/>
          </a:p>
          <a:p>
            <a:pPr marL="0" indent="0">
              <a:buNone/>
            </a:pPr>
            <a:r>
              <a:rPr lang="en-US" dirty="0" smtClean="0"/>
              <a:t>THE STORY OF ZACCHAEUS BEGINS THE LENTEN CYCLE.  DO WE WORK ON OUR FAITH AS ZACCHAEUS DID? </a:t>
            </a:r>
            <a:endParaRPr lang="en-US" dirty="0"/>
          </a:p>
        </p:txBody>
      </p:sp>
      <p:sp>
        <p:nvSpPr>
          <p:cNvPr id="4" name="Content Placeholder 3"/>
          <p:cNvSpPr>
            <a:spLocks noGrp="1"/>
          </p:cNvSpPr>
          <p:nvPr>
            <p:ph sz="half" idx="2"/>
          </p:nvPr>
        </p:nvSpPr>
        <p:spPr/>
        <p:txBody>
          <a:bodyPr>
            <a:normAutofit lnSpcReduction="10000"/>
          </a:bodyPr>
          <a:lstStyle/>
          <a:p>
            <a:pPr marL="0" indent="0">
              <a:buNone/>
            </a:pPr>
            <a:r>
              <a:rPr lang="en-US" dirty="0" smtClean="0"/>
              <a:t>            Icon of Zacchaeus</a:t>
            </a:r>
          </a:p>
          <a:p>
            <a:pPr marL="0" indent="0">
              <a:buNone/>
            </a:pPr>
            <a:endParaRPr lang="en-US" dirty="0"/>
          </a:p>
        </p:txBody>
      </p:sp>
      <p:sp>
        <p:nvSpPr>
          <p:cNvPr id="5" name="Date Placeholder 4"/>
          <p:cNvSpPr>
            <a:spLocks noGrp="1"/>
          </p:cNvSpPr>
          <p:nvPr>
            <p:ph type="dt" sz="half" idx="10"/>
          </p:nvPr>
        </p:nvSpPr>
        <p:spPr/>
        <p:txBody>
          <a:bodyPr/>
          <a:lstStyle/>
          <a:p>
            <a:fld id="{34ACA268-D9B9-4A75-92DE-D6FA5075D575}"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41</a:t>
            </a:fld>
            <a:endParaRPr lang="en-US"/>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4400" y="2181226"/>
            <a:ext cx="3962400" cy="3228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62788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 Peter</a:t>
            </a:r>
            <a:endParaRPr lang="en-US" dirty="0"/>
          </a:p>
        </p:txBody>
      </p:sp>
      <p:sp>
        <p:nvSpPr>
          <p:cNvPr id="3" name="Content Placeholder 2"/>
          <p:cNvSpPr>
            <a:spLocks noGrp="1"/>
          </p:cNvSpPr>
          <p:nvPr>
            <p:ph sz="half" idx="1"/>
          </p:nvPr>
        </p:nvSpPr>
        <p:spPr/>
        <p:txBody>
          <a:bodyPr>
            <a:normAutofit/>
          </a:bodyPr>
          <a:lstStyle/>
          <a:p>
            <a:r>
              <a:rPr lang="en-US" dirty="0" smtClean="0"/>
              <a:t>“Depart from me, for I am a sinful man” (Luke 5: 8)</a:t>
            </a:r>
          </a:p>
          <a:p>
            <a:r>
              <a:rPr lang="en-US" dirty="0" smtClean="0"/>
              <a:t>Peter is not a notorious sinner, yet he realizes his unworthiness to be with Jesus.  DO WE? </a:t>
            </a:r>
          </a:p>
          <a:p>
            <a:r>
              <a:rPr lang="en-US" dirty="0" smtClean="0"/>
              <a:t>Peter chose to walk with Jesus nonetheless. DO WE?</a:t>
            </a:r>
          </a:p>
        </p:txBody>
      </p:sp>
      <p:sp>
        <p:nvSpPr>
          <p:cNvPr id="5" name="Date Placeholder 4"/>
          <p:cNvSpPr>
            <a:spLocks noGrp="1"/>
          </p:cNvSpPr>
          <p:nvPr>
            <p:ph type="dt" sz="half" idx="10"/>
          </p:nvPr>
        </p:nvSpPr>
        <p:spPr/>
        <p:txBody>
          <a:bodyPr/>
          <a:lstStyle/>
          <a:p>
            <a:fld id="{3244E8F4-D06A-4C36-A251-2B226DAF80B5}"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42</a:t>
            </a:fld>
            <a:endParaRPr lang="en-US"/>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2412754"/>
            <a:ext cx="3733800" cy="2921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sz="half" idx="2"/>
          </p:nvPr>
        </p:nvSpPr>
        <p:spPr>
          <a:xfrm>
            <a:off x="4648200" y="1735139"/>
            <a:ext cx="3566160" cy="3751261"/>
          </a:xfrm>
        </p:spPr>
        <p:txBody>
          <a:bodyPr/>
          <a:lstStyle/>
          <a:p>
            <a:pPr marL="0" indent="0">
              <a:buNone/>
            </a:pPr>
            <a:r>
              <a:rPr lang="en-US" dirty="0" smtClean="0"/>
              <a:t>      Icon of St. Peter and Paul</a:t>
            </a:r>
            <a:endParaRPr lang="en-US" dirty="0"/>
          </a:p>
        </p:txBody>
      </p:sp>
    </p:spTree>
    <p:extLst>
      <p:ext uri="{BB962C8B-B14F-4D97-AF65-F5344CB8AC3E}">
        <p14:creationId xmlns:p14="http://schemas.microsoft.com/office/powerpoint/2010/main" val="187969723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smtClean="0"/>
              <a:t>What Do </a:t>
            </a:r>
            <a:r>
              <a:rPr lang="en-US" dirty="0"/>
              <a:t>T</a:t>
            </a:r>
            <a:r>
              <a:rPr lang="en-US" dirty="0" smtClean="0"/>
              <a:t>hese Stories Tell Us About Our Faith?</a:t>
            </a:r>
            <a:endParaRPr lang="en-US" dirty="0"/>
          </a:p>
        </p:txBody>
      </p:sp>
      <p:sp>
        <p:nvSpPr>
          <p:cNvPr id="9" name="Content Placeholder 8"/>
          <p:cNvSpPr>
            <a:spLocks noGrp="1"/>
          </p:cNvSpPr>
          <p:nvPr>
            <p:ph idx="1"/>
          </p:nvPr>
        </p:nvSpPr>
        <p:spPr/>
        <p:txBody>
          <a:bodyPr/>
          <a:lstStyle/>
          <a:p>
            <a:r>
              <a:rPr lang="en-US" dirty="0" smtClean="0"/>
              <a:t>We must be </a:t>
            </a:r>
            <a:r>
              <a:rPr lang="en-US" dirty="0" smtClean="0">
                <a:solidFill>
                  <a:srgbClr val="FF0000"/>
                </a:solidFill>
              </a:rPr>
              <a:t>insistent, consistent, and resistant.</a:t>
            </a:r>
          </a:p>
          <a:p>
            <a:r>
              <a:rPr lang="en-US" dirty="0" smtClean="0"/>
              <a:t>We must work to develop our understanding of our Faith. </a:t>
            </a:r>
          </a:p>
          <a:p>
            <a:r>
              <a:rPr lang="en-US" dirty="0" smtClean="0"/>
              <a:t>We must </a:t>
            </a:r>
            <a:r>
              <a:rPr lang="en-US" dirty="0" smtClean="0">
                <a:solidFill>
                  <a:srgbClr val="FF0000"/>
                </a:solidFill>
              </a:rPr>
              <a:t>ACT</a:t>
            </a:r>
            <a:r>
              <a:rPr lang="en-US" dirty="0" smtClean="0"/>
              <a:t> on our Faith. </a:t>
            </a:r>
          </a:p>
          <a:p>
            <a:r>
              <a:rPr lang="en-US" dirty="0" smtClean="0"/>
              <a:t>We must recognize our unworthiness before God, but walk with Him. </a:t>
            </a:r>
            <a:endParaRPr lang="en-US" dirty="0"/>
          </a:p>
        </p:txBody>
      </p:sp>
      <p:sp>
        <p:nvSpPr>
          <p:cNvPr id="5" name="Date Placeholder 4"/>
          <p:cNvSpPr>
            <a:spLocks noGrp="1"/>
          </p:cNvSpPr>
          <p:nvPr>
            <p:ph type="dt" sz="half" idx="10"/>
          </p:nvPr>
        </p:nvSpPr>
        <p:spPr/>
        <p:txBody>
          <a:bodyPr/>
          <a:lstStyle/>
          <a:p>
            <a:fld id="{4D337CF7-14D4-4AB6-AAB8-FE09998FEAF4}"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43</a:t>
            </a:fld>
            <a:endParaRPr lang="en-US"/>
          </a:p>
        </p:txBody>
      </p:sp>
    </p:spTree>
    <p:extLst>
      <p:ext uri="{BB962C8B-B14F-4D97-AF65-F5344CB8AC3E}">
        <p14:creationId xmlns:p14="http://schemas.microsoft.com/office/powerpoint/2010/main" val="100780977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Week…</a:t>
            </a:r>
            <a:endParaRPr lang="en-US" dirty="0"/>
          </a:p>
        </p:txBody>
      </p:sp>
      <p:sp>
        <p:nvSpPr>
          <p:cNvPr id="3" name="Content Placeholder 2"/>
          <p:cNvSpPr>
            <a:spLocks noGrp="1"/>
          </p:cNvSpPr>
          <p:nvPr>
            <p:ph idx="1"/>
          </p:nvPr>
        </p:nvSpPr>
        <p:spPr/>
        <p:txBody>
          <a:bodyPr/>
          <a:lstStyle/>
          <a:p>
            <a:r>
              <a:rPr lang="en-US" dirty="0" smtClean="0"/>
              <a:t>We will discuss one of the most difficult topics in all of Christianity: Faith and Works.</a:t>
            </a:r>
          </a:p>
          <a:p>
            <a:r>
              <a:rPr lang="en-US" dirty="0" smtClean="0"/>
              <a:t>Please do your Readings!</a:t>
            </a:r>
          </a:p>
          <a:p>
            <a:r>
              <a:rPr lang="en-US" dirty="0" smtClean="0"/>
              <a:t>We will work hard next week!</a:t>
            </a:r>
          </a:p>
          <a:p>
            <a:endParaRPr lang="en-US" dirty="0"/>
          </a:p>
          <a:p>
            <a:pPr marL="0" indent="0" algn="ctr">
              <a:buNone/>
            </a:pPr>
            <a:r>
              <a:rPr lang="en-US" dirty="0" smtClean="0"/>
              <a:t>Drive safely, and have a great week!</a:t>
            </a:r>
            <a:endParaRPr lang="en-US" dirty="0"/>
          </a:p>
        </p:txBody>
      </p:sp>
      <p:sp>
        <p:nvSpPr>
          <p:cNvPr id="4" name="Date Placeholder 3"/>
          <p:cNvSpPr>
            <a:spLocks noGrp="1"/>
          </p:cNvSpPr>
          <p:nvPr>
            <p:ph type="dt" sz="half" idx="10"/>
          </p:nvPr>
        </p:nvSpPr>
        <p:spPr/>
        <p:txBody>
          <a:bodyPr/>
          <a:lstStyle/>
          <a:p>
            <a:fld id="{9982C5FD-2984-4515-9A6D-B7C3EF386533}"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44</a:t>
            </a:fld>
            <a:endParaRPr lang="en-US"/>
          </a:p>
        </p:txBody>
      </p:sp>
    </p:spTree>
    <p:extLst>
      <p:ext uri="{BB962C8B-B14F-4D97-AF65-F5344CB8AC3E}">
        <p14:creationId xmlns:p14="http://schemas.microsoft.com/office/powerpoint/2010/main" val="66601543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4-Faith and Daily Life</a:t>
            </a:r>
            <a:endParaRPr lang="en-US" dirty="0"/>
          </a:p>
        </p:txBody>
      </p:sp>
      <p:sp>
        <p:nvSpPr>
          <p:cNvPr id="10" name="Content Placeholder 9"/>
          <p:cNvSpPr>
            <a:spLocks noGrp="1"/>
          </p:cNvSpPr>
          <p:nvPr>
            <p:ph sz="half" idx="1"/>
          </p:nvPr>
        </p:nvSpPr>
        <p:spPr/>
        <p:txBody>
          <a:bodyPr/>
          <a:lstStyle/>
          <a:p>
            <a:endParaRPr lang="en-US"/>
          </a:p>
        </p:txBody>
      </p:sp>
      <p:sp>
        <p:nvSpPr>
          <p:cNvPr id="11" name="Content Placeholder 10"/>
          <p:cNvSpPr>
            <a:spLocks noGrp="1"/>
          </p:cNvSpPr>
          <p:nvPr>
            <p:ph sz="half" idx="2"/>
          </p:nvPr>
        </p:nvSpPr>
        <p:spPr/>
        <p:txBody>
          <a:bodyPr/>
          <a:lstStyle/>
          <a:p>
            <a:endParaRPr lang="en-US" dirty="0"/>
          </a:p>
        </p:txBody>
      </p:sp>
      <p:sp>
        <p:nvSpPr>
          <p:cNvPr id="4" name="Date Placeholder 3"/>
          <p:cNvSpPr>
            <a:spLocks noGrp="1"/>
          </p:cNvSpPr>
          <p:nvPr>
            <p:ph type="dt" sz="half" idx="10"/>
          </p:nvPr>
        </p:nvSpPr>
        <p:spPr/>
        <p:txBody>
          <a:bodyPr/>
          <a:lstStyle/>
          <a:p>
            <a:fld id="{406F03F7-BB6E-480F-80ED-4382A2A074B8}"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45</a:t>
            </a:fld>
            <a:endParaRPr lang="en-US"/>
          </a:p>
        </p:txBody>
      </p:sp>
      <p:pic>
        <p:nvPicPr>
          <p:cNvPr id="174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676400"/>
            <a:ext cx="39624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8200" y="1676400"/>
            <a:ext cx="40386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73987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Seven Archangels</a:t>
            </a:r>
            <a:endParaRPr lang="en-US" dirty="0"/>
          </a:p>
        </p:txBody>
      </p:sp>
      <p:sp>
        <p:nvSpPr>
          <p:cNvPr id="3" name="Content Placeholder 2"/>
          <p:cNvSpPr>
            <a:spLocks noGrp="1"/>
          </p:cNvSpPr>
          <p:nvPr>
            <p:ph sz="half" idx="1"/>
          </p:nvPr>
        </p:nvSpPr>
        <p:spPr/>
        <p:txBody>
          <a:bodyPr/>
          <a:lstStyle/>
          <a:p>
            <a:r>
              <a:rPr lang="en-US" dirty="0" smtClean="0"/>
              <a:t>Michael </a:t>
            </a:r>
            <a:r>
              <a:rPr lang="en-US" dirty="0"/>
              <a:t>(</a:t>
            </a:r>
            <a:r>
              <a:rPr lang="en-US" dirty="0" smtClean="0"/>
              <a:t>Sunday)</a:t>
            </a:r>
          </a:p>
          <a:p>
            <a:r>
              <a:rPr lang="en-US" dirty="0" smtClean="0"/>
              <a:t>Gabriel </a:t>
            </a:r>
            <a:r>
              <a:rPr lang="en-US" dirty="0"/>
              <a:t>(</a:t>
            </a:r>
            <a:r>
              <a:rPr lang="en-US" dirty="0" smtClean="0"/>
              <a:t>Monday)</a:t>
            </a:r>
          </a:p>
          <a:p>
            <a:r>
              <a:rPr lang="en-US" dirty="0" smtClean="0"/>
              <a:t>Raphael </a:t>
            </a:r>
            <a:r>
              <a:rPr lang="en-US" dirty="0"/>
              <a:t>(</a:t>
            </a:r>
            <a:r>
              <a:rPr lang="en-US" dirty="0" smtClean="0"/>
              <a:t>Tuesday)</a:t>
            </a:r>
          </a:p>
          <a:p>
            <a:r>
              <a:rPr lang="en-US" dirty="0" err="1" smtClean="0"/>
              <a:t>Uriel</a:t>
            </a:r>
            <a:r>
              <a:rPr lang="en-US" dirty="0" smtClean="0"/>
              <a:t> </a:t>
            </a:r>
            <a:r>
              <a:rPr lang="en-US" dirty="0"/>
              <a:t>(Wednesday</a:t>
            </a:r>
            <a:r>
              <a:rPr lang="en-US" dirty="0" smtClean="0"/>
              <a:t>)</a:t>
            </a:r>
          </a:p>
          <a:p>
            <a:r>
              <a:rPr lang="en-US" dirty="0" err="1" smtClean="0"/>
              <a:t>Selaphiel</a:t>
            </a:r>
            <a:r>
              <a:rPr lang="en-US" dirty="0" smtClean="0"/>
              <a:t> </a:t>
            </a:r>
            <a:r>
              <a:rPr lang="en-US" dirty="0"/>
              <a:t>(</a:t>
            </a:r>
            <a:r>
              <a:rPr lang="en-US" dirty="0" smtClean="0"/>
              <a:t>Thursday)</a:t>
            </a:r>
          </a:p>
          <a:p>
            <a:r>
              <a:rPr lang="en-US" dirty="0" err="1" smtClean="0"/>
              <a:t>Jegudiel</a:t>
            </a:r>
            <a:r>
              <a:rPr lang="en-US" dirty="0" smtClean="0"/>
              <a:t> </a:t>
            </a:r>
            <a:r>
              <a:rPr lang="en-US" dirty="0"/>
              <a:t>(</a:t>
            </a:r>
            <a:r>
              <a:rPr lang="en-US" dirty="0" smtClean="0"/>
              <a:t>Friday) and </a:t>
            </a:r>
          </a:p>
          <a:p>
            <a:r>
              <a:rPr lang="en-US" dirty="0" err="1" smtClean="0"/>
              <a:t>Barachiel</a:t>
            </a:r>
            <a:r>
              <a:rPr lang="en-US" dirty="0" smtClean="0"/>
              <a:t> </a:t>
            </a:r>
            <a:r>
              <a:rPr lang="en-US" dirty="0"/>
              <a:t>(Saturday).</a:t>
            </a:r>
          </a:p>
          <a:p>
            <a:endParaRPr lang="en-US" dirty="0"/>
          </a:p>
          <a:p>
            <a:endParaRPr lang="en-US" dirty="0"/>
          </a:p>
        </p:txBody>
      </p:sp>
      <p:sp>
        <p:nvSpPr>
          <p:cNvPr id="4" name="Content Placeholder 3"/>
          <p:cNvSpPr>
            <a:spLocks noGrp="1"/>
          </p:cNvSpPr>
          <p:nvPr>
            <p:ph sz="half" idx="2"/>
          </p:nvPr>
        </p:nvSpPr>
        <p:spPr/>
        <p:txBody>
          <a:bodyPr/>
          <a:lstStyle/>
          <a:p>
            <a:r>
              <a:rPr lang="en-US" dirty="0" smtClean="0"/>
              <a:t>The First Three are named in the Bible. </a:t>
            </a:r>
          </a:p>
          <a:p>
            <a:r>
              <a:rPr lang="en-US" dirty="0" smtClean="0"/>
              <a:t>The Book of </a:t>
            </a:r>
            <a:r>
              <a:rPr lang="en-US" dirty="0" err="1" smtClean="0"/>
              <a:t>Tobit</a:t>
            </a:r>
            <a:r>
              <a:rPr lang="en-US" dirty="0" smtClean="0"/>
              <a:t> says there are Seven Archangels that stand before the Throne of God.</a:t>
            </a:r>
          </a:p>
          <a:p>
            <a:r>
              <a:rPr lang="en-US" dirty="0" smtClean="0"/>
              <a:t>Remaining four names are from tradition. </a:t>
            </a:r>
            <a:endParaRPr lang="en-US" dirty="0"/>
          </a:p>
        </p:txBody>
      </p:sp>
      <p:sp>
        <p:nvSpPr>
          <p:cNvPr id="5" name="Date Placeholder 4"/>
          <p:cNvSpPr>
            <a:spLocks noGrp="1"/>
          </p:cNvSpPr>
          <p:nvPr>
            <p:ph type="dt" sz="half" idx="10"/>
          </p:nvPr>
        </p:nvSpPr>
        <p:spPr/>
        <p:txBody>
          <a:bodyPr/>
          <a:lstStyle/>
          <a:p>
            <a:fld id="{005ACFE5-EEC1-4398-BF44-089CBD2EA0D8}"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46</a:t>
            </a:fld>
            <a:endParaRPr lang="en-US"/>
          </a:p>
        </p:txBody>
      </p:sp>
    </p:spTree>
    <p:extLst>
      <p:ext uri="{BB962C8B-B14F-4D97-AF65-F5344CB8AC3E}">
        <p14:creationId xmlns:p14="http://schemas.microsoft.com/office/powerpoint/2010/main" val="41179169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Faith and Works?</a:t>
            </a:r>
            <a:endParaRPr lang="en-US" dirty="0"/>
          </a:p>
        </p:txBody>
      </p:sp>
      <p:sp>
        <p:nvSpPr>
          <p:cNvPr id="7" name="Content Placeholder 6"/>
          <p:cNvSpPr>
            <a:spLocks noGrp="1"/>
          </p:cNvSpPr>
          <p:nvPr>
            <p:ph sz="half" idx="1"/>
          </p:nvPr>
        </p:nvSpPr>
        <p:spPr/>
        <p:txBody>
          <a:bodyPr/>
          <a:lstStyle/>
          <a:p>
            <a:r>
              <a:rPr lang="en-US" dirty="0" smtClean="0"/>
              <a:t>Read James 2:14-26</a:t>
            </a:r>
          </a:p>
          <a:p>
            <a:r>
              <a:rPr lang="en-US" dirty="0" smtClean="0"/>
              <a:t>“So Faith by itself, if it has no works, is dead…”</a:t>
            </a:r>
          </a:p>
          <a:p>
            <a:r>
              <a:rPr lang="en-US" dirty="0" smtClean="0"/>
              <a:t>“You see that a man is justified by works and not faith alone.”</a:t>
            </a:r>
          </a:p>
          <a:p>
            <a:r>
              <a:rPr lang="en-US" dirty="0" smtClean="0"/>
              <a:t>“…so Faith apart from works is dead.” </a:t>
            </a:r>
            <a:endParaRPr lang="en-US" dirty="0"/>
          </a:p>
        </p:txBody>
      </p:sp>
      <p:sp>
        <p:nvSpPr>
          <p:cNvPr id="8" name="Content Placeholder 7"/>
          <p:cNvSpPr>
            <a:spLocks noGrp="1"/>
          </p:cNvSpPr>
          <p:nvPr>
            <p:ph sz="half" idx="2"/>
          </p:nvPr>
        </p:nvSpPr>
        <p:spPr/>
        <p:txBody>
          <a:bodyPr/>
          <a:lstStyle/>
          <a:p>
            <a:r>
              <a:rPr lang="en-US" sz="2000" dirty="0" smtClean="0"/>
              <a:t>James, the Brother of Jesus</a:t>
            </a:r>
          </a:p>
          <a:p>
            <a:endParaRPr lang="en-US" dirty="0"/>
          </a:p>
        </p:txBody>
      </p:sp>
      <p:sp>
        <p:nvSpPr>
          <p:cNvPr id="4" name="Date Placeholder 3"/>
          <p:cNvSpPr>
            <a:spLocks noGrp="1"/>
          </p:cNvSpPr>
          <p:nvPr>
            <p:ph type="dt" sz="half" idx="10"/>
          </p:nvPr>
        </p:nvSpPr>
        <p:spPr/>
        <p:txBody>
          <a:bodyPr/>
          <a:lstStyle/>
          <a:p>
            <a:fld id="{324D0CFA-AE1A-435B-B0F3-C1F33592E036}"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47</a:t>
            </a:fld>
            <a:endParaRPr lang="en-US"/>
          </a:p>
        </p:txBody>
      </p:sp>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5800" y="2105025"/>
            <a:ext cx="4038600" cy="3305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38719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Faith and Works</a:t>
            </a:r>
            <a:endParaRPr lang="en-US" dirty="0"/>
          </a:p>
        </p:txBody>
      </p:sp>
      <p:sp>
        <p:nvSpPr>
          <p:cNvPr id="3" name="Content Placeholder 2"/>
          <p:cNvSpPr>
            <a:spLocks noGrp="1"/>
          </p:cNvSpPr>
          <p:nvPr>
            <p:ph sz="half" idx="1"/>
          </p:nvPr>
        </p:nvSpPr>
        <p:spPr/>
        <p:txBody>
          <a:bodyPr/>
          <a:lstStyle/>
          <a:p>
            <a:r>
              <a:rPr lang="en-US" dirty="0" smtClean="0"/>
              <a:t>Read Romans 4:1-8</a:t>
            </a:r>
          </a:p>
          <a:p>
            <a:r>
              <a:rPr lang="en-US" dirty="0" smtClean="0"/>
              <a:t>WHAT DOES ST PAUL SAY ON THIS SUBJECT?</a:t>
            </a:r>
          </a:p>
          <a:p>
            <a:r>
              <a:rPr lang="en-US" dirty="0" smtClean="0"/>
              <a:t>WHAT IS GOING ON HERE?  HOW DO WE SQUARE THESE TWO SEEMINGLY DIFFERENT VIEWS?</a:t>
            </a:r>
            <a:endParaRPr lang="en-US" dirty="0"/>
          </a:p>
        </p:txBody>
      </p:sp>
      <p:sp>
        <p:nvSpPr>
          <p:cNvPr id="4" name="Content Placeholder 3"/>
          <p:cNvSpPr>
            <a:spLocks noGrp="1"/>
          </p:cNvSpPr>
          <p:nvPr>
            <p:ph sz="half" idx="2"/>
          </p:nvPr>
        </p:nvSpPr>
        <p:spPr>
          <a:xfrm>
            <a:off x="4800600" y="1752600"/>
            <a:ext cx="3566160" cy="474661"/>
          </a:xfrm>
        </p:spPr>
        <p:txBody>
          <a:bodyPr/>
          <a:lstStyle/>
          <a:p>
            <a:pPr marL="0" indent="0" algn="ctr">
              <a:buNone/>
            </a:pPr>
            <a:r>
              <a:rPr lang="en-US" dirty="0" smtClean="0"/>
              <a:t>Paul encountering Jesus</a:t>
            </a:r>
            <a:endParaRPr lang="en-US" dirty="0"/>
          </a:p>
        </p:txBody>
      </p:sp>
      <p:sp>
        <p:nvSpPr>
          <p:cNvPr id="5" name="Date Placeholder 4"/>
          <p:cNvSpPr>
            <a:spLocks noGrp="1"/>
          </p:cNvSpPr>
          <p:nvPr>
            <p:ph type="dt" sz="half" idx="10"/>
          </p:nvPr>
        </p:nvSpPr>
        <p:spPr/>
        <p:txBody>
          <a:bodyPr/>
          <a:lstStyle/>
          <a:p>
            <a:fld id="{F9E776EF-7B17-4AD8-8B74-6B2EAF3F1E34}"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48</a:t>
            </a:fld>
            <a:endParaRPr lang="en-US"/>
          </a:p>
        </p:txBody>
      </p:sp>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2209801"/>
            <a:ext cx="4114799"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55240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All in the Definitions…</a:t>
            </a:r>
            <a:endParaRPr lang="en-US" dirty="0"/>
          </a:p>
        </p:txBody>
      </p:sp>
      <p:sp>
        <p:nvSpPr>
          <p:cNvPr id="8" name="Text Placeholder 7"/>
          <p:cNvSpPr>
            <a:spLocks noGrp="1"/>
          </p:cNvSpPr>
          <p:nvPr>
            <p:ph type="body" idx="1"/>
          </p:nvPr>
        </p:nvSpPr>
        <p:spPr/>
        <p:txBody>
          <a:bodyPr/>
          <a:lstStyle/>
          <a:p>
            <a:r>
              <a:rPr lang="en-US" dirty="0" smtClean="0"/>
              <a:t>FAITH</a:t>
            </a:r>
            <a:endParaRPr lang="en-US" dirty="0"/>
          </a:p>
        </p:txBody>
      </p:sp>
      <p:sp>
        <p:nvSpPr>
          <p:cNvPr id="9" name="Content Placeholder 8"/>
          <p:cNvSpPr>
            <a:spLocks noGrp="1"/>
          </p:cNvSpPr>
          <p:nvPr>
            <p:ph sz="half" idx="2"/>
          </p:nvPr>
        </p:nvSpPr>
        <p:spPr/>
        <p:txBody>
          <a:bodyPr>
            <a:normAutofit/>
          </a:bodyPr>
          <a:lstStyle/>
          <a:p>
            <a:r>
              <a:rPr lang="en-US" dirty="0"/>
              <a:t>HOW DOES ST PAUL SEEM TO DEFINE FAITH?</a:t>
            </a:r>
          </a:p>
          <a:p>
            <a:r>
              <a:rPr lang="en-US" dirty="0"/>
              <a:t>HOW DOES  ST. JAMES SEEM TO DEFINE FAITH</a:t>
            </a:r>
            <a:r>
              <a:rPr lang="en-US" dirty="0" smtClean="0"/>
              <a:t>?</a:t>
            </a:r>
            <a:endParaRPr lang="en-US" dirty="0"/>
          </a:p>
        </p:txBody>
      </p:sp>
      <p:sp>
        <p:nvSpPr>
          <p:cNvPr id="10" name="Text Placeholder 9"/>
          <p:cNvSpPr>
            <a:spLocks noGrp="1"/>
          </p:cNvSpPr>
          <p:nvPr>
            <p:ph type="body" sz="quarter" idx="3"/>
          </p:nvPr>
        </p:nvSpPr>
        <p:spPr/>
        <p:txBody>
          <a:bodyPr/>
          <a:lstStyle/>
          <a:p>
            <a:r>
              <a:rPr lang="en-US" dirty="0" smtClean="0"/>
              <a:t>FAITH</a:t>
            </a:r>
            <a:endParaRPr lang="en-US" dirty="0"/>
          </a:p>
        </p:txBody>
      </p:sp>
      <p:sp>
        <p:nvSpPr>
          <p:cNvPr id="5" name="Date Placeholder 4"/>
          <p:cNvSpPr>
            <a:spLocks noGrp="1"/>
          </p:cNvSpPr>
          <p:nvPr>
            <p:ph type="dt" sz="half" idx="10"/>
          </p:nvPr>
        </p:nvSpPr>
        <p:spPr/>
        <p:txBody>
          <a:bodyPr/>
          <a:lstStyle/>
          <a:p>
            <a:fld id="{5B11328F-4E5D-445C-A2AA-4A3205B3B439}"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dirty="0"/>
          </a:p>
        </p:txBody>
      </p:sp>
      <p:sp>
        <p:nvSpPr>
          <p:cNvPr id="7" name="Slide Number Placeholder 6"/>
          <p:cNvSpPr>
            <a:spLocks noGrp="1"/>
          </p:cNvSpPr>
          <p:nvPr>
            <p:ph type="sldNum" sz="quarter" idx="12"/>
          </p:nvPr>
        </p:nvSpPr>
        <p:spPr/>
        <p:txBody>
          <a:bodyPr/>
          <a:lstStyle/>
          <a:p>
            <a:fld id="{2985FAAD-CA0A-4B80-8B91-199F692829F8}" type="slidenum">
              <a:rPr lang="en-US" smtClean="0"/>
              <a:pPr/>
              <a:t>49</a:t>
            </a:fld>
            <a:endParaRPr lang="en-US"/>
          </a:p>
        </p:txBody>
      </p:sp>
      <p:sp>
        <p:nvSpPr>
          <p:cNvPr id="3" name="Content Placeholder 2"/>
          <p:cNvSpPr>
            <a:spLocks noGrp="1"/>
          </p:cNvSpPr>
          <p:nvPr>
            <p:ph sz="quarter" idx="4"/>
          </p:nvPr>
        </p:nvSpPr>
        <p:spPr>
          <a:xfrm>
            <a:off x="4648200" y="2133600"/>
            <a:ext cx="3566160" cy="3616325"/>
          </a:xfrm>
        </p:spPr>
        <p:txBody>
          <a:bodyPr>
            <a:normAutofit fontScale="92500" lnSpcReduction="10000"/>
          </a:bodyPr>
          <a:lstStyle/>
          <a:p>
            <a:r>
              <a:rPr lang="en-US" dirty="0" smtClean="0">
                <a:solidFill>
                  <a:srgbClr val="FF0000"/>
                </a:solidFill>
              </a:rPr>
              <a:t>THE KEY TO UNDERSTANDING IS THE TIMING.  ONE SPEAKS OF FAITH IN THE ROLE OF CONVERSION, AND THE OTHER FAITH AFTER CONVERSION.</a:t>
            </a:r>
            <a:endParaRPr lang="en-US" dirty="0">
              <a:solidFill>
                <a:srgbClr val="FF0000"/>
              </a:solidFill>
            </a:endParaRPr>
          </a:p>
          <a:p>
            <a:r>
              <a:rPr lang="en-US" dirty="0">
                <a:solidFill>
                  <a:srgbClr val="FF0000"/>
                </a:solidFill>
              </a:rPr>
              <a:t>ARE THEY REALLY AS FAR APART AS THEY SEEM</a:t>
            </a:r>
            <a:r>
              <a:rPr lang="en-US" dirty="0" smtClean="0">
                <a:solidFill>
                  <a:srgbClr val="FF0000"/>
                </a:solidFill>
              </a:rPr>
              <a:t>?</a:t>
            </a:r>
            <a:endParaRPr lang="en-US" dirty="0">
              <a:solidFill>
                <a:srgbClr val="FF0000"/>
              </a:solidFill>
            </a:endParaRPr>
          </a:p>
        </p:txBody>
      </p:sp>
    </p:spTree>
    <p:extLst>
      <p:ext uri="{BB962C8B-B14F-4D97-AF65-F5344CB8AC3E}">
        <p14:creationId xmlns:p14="http://schemas.microsoft.com/office/powerpoint/2010/main" val="149508578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All in the Definitions…</a:t>
            </a:r>
            <a:endParaRPr lang="en-US" dirty="0"/>
          </a:p>
        </p:txBody>
      </p:sp>
      <p:sp>
        <p:nvSpPr>
          <p:cNvPr id="8" name="Text Placeholder 7"/>
          <p:cNvSpPr>
            <a:spLocks noGrp="1"/>
          </p:cNvSpPr>
          <p:nvPr>
            <p:ph type="body" idx="1"/>
          </p:nvPr>
        </p:nvSpPr>
        <p:spPr/>
        <p:txBody>
          <a:bodyPr/>
          <a:lstStyle/>
          <a:p>
            <a:r>
              <a:rPr lang="en-US" dirty="0" smtClean="0"/>
              <a:t>WORKS</a:t>
            </a:r>
            <a:endParaRPr lang="en-US" dirty="0"/>
          </a:p>
        </p:txBody>
      </p:sp>
      <p:sp>
        <p:nvSpPr>
          <p:cNvPr id="9" name="Content Placeholder 8"/>
          <p:cNvSpPr>
            <a:spLocks noGrp="1"/>
          </p:cNvSpPr>
          <p:nvPr>
            <p:ph sz="half" idx="2"/>
          </p:nvPr>
        </p:nvSpPr>
        <p:spPr/>
        <p:txBody>
          <a:bodyPr/>
          <a:lstStyle/>
          <a:p>
            <a:r>
              <a:rPr lang="en-US" dirty="0" smtClean="0"/>
              <a:t>HOW DOES ST. PAUL SEEM TO DEFINE WORKS?</a:t>
            </a:r>
          </a:p>
          <a:p>
            <a:r>
              <a:rPr lang="en-US" dirty="0" smtClean="0"/>
              <a:t>HOW DOES MARTIN LUTHER SEEM TO DEFINE WORKS? </a:t>
            </a:r>
          </a:p>
          <a:p>
            <a:r>
              <a:rPr lang="en-US" dirty="0" smtClean="0"/>
              <a:t>HOW DOES ST. JAMES DEFINE WORKS? </a:t>
            </a:r>
            <a:endParaRPr lang="en-US" dirty="0"/>
          </a:p>
        </p:txBody>
      </p:sp>
      <p:sp>
        <p:nvSpPr>
          <p:cNvPr id="10" name="Text Placeholder 9"/>
          <p:cNvSpPr>
            <a:spLocks noGrp="1"/>
          </p:cNvSpPr>
          <p:nvPr>
            <p:ph type="body" sz="quarter" idx="3"/>
          </p:nvPr>
        </p:nvSpPr>
        <p:spPr/>
        <p:txBody>
          <a:bodyPr/>
          <a:lstStyle/>
          <a:p>
            <a:r>
              <a:rPr lang="en-US" dirty="0" smtClean="0"/>
              <a:t>WORKS</a:t>
            </a:r>
            <a:endParaRPr lang="en-US" dirty="0"/>
          </a:p>
        </p:txBody>
      </p:sp>
      <p:sp>
        <p:nvSpPr>
          <p:cNvPr id="5" name="Date Placeholder 4"/>
          <p:cNvSpPr>
            <a:spLocks noGrp="1"/>
          </p:cNvSpPr>
          <p:nvPr>
            <p:ph type="dt" sz="half" idx="10"/>
          </p:nvPr>
        </p:nvSpPr>
        <p:spPr/>
        <p:txBody>
          <a:bodyPr/>
          <a:lstStyle/>
          <a:p>
            <a:fld id="{B2848407-4D9A-4432-BF93-C5ADCC3D35DA}"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dirty="0"/>
          </a:p>
        </p:txBody>
      </p:sp>
      <p:sp>
        <p:nvSpPr>
          <p:cNvPr id="7" name="Slide Number Placeholder 6"/>
          <p:cNvSpPr>
            <a:spLocks noGrp="1"/>
          </p:cNvSpPr>
          <p:nvPr>
            <p:ph type="sldNum" sz="quarter" idx="12"/>
          </p:nvPr>
        </p:nvSpPr>
        <p:spPr/>
        <p:txBody>
          <a:bodyPr/>
          <a:lstStyle/>
          <a:p>
            <a:fld id="{2985FAAD-CA0A-4B80-8B91-199F692829F8}" type="slidenum">
              <a:rPr lang="en-US" smtClean="0"/>
              <a:pPr/>
              <a:t>50</a:t>
            </a:fld>
            <a:endParaRPr lang="en-US"/>
          </a:p>
        </p:txBody>
      </p:sp>
      <p:sp>
        <p:nvSpPr>
          <p:cNvPr id="3" name="Content Placeholder 2"/>
          <p:cNvSpPr>
            <a:spLocks noGrp="1"/>
          </p:cNvSpPr>
          <p:nvPr>
            <p:ph sz="quarter" idx="4"/>
          </p:nvPr>
        </p:nvSpPr>
        <p:spPr>
          <a:xfrm>
            <a:off x="4648200" y="2209800"/>
            <a:ext cx="3566160" cy="3540125"/>
          </a:xfrm>
        </p:spPr>
        <p:txBody>
          <a:bodyPr>
            <a:normAutofit fontScale="92500"/>
          </a:bodyPr>
          <a:lstStyle/>
          <a:p>
            <a:r>
              <a:rPr lang="en-US" dirty="0" smtClean="0">
                <a:solidFill>
                  <a:srgbClr val="FF0000"/>
                </a:solidFill>
              </a:rPr>
              <a:t>OLD TESTAMENT “LAW”</a:t>
            </a:r>
            <a:endParaRPr lang="en-US" dirty="0">
              <a:solidFill>
                <a:srgbClr val="FF0000"/>
              </a:solidFill>
            </a:endParaRPr>
          </a:p>
          <a:p>
            <a:endParaRPr lang="en-US" dirty="0" smtClean="0">
              <a:solidFill>
                <a:srgbClr val="FF0000"/>
              </a:solidFill>
            </a:endParaRPr>
          </a:p>
          <a:p>
            <a:pPr>
              <a:buFont typeface="Courier New" pitchFamily="49" charset="0"/>
              <a:buChar char="o"/>
            </a:pPr>
            <a:r>
              <a:rPr lang="en-US" dirty="0" smtClean="0">
                <a:solidFill>
                  <a:srgbClr val="FF0000"/>
                </a:solidFill>
              </a:rPr>
              <a:t>AS SACRAMENTS AND OTHER CHURCH ACTIVITY.</a:t>
            </a:r>
          </a:p>
          <a:p>
            <a:pPr>
              <a:buFont typeface="Courier New" pitchFamily="49" charset="0"/>
              <a:buChar char="o"/>
            </a:pPr>
            <a:r>
              <a:rPr lang="en-US" dirty="0" smtClean="0">
                <a:solidFill>
                  <a:srgbClr val="FF0000"/>
                </a:solidFill>
              </a:rPr>
              <a:t>AS WE WOULD THINK OF WORKS, ACTS OF CHARITY.</a:t>
            </a:r>
          </a:p>
          <a:p>
            <a:pPr marL="0" indent="0">
              <a:buNone/>
            </a:pPr>
            <a:endParaRPr lang="en-US" dirty="0"/>
          </a:p>
        </p:txBody>
      </p:sp>
    </p:spTree>
    <p:extLst>
      <p:ext uri="{BB962C8B-B14F-4D97-AF65-F5344CB8AC3E}">
        <p14:creationId xmlns:p14="http://schemas.microsoft.com/office/powerpoint/2010/main" val="304835992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What is the Purpose of Worship?</a:t>
            </a:r>
            <a:endParaRPr lang="en-US" sz="4000" dirty="0"/>
          </a:p>
        </p:txBody>
      </p:sp>
      <p:sp>
        <p:nvSpPr>
          <p:cNvPr id="10" name="Content Placeholder 9"/>
          <p:cNvSpPr>
            <a:spLocks noGrp="1"/>
          </p:cNvSpPr>
          <p:nvPr>
            <p:ph sz="half" idx="1"/>
          </p:nvPr>
        </p:nvSpPr>
        <p:spPr>
          <a:xfrm>
            <a:off x="914400" y="1434631"/>
            <a:ext cx="3566160" cy="4056062"/>
          </a:xfrm>
        </p:spPr>
        <p:txBody>
          <a:bodyPr>
            <a:normAutofit/>
          </a:bodyPr>
          <a:lstStyle/>
          <a:p>
            <a:r>
              <a:rPr lang="en-US" dirty="0" smtClean="0"/>
              <a:t>Your workbook has description of our various types of worship. </a:t>
            </a:r>
          </a:p>
          <a:p>
            <a:r>
              <a:rPr lang="en-US" dirty="0" smtClean="0"/>
              <a:t>God does not need our worship.  </a:t>
            </a:r>
            <a:r>
              <a:rPr lang="en-US" u="sng" dirty="0" smtClean="0"/>
              <a:t>We do.</a:t>
            </a:r>
          </a:p>
          <a:p>
            <a:r>
              <a:rPr lang="en-US" dirty="0" smtClean="0"/>
              <a:t>This is how we celebrate  and deepen our faith. </a:t>
            </a:r>
            <a:endParaRPr lang="en-US" dirty="0"/>
          </a:p>
        </p:txBody>
      </p:sp>
      <p:sp>
        <p:nvSpPr>
          <p:cNvPr id="11" name="Content Placeholder 10"/>
          <p:cNvSpPr>
            <a:spLocks noGrp="1"/>
          </p:cNvSpPr>
          <p:nvPr>
            <p:ph sz="half" idx="2"/>
          </p:nvPr>
        </p:nvSpPr>
        <p:spPr/>
        <p:txBody>
          <a:bodyPr>
            <a:normAutofit/>
          </a:bodyPr>
          <a:lstStyle/>
          <a:p>
            <a:endParaRPr lang="en-US" dirty="0" smtClean="0"/>
          </a:p>
          <a:p>
            <a:endParaRPr lang="en-US" dirty="0"/>
          </a:p>
        </p:txBody>
      </p:sp>
      <p:sp>
        <p:nvSpPr>
          <p:cNvPr id="7" name="Date Placeholder 6"/>
          <p:cNvSpPr>
            <a:spLocks noGrp="1"/>
          </p:cNvSpPr>
          <p:nvPr>
            <p:ph type="dt" sz="half" idx="10"/>
          </p:nvPr>
        </p:nvSpPr>
        <p:spPr/>
        <p:txBody>
          <a:bodyPr/>
          <a:lstStyle/>
          <a:p>
            <a:fld id="{FD4ED7E7-75A7-4666-A4AB-55DC80B12DE8}" type="datetime1">
              <a:rPr lang="en-US" smtClean="0"/>
              <a:t>6/24/2018</a:t>
            </a:fld>
            <a:endParaRPr lang="en-US"/>
          </a:p>
        </p:txBody>
      </p:sp>
      <p:sp>
        <p:nvSpPr>
          <p:cNvPr id="8" name="Footer Placeholder 7"/>
          <p:cNvSpPr>
            <a:spLocks noGrp="1"/>
          </p:cNvSpPr>
          <p:nvPr>
            <p:ph type="ftr" sz="quarter" idx="11"/>
          </p:nvPr>
        </p:nvSpPr>
        <p:spPr/>
        <p:txBody>
          <a:bodyPr/>
          <a:lstStyle/>
          <a:p>
            <a:r>
              <a:rPr lang="en-US" smtClean="0"/>
              <a:t>Living the Byzantine Faith</a:t>
            </a:r>
            <a:endParaRPr lang="en-US"/>
          </a:p>
        </p:txBody>
      </p:sp>
      <p:sp>
        <p:nvSpPr>
          <p:cNvPr id="9" name="Slide Number Placeholder 8"/>
          <p:cNvSpPr>
            <a:spLocks noGrp="1"/>
          </p:cNvSpPr>
          <p:nvPr>
            <p:ph type="sldNum" sz="quarter" idx="12"/>
          </p:nvPr>
        </p:nvSpPr>
        <p:spPr/>
        <p:txBody>
          <a:bodyPr/>
          <a:lstStyle/>
          <a:p>
            <a:fld id="{2985FAAD-CA0A-4B80-8B91-199F692829F8}" type="slidenum">
              <a:rPr lang="en-US" smtClean="0"/>
              <a:pPr/>
              <a:t>51</a:t>
            </a:fld>
            <a:endParaRPr lang="en-US"/>
          </a:p>
        </p:txBody>
      </p:sp>
      <p:pic>
        <p:nvPicPr>
          <p:cNvPr id="2253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1050" y="1756892"/>
            <a:ext cx="409575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825499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We Pray? </a:t>
            </a:r>
            <a:endParaRPr lang="en-US" dirty="0"/>
          </a:p>
        </p:txBody>
      </p:sp>
      <p:sp>
        <p:nvSpPr>
          <p:cNvPr id="3" name="Content Placeholder 2"/>
          <p:cNvSpPr>
            <a:spLocks noGrp="1"/>
          </p:cNvSpPr>
          <p:nvPr>
            <p:ph sz="half" idx="1"/>
          </p:nvPr>
        </p:nvSpPr>
        <p:spPr/>
        <p:txBody>
          <a:bodyPr/>
          <a:lstStyle/>
          <a:p>
            <a:r>
              <a:rPr lang="en-US" dirty="0" smtClean="0"/>
              <a:t>In the Eastern Church,  Faith gives rise to Worship which then gives rise to Theology. </a:t>
            </a:r>
          </a:p>
          <a:p>
            <a:r>
              <a:rPr lang="en-US" dirty="0" smtClean="0"/>
              <a:t>Prayer is fundamental to our Theology and Faith. </a:t>
            </a:r>
          </a:p>
          <a:p>
            <a:r>
              <a:rPr lang="en-US" dirty="0" smtClean="0"/>
              <a:t>It is a giant feedback loop!</a:t>
            </a:r>
            <a:endParaRPr lang="en-US" dirty="0"/>
          </a:p>
        </p:txBody>
      </p:sp>
      <p:sp>
        <p:nvSpPr>
          <p:cNvPr id="4" name="Content Placeholder 3"/>
          <p:cNvSpPr>
            <a:spLocks noGrp="1"/>
          </p:cNvSpPr>
          <p:nvPr>
            <p:ph sz="half" idx="2"/>
          </p:nvPr>
        </p:nvSpPr>
        <p:spPr>
          <a:xfrm>
            <a:off x="4495800" y="1600201"/>
            <a:ext cx="4191000" cy="3613666"/>
          </a:xfrm>
        </p:spPr>
        <p:txBody>
          <a:bodyPr/>
          <a:lstStyle/>
          <a:p>
            <a:pPr marL="0" indent="0">
              <a:buNone/>
            </a:pPr>
            <a:r>
              <a:rPr lang="en-US" sz="1800" dirty="0" smtClean="0"/>
              <a:t>“Theology is Faith seeking Understanding.”</a:t>
            </a:r>
          </a:p>
          <a:p>
            <a:pPr marL="0" indent="0">
              <a:buNone/>
            </a:pPr>
            <a:endParaRPr lang="en-US" dirty="0"/>
          </a:p>
        </p:txBody>
      </p:sp>
      <p:sp>
        <p:nvSpPr>
          <p:cNvPr id="5" name="Date Placeholder 4"/>
          <p:cNvSpPr>
            <a:spLocks noGrp="1"/>
          </p:cNvSpPr>
          <p:nvPr>
            <p:ph type="dt" sz="half" idx="10"/>
          </p:nvPr>
        </p:nvSpPr>
        <p:spPr/>
        <p:txBody>
          <a:bodyPr/>
          <a:lstStyle/>
          <a:p>
            <a:fld id="{157EF7B7-D5C4-438B-91FB-3CCD74CFD54A}"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52</a:t>
            </a:fld>
            <a:endParaRPr lang="en-US" dirty="0"/>
          </a:p>
        </p:txBody>
      </p:sp>
      <p:sp>
        <p:nvSpPr>
          <p:cNvPr id="8" name="Oval 7"/>
          <p:cNvSpPr/>
          <p:nvPr/>
        </p:nvSpPr>
        <p:spPr>
          <a:xfrm>
            <a:off x="6330517" y="2132158"/>
            <a:ext cx="1188720" cy="11887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403742" y="3669904"/>
            <a:ext cx="1188720" cy="11887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p:cNvCxnSpPr>
            <a:stCxn id="8" idx="5"/>
            <a:endCxn id="11" idx="0"/>
          </p:cNvCxnSpPr>
          <p:nvPr/>
        </p:nvCxnSpPr>
        <p:spPr>
          <a:xfrm>
            <a:off x="7345153" y="3146794"/>
            <a:ext cx="652949" cy="5231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519237" y="4050904"/>
            <a:ext cx="1062278" cy="369332"/>
          </a:xfrm>
          <a:prstGeom prst="rect">
            <a:avLst/>
          </a:prstGeom>
          <a:noFill/>
        </p:spPr>
        <p:txBody>
          <a:bodyPr wrap="square" rtlCol="0">
            <a:spAutoFit/>
          </a:bodyPr>
          <a:lstStyle/>
          <a:p>
            <a:pPr algn="ctr"/>
            <a:r>
              <a:rPr lang="en-US" dirty="0" smtClean="0">
                <a:solidFill>
                  <a:schemeClr val="bg1"/>
                </a:solidFill>
              </a:rPr>
              <a:t>Faith</a:t>
            </a:r>
            <a:r>
              <a:rPr lang="en-US" dirty="0" smtClean="0"/>
              <a:t> </a:t>
            </a:r>
            <a:endParaRPr lang="en-US" dirty="0"/>
          </a:p>
        </p:txBody>
      </p:sp>
      <p:sp>
        <p:nvSpPr>
          <p:cNvPr id="32" name="Oval 31"/>
          <p:cNvSpPr/>
          <p:nvPr/>
        </p:nvSpPr>
        <p:spPr>
          <a:xfrm>
            <a:off x="5181600" y="3669904"/>
            <a:ext cx="1143000" cy="11887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Worship</a:t>
            </a:r>
          </a:p>
          <a:p>
            <a:pPr algn="ctr"/>
            <a:endParaRPr lang="en-US" dirty="0"/>
          </a:p>
        </p:txBody>
      </p:sp>
      <p:sp>
        <p:nvSpPr>
          <p:cNvPr id="33" name="TextBox 32"/>
          <p:cNvSpPr txBox="1"/>
          <p:nvPr/>
        </p:nvSpPr>
        <p:spPr>
          <a:xfrm>
            <a:off x="6565542" y="2726518"/>
            <a:ext cx="779611" cy="369332"/>
          </a:xfrm>
          <a:prstGeom prst="rect">
            <a:avLst/>
          </a:prstGeom>
          <a:noFill/>
        </p:spPr>
        <p:txBody>
          <a:bodyPr wrap="square" rtlCol="0">
            <a:spAutoFit/>
          </a:bodyPr>
          <a:lstStyle/>
          <a:p>
            <a:r>
              <a:rPr lang="en-US" dirty="0" smtClean="0">
                <a:solidFill>
                  <a:schemeClr val="bg1"/>
                </a:solidFill>
              </a:rPr>
              <a:t>Prayer</a:t>
            </a:r>
            <a:endParaRPr lang="en-US" dirty="0">
              <a:solidFill>
                <a:schemeClr val="bg1"/>
              </a:solidFill>
            </a:endParaRPr>
          </a:p>
        </p:txBody>
      </p:sp>
      <p:cxnSp>
        <p:nvCxnSpPr>
          <p:cNvPr id="38" name="Straight Arrow Connector 37"/>
          <p:cNvCxnSpPr>
            <a:stCxn id="32" idx="6"/>
            <a:endCxn id="11" idx="2"/>
          </p:cNvCxnSpPr>
          <p:nvPr/>
        </p:nvCxnSpPr>
        <p:spPr>
          <a:xfrm>
            <a:off x="6324600" y="4264264"/>
            <a:ext cx="107914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endCxn id="8" idx="3"/>
          </p:cNvCxnSpPr>
          <p:nvPr/>
        </p:nvCxnSpPr>
        <p:spPr>
          <a:xfrm flipV="1">
            <a:off x="6019800" y="3146794"/>
            <a:ext cx="484801" cy="5231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093356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Have Seen This Before? </a:t>
            </a:r>
            <a:endParaRPr lang="en-US" dirty="0"/>
          </a:p>
        </p:txBody>
      </p:sp>
      <p:pic>
        <p:nvPicPr>
          <p:cNvPr id="14338" name="Picture 2" descr="C:\Documents and Settings\mkoscinski\Desktop\New Folder\holytrin.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t="7693" b="769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half" idx="2"/>
          </p:nvPr>
        </p:nvSpPr>
        <p:spPr>
          <a:xfrm>
            <a:off x="4648200" y="1600200"/>
            <a:ext cx="4038600" cy="4419599"/>
          </a:xfrm>
        </p:spPr>
        <p:txBody>
          <a:bodyPr/>
          <a:lstStyle/>
          <a:p>
            <a:pPr marL="0" indent="0">
              <a:buNone/>
            </a:pPr>
            <a:r>
              <a:rPr lang="en-US" sz="2400" dirty="0" smtClean="0"/>
              <a:t>“</a:t>
            </a:r>
            <a:r>
              <a:rPr lang="en-US" sz="1600" b="1" dirty="0" smtClean="0"/>
              <a:t>Theology is Faith seeking Understanding. “</a:t>
            </a:r>
          </a:p>
          <a:p>
            <a:pPr marL="0" indent="0">
              <a:buNone/>
            </a:pPr>
            <a:endParaRPr lang="en-US" dirty="0"/>
          </a:p>
        </p:txBody>
      </p:sp>
      <p:sp>
        <p:nvSpPr>
          <p:cNvPr id="5" name="Date Placeholder 4"/>
          <p:cNvSpPr>
            <a:spLocks noGrp="1"/>
          </p:cNvSpPr>
          <p:nvPr>
            <p:ph type="dt" sz="half" idx="10"/>
          </p:nvPr>
        </p:nvSpPr>
        <p:spPr/>
        <p:txBody>
          <a:bodyPr/>
          <a:lstStyle/>
          <a:p>
            <a:fld id="{ADEF065D-6480-491C-A606-E144A8C527F5}"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53</a:t>
            </a:fld>
            <a:endParaRPr lang="en-US"/>
          </a:p>
        </p:txBody>
      </p:sp>
      <p:sp>
        <p:nvSpPr>
          <p:cNvPr id="8" name="Oval 7"/>
          <p:cNvSpPr/>
          <p:nvPr/>
        </p:nvSpPr>
        <p:spPr>
          <a:xfrm>
            <a:off x="6172200" y="2590800"/>
            <a:ext cx="1188720" cy="11887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029200" y="4147210"/>
            <a:ext cx="1143000" cy="11887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315200" y="4147210"/>
            <a:ext cx="1188720" cy="11887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6172200" y="3048000"/>
            <a:ext cx="1188720" cy="369332"/>
          </a:xfrm>
          <a:prstGeom prst="rect">
            <a:avLst/>
          </a:prstGeom>
          <a:noFill/>
        </p:spPr>
        <p:txBody>
          <a:bodyPr wrap="square" rtlCol="0">
            <a:spAutoFit/>
          </a:bodyPr>
          <a:lstStyle/>
          <a:p>
            <a:pPr algn="ctr"/>
            <a:r>
              <a:rPr lang="en-US" dirty="0" smtClean="0">
                <a:solidFill>
                  <a:schemeClr val="bg1"/>
                </a:solidFill>
              </a:rPr>
              <a:t>Theology</a:t>
            </a:r>
            <a:endParaRPr lang="en-US" dirty="0">
              <a:solidFill>
                <a:schemeClr val="bg1"/>
              </a:solidFill>
            </a:endParaRPr>
          </a:p>
        </p:txBody>
      </p:sp>
      <p:sp>
        <p:nvSpPr>
          <p:cNvPr id="10" name="TextBox 9"/>
          <p:cNvSpPr txBox="1"/>
          <p:nvPr/>
        </p:nvSpPr>
        <p:spPr>
          <a:xfrm>
            <a:off x="7548198" y="4648200"/>
            <a:ext cx="833802" cy="369332"/>
          </a:xfrm>
          <a:prstGeom prst="rect">
            <a:avLst/>
          </a:prstGeom>
          <a:noFill/>
        </p:spPr>
        <p:txBody>
          <a:bodyPr wrap="square" rtlCol="0">
            <a:spAutoFit/>
          </a:bodyPr>
          <a:lstStyle/>
          <a:p>
            <a:r>
              <a:rPr lang="en-US" dirty="0" smtClean="0">
                <a:solidFill>
                  <a:schemeClr val="bg1"/>
                </a:solidFill>
              </a:rPr>
              <a:t>Faith</a:t>
            </a:r>
            <a:endParaRPr lang="en-US" dirty="0">
              <a:solidFill>
                <a:schemeClr val="bg1"/>
              </a:solidFill>
            </a:endParaRPr>
          </a:p>
        </p:txBody>
      </p:sp>
      <p:sp>
        <p:nvSpPr>
          <p:cNvPr id="12" name="TextBox 11"/>
          <p:cNvSpPr txBox="1"/>
          <p:nvPr/>
        </p:nvSpPr>
        <p:spPr>
          <a:xfrm>
            <a:off x="5181600" y="4648200"/>
            <a:ext cx="857250" cy="369332"/>
          </a:xfrm>
          <a:prstGeom prst="rect">
            <a:avLst/>
          </a:prstGeom>
          <a:noFill/>
        </p:spPr>
        <p:txBody>
          <a:bodyPr wrap="square" rtlCol="0">
            <a:spAutoFit/>
          </a:bodyPr>
          <a:lstStyle/>
          <a:p>
            <a:r>
              <a:rPr lang="en-US" dirty="0" smtClean="0">
                <a:solidFill>
                  <a:schemeClr val="bg1"/>
                </a:solidFill>
              </a:rPr>
              <a:t>Prayer</a:t>
            </a:r>
            <a:endParaRPr lang="en-US" dirty="0">
              <a:solidFill>
                <a:schemeClr val="bg1"/>
              </a:solidFill>
            </a:endParaRPr>
          </a:p>
        </p:txBody>
      </p:sp>
      <p:cxnSp>
        <p:nvCxnSpPr>
          <p:cNvPr id="15" name="Straight Arrow Connector 14"/>
          <p:cNvCxnSpPr>
            <a:stCxn id="9" idx="7"/>
          </p:cNvCxnSpPr>
          <p:nvPr/>
        </p:nvCxnSpPr>
        <p:spPr>
          <a:xfrm flipV="1">
            <a:off x="6004812" y="3779520"/>
            <a:ext cx="472188" cy="54177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endCxn id="11" idx="1"/>
          </p:cNvCxnSpPr>
          <p:nvPr/>
        </p:nvCxnSpPr>
        <p:spPr>
          <a:xfrm>
            <a:off x="7086600" y="3779520"/>
            <a:ext cx="402684" cy="54177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9" idx="6"/>
          </p:cNvCxnSpPr>
          <p:nvPr/>
        </p:nvCxnSpPr>
        <p:spPr>
          <a:xfrm>
            <a:off x="6172200" y="4741570"/>
            <a:ext cx="111574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149178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Pray?</a:t>
            </a:r>
            <a:endParaRPr lang="en-US" dirty="0"/>
          </a:p>
        </p:txBody>
      </p:sp>
      <p:sp>
        <p:nvSpPr>
          <p:cNvPr id="3" name="Content Placeholder 2"/>
          <p:cNvSpPr>
            <a:spLocks noGrp="1"/>
          </p:cNvSpPr>
          <p:nvPr>
            <p:ph sz="half" idx="1"/>
          </p:nvPr>
        </p:nvSpPr>
        <p:spPr/>
        <p:txBody>
          <a:bodyPr>
            <a:normAutofit/>
          </a:bodyPr>
          <a:lstStyle/>
          <a:p>
            <a:r>
              <a:rPr lang="en-US" dirty="0" smtClean="0"/>
              <a:t>Every Good Prayer includes the following:</a:t>
            </a:r>
          </a:p>
          <a:p>
            <a:pPr lvl="1"/>
            <a:r>
              <a:rPr lang="en-US" dirty="0" smtClean="0">
                <a:solidFill>
                  <a:srgbClr val="FF0000"/>
                </a:solidFill>
              </a:rPr>
              <a:t>A</a:t>
            </a:r>
            <a:r>
              <a:rPr lang="en-US" dirty="0" smtClean="0"/>
              <a:t>doration or Praise of God.</a:t>
            </a:r>
          </a:p>
          <a:p>
            <a:pPr lvl="1"/>
            <a:r>
              <a:rPr lang="en-US" dirty="0" smtClean="0">
                <a:solidFill>
                  <a:srgbClr val="FF0000"/>
                </a:solidFill>
              </a:rPr>
              <a:t>C</a:t>
            </a:r>
            <a:r>
              <a:rPr lang="en-US" dirty="0" smtClean="0"/>
              <a:t>ontrition for our sins.</a:t>
            </a:r>
          </a:p>
          <a:p>
            <a:pPr lvl="1"/>
            <a:r>
              <a:rPr lang="en-US" dirty="0" smtClean="0">
                <a:solidFill>
                  <a:srgbClr val="FF0000"/>
                </a:solidFill>
              </a:rPr>
              <a:t>T</a:t>
            </a:r>
            <a:r>
              <a:rPr lang="en-US" dirty="0" smtClean="0"/>
              <a:t>hanksgiving for all the Lord has given us. </a:t>
            </a:r>
          </a:p>
          <a:p>
            <a:pPr lvl="1"/>
            <a:r>
              <a:rPr lang="en-US" dirty="0" smtClean="0">
                <a:solidFill>
                  <a:srgbClr val="FF0000"/>
                </a:solidFill>
              </a:rPr>
              <a:t>S</a:t>
            </a:r>
            <a:r>
              <a:rPr lang="en-US" dirty="0" smtClean="0"/>
              <a:t>upplication—We ask God for what we need. </a:t>
            </a:r>
          </a:p>
          <a:p>
            <a:pPr marL="0" indent="0">
              <a:buNone/>
            </a:pPr>
            <a:r>
              <a:rPr lang="en-US" dirty="0" smtClean="0"/>
              <a:t>	</a:t>
            </a:r>
            <a:endParaRPr lang="en-US" dirty="0"/>
          </a:p>
        </p:txBody>
      </p:sp>
      <p:sp>
        <p:nvSpPr>
          <p:cNvPr id="4" name="Content Placeholder 3"/>
          <p:cNvSpPr>
            <a:spLocks noGrp="1"/>
          </p:cNvSpPr>
          <p:nvPr>
            <p:ph sz="half" idx="2"/>
          </p:nvPr>
        </p:nvSpPr>
        <p:spPr/>
        <p:txBody>
          <a:bodyPr>
            <a:normAutofit/>
          </a:bodyPr>
          <a:lstStyle/>
          <a:p>
            <a:r>
              <a:rPr lang="en-US" dirty="0" smtClean="0"/>
              <a:t>Our prayer should be insistent, consistent, and resistant. </a:t>
            </a:r>
          </a:p>
          <a:p>
            <a:r>
              <a:rPr lang="en-US" dirty="0" smtClean="0"/>
              <a:t>Our prayer should contain </a:t>
            </a:r>
            <a:r>
              <a:rPr lang="en-US" dirty="0" smtClean="0">
                <a:solidFill>
                  <a:srgbClr val="FF0000"/>
                </a:solidFill>
              </a:rPr>
              <a:t>ACTS</a:t>
            </a:r>
            <a:r>
              <a:rPr lang="en-US" dirty="0" smtClean="0"/>
              <a:t>. </a:t>
            </a:r>
          </a:p>
          <a:p>
            <a:r>
              <a:rPr lang="en-US" dirty="0" smtClean="0"/>
              <a:t>We should strive to understand our prayers, and to experience as many prayer services as we can. </a:t>
            </a:r>
            <a:endParaRPr lang="en-US" dirty="0"/>
          </a:p>
        </p:txBody>
      </p:sp>
      <p:sp>
        <p:nvSpPr>
          <p:cNvPr id="5" name="Date Placeholder 4"/>
          <p:cNvSpPr>
            <a:spLocks noGrp="1"/>
          </p:cNvSpPr>
          <p:nvPr>
            <p:ph type="dt" sz="half" idx="10"/>
          </p:nvPr>
        </p:nvSpPr>
        <p:spPr/>
        <p:txBody>
          <a:bodyPr/>
          <a:lstStyle/>
          <a:p>
            <a:fld id="{0539A388-89EE-4389-80AD-45804F65A72E}"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54</a:t>
            </a:fld>
            <a:endParaRPr lang="en-US"/>
          </a:p>
        </p:txBody>
      </p:sp>
    </p:spTree>
    <p:extLst>
      <p:ext uri="{BB962C8B-B14F-4D97-AF65-F5344CB8AC3E}">
        <p14:creationId xmlns:p14="http://schemas.microsoft.com/office/powerpoint/2010/main" val="186877891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Didache</a:t>
            </a:r>
            <a:r>
              <a:rPr lang="en-US" dirty="0" smtClean="0"/>
              <a:t>—Chapter 8</a:t>
            </a:r>
            <a:endParaRPr lang="en-US" dirty="0"/>
          </a:p>
        </p:txBody>
      </p:sp>
      <p:sp>
        <p:nvSpPr>
          <p:cNvPr id="3" name="Content Placeholder 2"/>
          <p:cNvSpPr>
            <a:spLocks noGrp="1"/>
          </p:cNvSpPr>
          <p:nvPr>
            <p:ph sz="half" idx="1"/>
          </p:nvPr>
        </p:nvSpPr>
        <p:spPr/>
        <p:txBody>
          <a:bodyPr>
            <a:normAutofit/>
          </a:bodyPr>
          <a:lstStyle/>
          <a:p>
            <a:r>
              <a:rPr lang="en-US" dirty="0" smtClean="0"/>
              <a:t>But </a:t>
            </a:r>
            <a:r>
              <a:rPr lang="en-US" dirty="0"/>
              <a:t>let not your fasts be with the hypocrites, for they fast on the second and fifth day of the week. </a:t>
            </a:r>
            <a:r>
              <a:rPr lang="en-US" b="1" dirty="0"/>
              <a:t>Rather, fast on the fourth day and the </a:t>
            </a:r>
            <a:r>
              <a:rPr lang="en-US" b="1" dirty="0" smtClean="0"/>
              <a:t>Preparation Day </a:t>
            </a:r>
            <a:r>
              <a:rPr lang="en-US" b="1" dirty="0"/>
              <a:t>(Friday). </a:t>
            </a:r>
            <a:r>
              <a:rPr lang="en-US" dirty="0"/>
              <a:t>Do not pray like the hypocrites, but rather as the Lord commanded in His </a:t>
            </a:r>
            <a:r>
              <a:rPr lang="en-US" dirty="0" smtClean="0"/>
              <a:t>Gospel… </a:t>
            </a:r>
            <a:r>
              <a:rPr lang="en-US" dirty="0"/>
              <a:t>like this: </a:t>
            </a:r>
          </a:p>
          <a:p>
            <a:pPr marL="0" indent="0">
              <a:buNone/>
            </a:pPr>
            <a:endParaRPr lang="en-US" dirty="0"/>
          </a:p>
          <a:p>
            <a:endParaRPr lang="en-US" dirty="0"/>
          </a:p>
          <a:p>
            <a:endParaRPr lang="en-US" dirty="0"/>
          </a:p>
        </p:txBody>
      </p:sp>
      <p:sp>
        <p:nvSpPr>
          <p:cNvPr id="4" name="Content Placeholder 3"/>
          <p:cNvSpPr>
            <a:spLocks noGrp="1"/>
          </p:cNvSpPr>
          <p:nvPr>
            <p:ph sz="half" idx="2"/>
          </p:nvPr>
        </p:nvSpPr>
        <p:spPr/>
        <p:txBody>
          <a:bodyPr>
            <a:normAutofit/>
          </a:bodyPr>
          <a:lstStyle/>
          <a:p>
            <a:r>
              <a:rPr lang="en-US" dirty="0"/>
              <a:t>Our Father who art in heaven, hallowed be Thy </a:t>
            </a:r>
            <a:r>
              <a:rPr lang="en-US" dirty="0" smtClean="0"/>
              <a:t>name….</a:t>
            </a:r>
            <a:r>
              <a:rPr lang="en-US" b="1" dirty="0" smtClean="0"/>
              <a:t>for </a:t>
            </a:r>
            <a:r>
              <a:rPr lang="en-US" b="1" dirty="0" err="1"/>
              <a:t>Thine</a:t>
            </a:r>
            <a:r>
              <a:rPr lang="en-US" b="1" dirty="0"/>
              <a:t> is the power and the glory for </a:t>
            </a:r>
            <a:r>
              <a:rPr lang="en-US" b="1" dirty="0" smtClean="0"/>
              <a:t>ever…  </a:t>
            </a:r>
            <a:r>
              <a:rPr lang="en-US" dirty="0" smtClean="0"/>
              <a:t> </a:t>
            </a:r>
          </a:p>
          <a:p>
            <a:r>
              <a:rPr lang="en-US" b="1" dirty="0" smtClean="0"/>
              <a:t>Pray this three times a  day.</a:t>
            </a:r>
          </a:p>
          <a:p>
            <a:r>
              <a:rPr lang="en-US" b="1" dirty="0" smtClean="0"/>
              <a:t>This is the simplest Christian prayer rule. </a:t>
            </a:r>
            <a:endParaRPr lang="en-US" b="1" dirty="0"/>
          </a:p>
          <a:p>
            <a:endParaRPr lang="en-US" dirty="0"/>
          </a:p>
        </p:txBody>
      </p:sp>
      <p:sp>
        <p:nvSpPr>
          <p:cNvPr id="5" name="Date Placeholder 4"/>
          <p:cNvSpPr>
            <a:spLocks noGrp="1"/>
          </p:cNvSpPr>
          <p:nvPr>
            <p:ph type="dt" sz="half" idx="10"/>
          </p:nvPr>
        </p:nvSpPr>
        <p:spPr/>
        <p:txBody>
          <a:bodyPr/>
          <a:lstStyle/>
          <a:p>
            <a:fld id="{18265CBA-D2AC-4069-A9D7-8BD7F7D7352F}"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dirty="0"/>
          </a:p>
        </p:txBody>
      </p:sp>
      <p:sp>
        <p:nvSpPr>
          <p:cNvPr id="7" name="Slide Number Placeholder 6"/>
          <p:cNvSpPr>
            <a:spLocks noGrp="1"/>
          </p:cNvSpPr>
          <p:nvPr>
            <p:ph type="sldNum" sz="quarter" idx="12"/>
          </p:nvPr>
        </p:nvSpPr>
        <p:spPr/>
        <p:txBody>
          <a:bodyPr/>
          <a:lstStyle/>
          <a:p>
            <a:fld id="{2985FAAD-CA0A-4B80-8B91-199F692829F8}" type="slidenum">
              <a:rPr lang="en-US" smtClean="0"/>
              <a:pPr/>
              <a:t>55</a:t>
            </a:fld>
            <a:endParaRPr lang="en-US"/>
          </a:p>
        </p:txBody>
      </p:sp>
    </p:spTree>
    <p:extLst>
      <p:ext uri="{BB962C8B-B14F-4D97-AF65-F5344CB8AC3E}">
        <p14:creationId xmlns:p14="http://schemas.microsoft.com/office/powerpoint/2010/main" val="395213624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 How Do We Deepen Our Faith in Everyday Life?</a:t>
            </a:r>
            <a:endParaRPr lang="en-US" dirty="0"/>
          </a:p>
        </p:txBody>
      </p:sp>
      <p:sp>
        <p:nvSpPr>
          <p:cNvPr id="3" name="Content Placeholder 2"/>
          <p:cNvSpPr>
            <a:spLocks noGrp="1"/>
          </p:cNvSpPr>
          <p:nvPr>
            <p:ph idx="1"/>
          </p:nvPr>
        </p:nvSpPr>
        <p:spPr/>
        <p:txBody>
          <a:bodyPr>
            <a:normAutofit/>
          </a:bodyPr>
          <a:lstStyle/>
          <a:p>
            <a:r>
              <a:rPr lang="en-US" dirty="0" smtClean="0"/>
              <a:t>Alms, Prayer, and Fasting.</a:t>
            </a:r>
          </a:p>
          <a:p>
            <a:pPr lvl="1"/>
            <a:r>
              <a:rPr lang="en-US" dirty="0" smtClean="0"/>
              <a:t>Keep all Four Fast Periods,  Fridays, and Holydays.</a:t>
            </a:r>
          </a:p>
          <a:p>
            <a:pPr lvl="1"/>
            <a:r>
              <a:rPr lang="en-US" dirty="0" smtClean="0"/>
              <a:t>Give to the Less Fortunate.  It can be money or time. </a:t>
            </a:r>
          </a:p>
          <a:p>
            <a:r>
              <a:rPr lang="en-US" dirty="0" smtClean="0"/>
              <a:t>Adopt a simple prayer rule and stick with it. </a:t>
            </a:r>
          </a:p>
          <a:p>
            <a:pPr lvl="1"/>
            <a:r>
              <a:rPr lang="en-US" dirty="0" smtClean="0"/>
              <a:t>Upon waking and upon going to bed.</a:t>
            </a:r>
          </a:p>
          <a:p>
            <a:pPr lvl="1"/>
            <a:r>
              <a:rPr lang="en-US" dirty="0" smtClean="0"/>
              <a:t>Morning, lunch, and evening.</a:t>
            </a:r>
          </a:p>
          <a:p>
            <a:pPr lvl="1"/>
            <a:r>
              <a:rPr lang="en-US" dirty="0" smtClean="0"/>
              <a:t>Memorize some simple prayers so you don’t need a book. </a:t>
            </a:r>
          </a:p>
          <a:p>
            <a:pPr marL="0" indent="0">
              <a:buNone/>
            </a:pPr>
            <a:endParaRPr lang="en-US" dirty="0"/>
          </a:p>
        </p:txBody>
      </p:sp>
      <p:sp>
        <p:nvSpPr>
          <p:cNvPr id="5" name="Date Placeholder 4"/>
          <p:cNvSpPr>
            <a:spLocks noGrp="1"/>
          </p:cNvSpPr>
          <p:nvPr>
            <p:ph type="dt" sz="half" idx="10"/>
          </p:nvPr>
        </p:nvSpPr>
        <p:spPr/>
        <p:txBody>
          <a:bodyPr/>
          <a:lstStyle/>
          <a:p>
            <a:fld id="{B057DC99-8A48-4C73-AF03-06CD4B62DD39}" type="datetime1">
              <a:rPr lang="en-US" smtClean="0"/>
              <a:t>6/24/2018</a:t>
            </a:fld>
            <a:endParaRPr lang="en-US"/>
          </a:p>
        </p:txBody>
      </p:sp>
      <p:sp>
        <p:nvSpPr>
          <p:cNvPr id="6" name="Footer Placeholder 5"/>
          <p:cNvSpPr>
            <a:spLocks noGrp="1"/>
          </p:cNvSpPr>
          <p:nvPr>
            <p:ph type="ftr" sz="quarter" idx="11"/>
          </p:nvPr>
        </p:nvSpPr>
        <p:spPr/>
        <p:txBody>
          <a:bodyPr/>
          <a:lstStyle/>
          <a:p>
            <a:r>
              <a:rPr lang="en-US" smtClean="0"/>
              <a:t>Living the Byzantine Faith</a:t>
            </a:r>
            <a:endParaRPr lang="en-US"/>
          </a:p>
        </p:txBody>
      </p:sp>
      <p:sp>
        <p:nvSpPr>
          <p:cNvPr id="7" name="Slide Number Placeholder 6"/>
          <p:cNvSpPr>
            <a:spLocks noGrp="1"/>
          </p:cNvSpPr>
          <p:nvPr>
            <p:ph type="sldNum" sz="quarter" idx="12"/>
          </p:nvPr>
        </p:nvSpPr>
        <p:spPr/>
        <p:txBody>
          <a:bodyPr/>
          <a:lstStyle/>
          <a:p>
            <a:fld id="{2985FAAD-CA0A-4B80-8B91-199F692829F8}" type="slidenum">
              <a:rPr lang="en-US" smtClean="0"/>
              <a:pPr/>
              <a:t>56</a:t>
            </a:fld>
            <a:endParaRPr lang="en-US"/>
          </a:p>
        </p:txBody>
      </p:sp>
    </p:spTree>
    <p:extLst>
      <p:ext uri="{BB962C8B-B14F-4D97-AF65-F5344CB8AC3E}">
        <p14:creationId xmlns:p14="http://schemas.microsoft.com/office/powerpoint/2010/main" val="248167740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 How Do We Deepen Our Faith in Everyday Life?</a:t>
            </a:r>
          </a:p>
        </p:txBody>
      </p:sp>
      <p:sp>
        <p:nvSpPr>
          <p:cNvPr id="3" name="Content Placeholder 2"/>
          <p:cNvSpPr>
            <a:spLocks noGrp="1"/>
          </p:cNvSpPr>
          <p:nvPr>
            <p:ph idx="1"/>
          </p:nvPr>
        </p:nvSpPr>
        <p:spPr/>
        <p:txBody>
          <a:bodyPr/>
          <a:lstStyle/>
          <a:p>
            <a:r>
              <a:rPr lang="en-US" dirty="0" smtClean="0"/>
              <a:t>Learn about your Faith. </a:t>
            </a:r>
          </a:p>
          <a:p>
            <a:pPr lvl="1"/>
            <a:r>
              <a:rPr lang="en-US" dirty="0" smtClean="0"/>
              <a:t>Read the Bible.  Four chapters a day will cover the Book in two years!</a:t>
            </a:r>
          </a:p>
          <a:p>
            <a:pPr lvl="1"/>
            <a:r>
              <a:rPr lang="en-US" dirty="0" smtClean="0"/>
              <a:t>Read about the Faith.  </a:t>
            </a:r>
          </a:p>
          <a:p>
            <a:pPr lvl="1"/>
            <a:r>
              <a:rPr lang="en-US" dirty="0" smtClean="0"/>
              <a:t>Don’t take things said on television or in the secular press as Gospel. </a:t>
            </a:r>
          </a:p>
          <a:p>
            <a:r>
              <a:rPr lang="en-US" dirty="0" smtClean="0"/>
              <a:t>Practice Your Faith.  </a:t>
            </a:r>
          </a:p>
          <a:p>
            <a:pPr lvl="1"/>
            <a:r>
              <a:rPr lang="en-US" dirty="0" smtClean="0"/>
              <a:t>One less TV program a week and come to Church instead!</a:t>
            </a:r>
          </a:p>
        </p:txBody>
      </p:sp>
      <p:sp>
        <p:nvSpPr>
          <p:cNvPr id="4" name="Date Placeholder 3"/>
          <p:cNvSpPr>
            <a:spLocks noGrp="1"/>
          </p:cNvSpPr>
          <p:nvPr>
            <p:ph type="dt" sz="half" idx="10"/>
          </p:nvPr>
        </p:nvSpPr>
        <p:spPr/>
        <p:txBody>
          <a:bodyPr/>
          <a:lstStyle/>
          <a:p>
            <a:fld id="{22A2C526-B96D-4E21-B23A-8465BF3581FA}"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57</a:t>
            </a:fld>
            <a:endParaRPr lang="en-US"/>
          </a:p>
        </p:txBody>
      </p:sp>
    </p:spTree>
    <p:extLst>
      <p:ext uri="{BB962C8B-B14F-4D97-AF65-F5344CB8AC3E}">
        <p14:creationId xmlns:p14="http://schemas.microsoft.com/office/powerpoint/2010/main" val="70379329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Christian Home</a:t>
            </a:r>
            <a:endParaRPr lang="en-US" dirty="0"/>
          </a:p>
        </p:txBody>
      </p:sp>
      <p:sp>
        <p:nvSpPr>
          <p:cNvPr id="3" name="Content Placeholder 2"/>
          <p:cNvSpPr>
            <a:spLocks noGrp="1"/>
          </p:cNvSpPr>
          <p:nvPr>
            <p:ph idx="1"/>
          </p:nvPr>
        </p:nvSpPr>
        <p:spPr/>
        <p:txBody>
          <a:bodyPr/>
          <a:lstStyle/>
          <a:p>
            <a:r>
              <a:rPr lang="en-US" dirty="0" smtClean="0"/>
              <a:t>The Church is the Icon of the Trinity. The Family is the Icon of the Church. </a:t>
            </a:r>
          </a:p>
          <a:p>
            <a:r>
              <a:rPr lang="en-US" dirty="0" smtClean="0"/>
              <a:t>Have an Icon corner.  Make it easy to Pray.</a:t>
            </a:r>
          </a:p>
          <a:p>
            <a:r>
              <a:rPr lang="en-US" dirty="0" smtClean="0"/>
              <a:t>Choose Saints you have a devotion to. </a:t>
            </a:r>
          </a:p>
          <a:p>
            <a:r>
              <a:rPr lang="en-US" dirty="0" smtClean="0"/>
              <a:t>Keep your prayer book and other liturgical items there. </a:t>
            </a:r>
          </a:p>
          <a:p>
            <a:r>
              <a:rPr lang="en-US" dirty="0" smtClean="0"/>
              <a:t>Should face East. </a:t>
            </a:r>
          </a:p>
          <a:p>
            <a:endParaRPr lang="en-US" dirty="0"/>
          </a:p>
        </p:txBody>
      </p:sp>
      <p:sp>
        <p:nvSpPr>
          <p:cNvPr id="4" name="Date Placeholder 3"/>
          <p:cNvSpPr>
            <a:spLocks noGrp="1"/>
          </p:cNvSpPr>
          <p:nvPr>
            <p:ph type="dt" sz="half" idx="10"/>
          </p:nvPr>
        </p:nvSpPr>
        <p:spPr/>
        <p:txBody>
          <a:bodyPr/>
          <a:lstStyle/>
          <a:p>
            <a:fld id="{73C36045-3FD4-4B0F-B57B-7AA7DF579CB5}"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58</a:t>
            </a:fld>
            <a:endParaRPr lang="en-US"/>
          </a:p>
        </p:txBody>
      </p:sp>
    </p:spTree>
    <p:extLst>
      <p:ext uri="{BB962C8B-B14F-4D97-AF65-F5344CB8AC3E}">
        <p14:creationId xmlns:p14="http://schemas.microsoft.com/office/powerpoint/2010/main" val="135765271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All Good Things Must Come To An End…</a:t>
            </a:r>
            <a:endParaRPr lang="en-US" dirty="0"/>
          </a:p>
        </p:txBody>
      </p:sp>
      <p:sp>
        <p:nvSpPr>
          <p:cNvPr id="3" name="Content Placeholder 2"/>
          <p:cNvSpPr>
            <a:spLocks noGrp="1"/>
          </p:cNvSpPr>
          <p:nvPr>
            <p:ph idx="1"/>
          </p:nvPr>
        </p:nvSpPr>
        <p:spPr/>
        <p:txBody>
          <a:bodyPr/>
          <a:lstStyle/>
          <a:p>
            <a:r>
              <a:rPr lang="en-US" dirty="0" smtClean="0"/>
              <a:t>Your workbook has an evaluation.  Our feelings will not be hurt. Please fill it out and hand them in on your way out or drop them in the collection basket, or mail them in. </a:t>
            </a:r>
          </a:p>
          <a:p>
            <a:endParaRPr lang="en-US" dirty="0" smtClean="0"/>
          </a:p>
        </p:txBody>
      </p:sp>
      <p:sp>
        <p:nvSpPr>
          <p:cNvPr id="4" name="Date Placeholder 3"/>
          <p:cNvSpPr>
            <a:spLocks noGrp="1"/>
          </p:cNvSpPr>
          <p:nvPr>
            <p:ph type="dt" sz="half" idx="10"/>
          </p:nvPr>
        </p:nvSpPr>
        <p:spPr/>
        <p:txBody>
          <a:bodyPr/>
          <a:lstStyle/>
          <a:p>
            <a:fld id="{6E94A1C1-AE9C-48C2-84DF-0C08B6A563E3}"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59</a:t>
            </a:fld>
            <a:endParaRPr lang="en-US"/>
          </a:p>
        </p:txBody>
      </p:sp>
    </p:spTree>
    <p:extLst>
      <p:ext uri="{BB962C8B-B14F-4D97-AF65-F5344CB8AC3E}">
        <p14:creationId xmlns:p14="http://schemas.microsoft.com/office/powerpoint/2010/main" val="12714467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ALL GOOD THINGS MUST COME TO AN END…</a:t>
            </a:r>
            <a:endParaRPr lang="en-US" sz="2400"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smtClean="0"/>
          </a:p>
          <a:p>
            <a:pPr marL="0" indent="0">
              <a:buNone/>
            </a:pPr>
            <a:r>
              <a:rPr lang="en-US" smtClean="0"/>
              <a:t>        Please </a:t>
            </a:r>
            <a:r>
              <a:rPr lang="en-US" dirty="0" smtClean="0"/>
              <a:t>thank you for attending, and drive safely!</a:t>
            </a:r>
          </a:p>
          <a:p>
            <a:pPr marL="0" indent="0">
              <a:buNone/>
            </a:pPr>
            <a:endParaRPr lang="en-US" dirty="0"/>
          </a:p>
        </p:txBody>
      </p:sp>
      <p:sp>
        <p:nvSpPr>
          <p:cNvPr id="4" name="Date Placeholder 3"/>
          <p:cNvSpPr>
            <a:spLocks noGrp="1"/>
          </p:cNvSpPr>
          <p:nvPr>
            <p:ph type="dt" sz="half" idx="10"/>
          </p:nvPr>
        </p:nvSpPr>
        <p:spPr/>
        <p:txBody>
          <a:bodyPr/>
          <a:lstStyle/>
          <a:p>
            <a:fld id="{D0221839-7639-4105-B26D-FC3DCB042CD3}" type="datetime1">
              <a:rPr lang="en-US" smtClean="0"/>
              <a:t>6/24/2018</a:t>
            </a:fld>
            <a:endParaRPr lang="en-US"/>
          </a:p>
        </p:txBody>
      </p:sp>
      <p:sp>
        <p:nvSpPr>
          <p:cNvPr id="5" name="Footer Placeholder 4"/>
          <p:cNvSpPr>
            <a:spLocks noGrp="1"/>
          </p:cNvSpPr>
          <p:nvPr>
            <p:ph type="ftr" sz="quarter" idx="11"/>
          </p:nvPr>
        </p:nvSpPr>
        <p:spPr/>
        <p:txBody>
          <a:bodyPr/>
          <a:lstStyle/>
          <a:p>
            <a:r>
              <a:rPr lang="en-US" smtClean="0"/>
              <a:t>Living the Byzantine Faith</a:t>
            </a:r>
            <a:endParaRPr lang="en-US"/>
          </a:p>
        </p:txBody>
      </p:sp>
      <p:sp>
        <p:nvSpPr>
          <p:cNvPr id="6" name="Slide Number Placeholder 5"/>
          <p:cNvSpPr>
            <a:spLocks noGrp="1"/>
          </p:cNvSpPr>
          <p:nvPr>
            <p:ph type="sldNum" sz="quarter" idx="12"/>
          </p:nvPr>
        </p:nvSpPr>
        <p:spPr/>
        <p:txBody>
          <a:bodyPr/>
          <a:lstStyle/>
          <a:p>
            <a:fld id="{2985FAAD-CA0A-4B80-8B91-199F692829F8}" type="slidenum">
              <a:rPr lang="en-US" smtClean="0"/>
              <a:pPr/>
              <a:t>60</a:t>
            </a:fld>
            <a:endParaRPr lang="en-US"/>
          </a:p>
        </p:txBody>
      </p:sp>
    </p:spTree>
    <p:extLst>
      <p:ext uri="{BB962C8B-B14F-4D97-AF65-F5344CB8AC3E}">
        <p14:creationId xmlns:p14="http://schemas.microsoft.com/office/powerpoint/2010/main" val="70213241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6243</Words>
  <Application>Microsoft Office PowerPoint</Application>
  <PresentationFormat>On-screen Show (4:3)</PresentationFormat>
  <Paragraphs>632</Paragraphs>
  <Slides>60</Slides>
  <Notes>42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60</vt:i4>
      </vt:variant>
    </vt:vector>
  </HeadingPairs>
  <TitlesOfParts>
    <vt:vector size="67" baseType="lpstr">
      <vt:lpstr>Arial</vt:lpstr>
      <vt:lpstr>Calibri</vt:lpstr>
      <vt:lpstr>Courier New</vt:lpstr>
      <vt:lpstr>Goudy Old Style</vt:lpstr>
      <vt:lpstr>Impact</vt:lpstr>
      <vt:lpstr>Rockwell</vt:lpstr>
      <vt:lpstr>Inkwell</vt:lpstr>
      <vt:lpstr>  Living the Byzantine Faith  </vt:lpstr>
      <vt:lpstr>Class Mechanics–Introduction</vt:lpstr>
      <vt:lpstr>Class Mechanics–Classes</vt:lpstr>
      <vt:lpstr>Class Mechanics—Your Bible</vt:lpstr>
      <vt:lpstr>Course Content</vt:lpstr>
      <vt:lpstr>Course Objectives</vt:lpstr>
      <vt:lpstr>Our Topics</vt:lpstr>
      <vt:lpstr>St. Athanasius</vt:lpstr>
      <vt:lpstr>Class One—Faith in the Trinity</vt:lpstr>
      <vt:lpstr>Class 1-Opening Prayer</vt:lpstr>
      <vt:lpstr>The Trinity Doesn’t Sound So Controversial…  Now.</vt:lpstr>
      <vt:lpstr>The Trinity</vt:lpstr>
      <vt:lpstr>St. Basil the Great</vt:lpstr>
      <vt:lpstr>Another Attempt to Explain It…</vt:lpstr>
      <vt:lpstr>Where is That in Scripture?</vt:lpstr>
      <vt:lpstr>The Creed</vt:lpstr>
      <vt:lpstr>The Development of the Creed</vt:lpstr>
      <vt:lpstr>Where Did Some People Go Wrong?</vt:lpstr>
      <vt:lpstr>Baptism</vt:lpstr>
      <vt:lpstr>St. Gregory the Theologian</vt:lpstr>
      <vt:lpstr>Next Week</vt:lpstr>
      <vt:lpstr>Class 2—Faith in Jesus</vt:lpstr>
      <vt:lpstr>Class 2—Opening Prayer</vt:lpstr>
      <vt:lpstr>The Background</vt:lpstr>
      <vt:lpstr>Faith in Jesus</vt:lpstr>
      <vt:lpstr>His Death </vt:lpstr>
      <vt:lpstr>His Resurrection</vt:lpstr>
      <vt:lpstr>His Resurrection</vt:lpstr>
      <vt:lpstr>Were There Unbelievers?  Sure.</vt:lpstr>
      <vt:lpstr>PowerPoint Presentation</vt:lpstr>
      <vt:lpstr>The Theotokos</vt:lpstr>
      <vt:lpstr>Next Week</vt:lpstr>
      <vt:lpstr>Class 3—Faith and Conversion</vt:lpstr>
      <vt:lpstr>Class 3—Opening Prayer</vt:lpstr>
      <vt:lpstr>Bartimaeus</vt:lpstr>
      <vt:lpstr>Faith of Bartimaeus</vt:lpstr>
      <vt:lpstr>Bartimaeus</vt:lpstr>
      <vt:lpstr>The Samaritan Woman</vt:lpstr>
      <vt:lpstr>The Samaritan Woman</vt:lpstr>
      <vt:lpstr>Zacchaeus</vt:lpstr>
      <vt:lpstr>Zacchaeus</vt:lpstr>
      <vt:lpstr>St. Peter</vt:lpstr>
      <vt:lpstr>What Do These Stories Tell Us About Our Faith?</vt:lpstr>
      <vt:lpstr>Next Week…</vt:lpstr>
      <vt:lpstr>Class 4-Faith and Daily Life</vt:lpstr>
      <vt:lpstr>The Seven Archangels</vt:lpstr>
      <vt:lpstr>Faith and Works?</vt:lpstr>
      <vt:lpstr>Faith and Works</vt:lpstr>
      <vt:lpstr>It is All in the Definitions…</vt:lpstr>
      <vt:lpstr>It is All in the Definitions…</vt:lpstr>
      <vt:lpstr>What is the Purpose of Worship?</vt:lpstr>
      <vt:lpstr>Why Do We Pray? </vt:lpstr>
      <vt:lpstr>Where Have Seen This Before? </vt:lpstr>
      <vt:lpstr>How Do We Pray?</vt:lpstr>
      <vt:lpstr>Didache—Chapter 8</vt:lpstr>
      <vt:lpstr>So How Do We Deepen Our Faith in Everyday Life?</vt:lpstr>
      <vt:lpstr>So How Do We Deepen Our Faith in Everyday Life?</vt:lpstr>
      <vt:lpstr>The Christian Home</vt:lpstr>
      <vt:lpstr>All Good Things Must Come To An End…</vt:lpstr>
      <vt:lpstr>ALL GOOD THINGS MUST COME TO AN END…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Year of Faith A Byzantine Perspective</dc:title>
  <dc:creator>Mark Koscinski</dc:creator>
  <cp:lastModifiedBy>Mark Koscinski</cp:lastModifiedBy>
  <cp:revision>13</cp:revision>
  <dcterms:modified xsi:type="dcterms:W3CDTF">2018-06-24T14:14:50Z</dcterms:modified>
</cp:coreProperties>
</file>