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68"/>
  </p:normalViewPr>
  <p:slideViewPr>
    <p:cSldViewPr snapToGrid="0">
      <p:cViewPr varScale="1">
        <p:scale>
          <a:sx n="114" d="100"/>
          <a:sy n="114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806C7-76D8-204C-95A3-57935A1BC379}" type="datetimeFigureOut">
              <a:rPr lang="en-US" smtClean="0"/>
              <a:t>6/2/25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9F8DB-D677-3A4C-8751-CD8EF0722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5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8EE2D-CC55-6400-5F49-0AEAE5A06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B13C3A-B60D-B895-33CA-4779C75F39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7740D-3444-F3D0-A093-3205C95F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7A91E-34E3-4A43-B9B8-9BC2FA332C93}" type="datetime1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ED9E-6AA4-CF43-7F65-BBB093F92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8857D-844E-A097-B5BF-11E5417A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3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1BC9B-7BE2-C12A-FB2D-3AFF7DBD3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88C04-ADEB-8BE5-BD90-AE077162A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3824B-9E97-A55B-0D85-3B707D874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D081-8FC8-9F43-8C95-F96134069C46}" type="datetime1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D128F-2085-38E1-D79F-EF7F5EDF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0E16C-81CD-FCCA-BD25-27735429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31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4593-EC4F-7A79-FFA9-E69A4E2D0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D80A7-2BAB-90EB-94B7-09F626E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4EEC1-DA21-6563-026F-3AF2990C9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57E-577C-904B-90FC-DA3EC3B7173C}" type="datetime1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8ED67-8BFF-BCA4-EBA9-BB944AA91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75250-FB86-9721-49B4-F27B834DC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8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EED6-E058-0941-FE9A-BEF9CC67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93669-130C-985E-B408-F55225545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D78E-0892-176E-F88D-E54D4EAB8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1FBE1-C7B9-70E7-FE8B-A35A9E90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7858-90BC-3C4C-B897-EA87CDD3BF1B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66495-0BCF-4129-A647-D5FCBEC60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3B55D-DE49-44C6-9F68-42FEC04D4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5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9BF2-6926-856D-DFCE-6E5AF158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CCADC-4031-23F3-993F-7D2AF63A0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764C7-8EB6-ABF8-0A0D-1FC7A5A99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532F8C-34F6-C300-A72B-DF3D5B775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7E11E8-2404-550A-CF4E-7398756156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290D5-3059-36AA-4A9C-95E5C2C15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4006D-60D2-9C4B-A710-F2F4A8152E87}" type="datetime1">
              <a:rPr lang="en-US" smtClean="0"/>
              <a:t>6/2/25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4109D1-B63F-1FBE-FB2B-6396C7E0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C975B7-E061-1596-1C58-D5CE8B902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17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E9C2A-8911-FCAC-B4E1-4A3C7AAD7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74308-D33D-ED62-DFCE-E3906F1BE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C486-AE0B-A047-AC2E-193AC0945A0C}" type="datetime1">
              <a:rPr lang="en-US" smtClean="0"/>
              <a:t>6/2/25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24434D-5D4C-E366-29DF-9B8A877F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F93090-78D8-7D50-A759-0A76AC28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7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06632-08C9-74B9-B1E7-33B088B21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8C64E-2519-9C4B-BA16-AD7A404D1040}" type="datetime1">
              <a:rPr lang="en-US" smtClean="0"/>
              <a:t>6/2/25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F8115-FF42-6549-BB86-A70E53EB6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BA25C-AEAE-1D2D-B47E-15623C34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7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36CF-F340-87A8-58CC-01471182C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90BFE-B9E5-9D2B-F1A4-29C12C47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ACE1C-2F39-3960-CA00-215BC9D35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CA78A-6424-792B-5802-6B6A2051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D594-894C-8B48-BBF5-941AFDDC9073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B32E1-87C7-0EEA-BBC8-C58A436A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C3211-BC79-406D-30E9-220235AF8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3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2E98-78C5-5385-2FE9-3B43A10DF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9417FA-FFD0-D0B1-5B88-7CFA4321C0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674CF-81A6-1E77-E8CC-1D97685F0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33C77-23F5-B580-8293-00975A605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2831-9EFA-D440-B5ED-1E38B0C5552D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91DD6-4830-92C4-793F-6169D919C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51FD8B-7E86-F9BE-1667-A9A23794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354D-E224-1AE0-CDA6-D96D3B279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E3415-EBBB-CAB1-940E-9348EA351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BD023-08E8-812E-25F2-D56C328BA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FF59-BA94-7D46-ABCF-D699F2F37A8E}" type="datetime1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03850-A27B-4088-854A-FB0989C3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82224-A5E0-FF11-B270-563CA102B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22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405984-8B35-80AE-D0B6-14222A8CF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3E7A32-FC62-A347-81BE-57FD4FAD7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CA606-15CB-D34A-576D-20514BFBD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CDB97-A203-5D45-B8EF-77CEBB865306}" type="datetime1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CB684-D503-C942-C2C7-D7951501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E32CF-5DC8-66AC-DC2D-067EFF0D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2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1DF61-070C-60F3-779C-63D66691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0CCA1-6008-0380-8CEA-12BB3A263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5A450-42F4-25AA-C917-0164BCDEA2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8B118-3D2B-614D-9FA5-17A4BE218D44}" type="datetime1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E3A59-ECF4-EAF1-2CA9-72BC4036D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Windows to Heavan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A776B-3554-E857-F898-30694F644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14AB11-3D1E-5F44-A487-6737F6E24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6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Glass Exterior Of A Building Reflecting The Sky">
            <a:extLst>
              <a:ext uri="{FF2B5EF4-FFF2-40B4-BE49-F238E27FC236}">
                <a16:creationId xmlns:a16="http://schemas.microsoft.com/office/drawing/2014/main" id="{E93F24D4-CE96-EC42-3B4E-A4898DF094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9D94CD-D799-538C-E18B-99C27E2B2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sz="5200">
                <a:solidFill>
                  <a:srgbClr val="FFFFFF"/>
                </a:solidFill>
              </a:rPr>
              <a:t>Windows to Heaven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CAD50-55DE-D21D-F30E-4945B5917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anchor="b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Rev. Dr. Mark Koscinski</a:t>
            </a:r>
          </a:p>
          <a:p>
            <a:pPr algn="l"/>
            <a:r>
              <a:rPr lang="en-US">
                <a:solidFill>
                  <a:srgbClr val="FFFFFF"/>
                </a:solidFill>
              </a:rPr>
              <a:t>Moravian University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4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9C235E-08BB-ED9A-D019-7BA54103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I. Introduction: Unveiling the Divine in Form</a:t>
            </a:r>
            <a:br>
              <a:rPr lang="en-US" sz="3700" b="1"/>
            </a:br>
            <a:endParaRPr lang="en-US" sz="37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05ECCD-4614-547D-B75F-15C7A5A24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dirty="0"/>
              <a:t>The Challenge:</a:t>
            </a:r>
            <a:r>
              <a:rPr lang="en-US" sz="2000" dirty="0"/>
              <a:t> How to represent an invisible God? Old Testament prohibition against "graven images."</a:t>
            </a:r>
          </a:p>
          <a:p>
            <a:r>
              <a:rPr lang="en-US" sz="2000" b="1" dirty="0"/>
              <a:t> The Incarnation's Transformative Role:</a:t>
            </a:r>
            <a:r>
              <a:rPr lang="en-US" sz="2000" dirty="0"/>
              <a:t> God became visible in Christ. </a:t>
            </a:r>
          </a:p>
          <a:p>
            <a:pPr marL="742950" lvl="1"/>
            <a:r>
              <a:rPr lang="en-US" sz="2000" dirty="0"/>
              <a:t>St. John of Damascus: "Now when God is seen in the flesh... I make an image."</a:t>
            </a:r>
          </a:p>
          <a:p>
            <a:endParaRPr lang="en-US" sz="2000" dirty="0"/>
          </a:p>
        </p:txBody>
      </p:sp>
      <p:pic>
        <p:nvPicPr>
          <p:cNvPr id="1026" name="Picture 2" descr="Venerable John of Damascus - Orthodox Church in America">
            <a:extLst>
              <a:ext uri="{FF2B5EF4-FFF2-40B4-BE49-F238E27FC236}">
                <a16:creationId xmlns:a16="http://schemas.microsoft.com/office/drawing/2014/main" id="{BA9FF1CA-DF98-9262-DE55-06A9AA27D0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190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A8094D-4EC9-0349-76C2-4A11D6480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853B-030E-674A-8DDA-BB50FB59FE24}" type="datetime1">
              <a:rPr lang="en-US" smtClean="0"/>
              <a:t>6/2/25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4E3FEA-DDB4-EBF9-64A5-0824A2C04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09944D-B4EF-A08D-A960-BEBC91D6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93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88D21-3415-940C-9522-8D7E6C376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 dirty="0"/>
              <a:t> Introduction: Unveiling the Divine </a:t>
            </a:r>
            <a:endParaRPr lang="en-US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D7C77-4143-6CD2-5274-6959A5A4F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dirty="0"/>
              <a:t> Key Concepts:</a:t>
            </a:r>
          </a:p>
          <a:p>
            <a:pPr lvl="1"/>
            <a:r>
              <a:rPr lang="en-US" sz="1600" dirty="0"/>
              <a:t> </a:t>
            </a:r>
            <a:r>
              <a:rPr lang="en-US" sz="2000" b="1" dirty="0"/>
              <a:t>Incarnation:</a:t>
            </a:r>
            <a:r>
              <a:rPr lang="en-US" sz="2000" dirty="0"/>
              <a:t> God becoming flesh in Jesus Christ (fully God, fully man).</a:t>
            </a:r>
          </a:p>
          <a:p>
            <a:pPr marL="742950" lvl="1"/>
            <a:r>
              <a:rPr lang="en-US" sz="2000" b="1" dirty="0"/>
              <a:t>Iconography:</a:t>
            </a:r>
            <a:r>
              <a:rPr lang="en-US" sz="2000" dirty="0"/>
              <a:t> Visual imagery and symbolism in religious art; "windows to the divine."</a:t>
            </a:r>
          </a:p>
          <a:p>
            <a:r>
              <a:rPr lang="en-US" sz="2000" b="1" dirty="0"/>
              <a:t>Thesis:</a:t>
            </a:r>
            <a:r>
              <a:rPr lang="en-US" sz="2000" dirty="0"/>
              <a:t> Incarnation is the theological bedrock for Christian iconography. </a:t>
            </a:r>
          </a:p>
        </p:txBody>
      </p:sp>
      <p:pic>
        <p:nvPicPr>
          <p:cNvPr id="2050" name="Picture 2" descr="Icon of the Annunciation of the Most Holy Mother of God ...">
            <a:extLst>
              <a:ext uri="{FF2B5EF4-FFF2-40B4-BE49-F238E27FC236}">
                <a16:creationId xmlns:a16="http://schemas.microsoft.com/office/drawing/2014/main" id="{F6063361-04FD-946D-80BF-67B32DA7657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276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0398A-C165-BC96-A2AD-287C22E5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A9FA-A084-9640-9F5A-0927A1901664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A83B0-F418-D0FA-AFE8-841E490E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3E9F4-ACEF-5BBE-516C-2196C8D34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DFA3C9-3540-DF01-E4F4-2FBC37DE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 The Doctrine of the Incarnation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AFBFE-9C6A-96FF-9A2A-85E92D2303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b="1" dirty="0"/>
              <a:t> Definition:</a:t>
            </a:r>
            <a:r>
              <a:rPr lang="en-US" sz="1700" dirty="0"/>
              <a:t> God Becoming Flesh in Jesus Christ (Fully God, Fully Man). </a:t>
            </a:r>
          </a:p>
          <a:p>
            <a:pPr lvl="1"/>
            <a:r>
              <a:rPr lang="en-US" sz="1700" dirty="0"/>
              <a:t>Dual nature: divine and human, united in one person.</a:t>
            </a:r>
          </a:p>
          <a:p>
            <a:pPr marL="742950" lvl="1"/>
            <a:r>
              <a:rPr lang="en-US" sz="1700" dirty="0"/>
              <a:t>Scriptural basis: 1 Timothy 3:16, John 1:14.</a:t>
            </a:r>
          </a:p>
          <a:p>
            <a:r>
              <a:rPr lang="en-US" sz="1700" b="1" dirty="0"/>
              <a:t> Theological Significance:</a:t>
            </a:r>
            <a:r>
              <a:rPr lang="en-US" sz="1700" dirty="0"/>
              <a:t> Salvation and Reconciliation. </a:t>
            </a:r>
          </a:p>
          <a:p>
            <a:pPr marL="742950" lvl="1"/>
            <a:r>
              <a:rPr lang="en-US" sz="1700" dirty="0"/>
              <a:t>Restoration of relationship with God.</a:t>
            </a:r>
          </a:p>
          <a:p>
            <a:pPr marL="742950" lvl="1"/>
            <a:r>
              <a:rPr lang="en-US" sz="1700" dirty="0"/>
              <a:t>"</a:t>
            </a:r>
            <a:r>
              <a:rPr lang="en-US" sz="1700" dirty="0" err="1"/>
              <a:t>Sacramentalization</a:t>
            </a:r>
            <a:r>
              <a:rPr lang="en-US" sz="1700" dirty="0"/>
              <a:t> of matter": Material world elevated, allowing for icons as conduits.</a:t>
            </a:r>
          </a:p>
          <a:p>
            <a:endParaRPr lang="en-US" sz="1700" dirty="0"/>
          </a:p>
        </p:txBody>
      </p:sp>
      <p:pic>
        <p:nvPicPr>
          <p:cNvPr id="3074" name="Picture 2" descr="Orthodox Holy Icons - Saint John Theologian | Athonite">
            <a:extLst>
              <a:ext uri="{FF2B5EF4-FFF2-40B4-BE49-F238E27FC236}">
                <a16:creationId xmlns:a16="http://schemas.microsoft.com/office/drawing/2014/main" id="{3C5CC77D-3C5F-B94F-30EA-AEC7E259E08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477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C3534-0F77-4E33-6058-FB681D19F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C447-002F-AD49-B062-F3B4B57B5452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858DE-3C5E-4480-1ABD-A34A27A2F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39374-EE42-465E-7272-F1BDD6B0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5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1089D-0196-9BCD-A574-6793DF7CE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The Doctrine of the Incarnation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531FE-0D31-59DE-7835-4C502F57C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dirty="0"/>
              <a:t> Biblical Foundations:</a:t>
            </a:r>
            <a:r>
              <a:rPr lang="en-US" sz="2000" dirty="0"/>
              <a:t> Key Scriptural References. </a:t>
            </a:r>
          </a:p>
          <a:p>
            <a:pPr marL="742950" lvl="1"/>
            <a:r>
              <a:rPr lang="en-US" sz="2000" dirty="0"/>
              <a:t>John 1:14 ("The Word became flesh").</a:t>
            </a:r>
          </a:p>
          <a:p>
            <a:pPr marL="742950" lvl="1"/>
            <a:r>
              <a:rPr lang="en-US" sz="2000" dirty="0"/>
              <a:t>John 14:9 ("He that hath seen me hath seen the Father").</a:t>
            </a:r>
          </a:p>
          <a:p>
            <a:endParaRPr lang="en-US" sz="2000" dirty="0"/>
          </a:p>
        </p:txBody>
      </p:sp>
      <p:pic>
        <p:nvPicPr>
          <p:cNvPr id="4098" name="Picture 2" descr="The Icon of the Nativity: Images Foretold by the Prophets ...">
            <a:extLst>
              <a:ext uri="{FF2B5EF4-FFF2-40B4-BE49-F238E27FC236}">
                <a16:creationId xmlns:a16="http://schemas.microsoft.com/office/drawing/2014/main" id="{7CE57B31-1B9A-75FC-F7A8-70367E81CD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 b="2981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6A073-AEB1-6ED9-6B21-9AF1A9E54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CF39-8043-3E42-B8E6-DD7F0CB26F6C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E4B7B-8362-5C43-56E5-4404B5B8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94451-544A-8FE2-2E9F-088D4B26B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92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5163D0-49FC-3A70-C68B-E02A782A9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/>
              <a:t>Christian Iconography: Windows to the Divine </a:t>
            </a:r>
            <a:br>
              <a:rPr lang="en-US" sz="4100" b="1"/>
            </a:br>
            <a:endParaRPr lang="en-US" sz="4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565F6-68EF-F1F2-48A7-049C6FCBC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b="1"/>
              <a:t> Definition and Purpose:</a:t>
            </a:r>
            <a:r>
              <a:rPr lang="en-US" sz="1700"/>
              <a:t> Visual Language of Faith. </a:t>
            </a:r>
          </a:p>
          <a:p>
            <a:pPr lvl="1"/>
            <a:r>
              <a:rPr lang="en-US" sz="1700"/>
              <a:t>Communicates theology, narrates stories, aids worship.</a:t>
            </a:r>
          </a:p>
          <a:p>
            <a:pPr marL="742950" lvl="1"/>
            <a:r>
              <a:rPr lang="en-US" sz="1700"/>
              <a:t>"Windows to the divine," educational tool (visual catechism).</a:t>
            </a:r>
          </a:p>
          <a:p>
            <a:r>
              <a:rPr lang="en-US" sz="1700" b="1"/>
              <a:t> Historical Development:</a:t>
            </a:r>
            <a:r>
              <a:rPr lang="en-US" sz="1700"/>
              <a:t> From Early Symbols to Byzantine Tradition. </a:t>
            </a:r>
          </a:p>
          <a:p>
            <a:pPr marL="742950" lvl="1"/>
            <a:r>
              <a:rPr lang="en-US" sz="1700"/>
              <a:t>Early Christian art: Furtive symbols (Ichthys, Lamb of God).</a:t>
            </a:r>
          </a:p>
          <a:p>
            <a:pPr marL="742950" lvl="1"/>
            <a:r>
              <a:rPr lang="en-US" sz="1700"/>
              <a:t>Late Antique: Emergence of distinct Christian themes.</a:t>
            </a:r>
          </a:p>
          <a:p>
            <a:pPr marL="742950" lvl="1"/>
            <a:r>
              <a:rPr lang="en-US" sz="1700"/>
              <a:t>Byzantine Empire: Integral to worship and teaching.</a:t>
            </a:r>
          </a:p>
          <a:p>
            <a:endParaRPr lang="en-US" sz="1700"/>
          </a:p>
        </p:txBody>
      </p:sp>
      <p:pic>
        <p:nvPicPr>
          <p:cNvPr id="5122" name="Picture 2" descr="Smarthistory – San Vitale and the Justinian and Theodora Mosaics">
            <a:extLst>
              <a:ext uri="{FF2B5EF4-FFF2-40B4-BE49-F238E27FC236}">
                <a16:creationId xmlns:a16="http://schemas.microsoft.com/office/drawing/2014/main" id="{A9C6496E-D11D-9652-3F4F-08F4AC27E33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39263" b="-1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63EFA-2A8E-42EF-E310-CF722EA04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70D98-3992-9C43-B1C6-D61EE45D8DBB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FDC278-D683-D6E5-8107-F748C6B6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A9ADE-1C30-3C15-C216-D0DF7A69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3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06F6DD-BBA4-5ABD-89D2-9E414F6F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/>
              <a:t>Christian Iconography: Windows to the Divine</a:t>
            </a:r>
            <a:endParaRPr lang="en-US" sz="4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F812A-4FC1-D778-0AF8-CE9B2BB13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b="1"/>
              <a:t>Stylistic Characteristics of Byzantine Icons:</a:t>
            </a:r>
            <a:r>
              <a:rPr lang="en-US" sz="1700"/>
              <a:t> </a:t>
            </a:r>
          </a:p>
          <a:p>
            <a:r>
              <a:rPr lang="en-US" sz="1700"/>
              <a:t>Stylized Figures (elongated, frontal, otherworldly).</a:t>
            </a:r>
          </a:p>
          <a:p>
            <a:r>
              <a:rPr lang="en-US" sz="1700"/>
              <a:t>Flattened/Reverse Perspective (draws viewer in).</a:t>
            </a:r>
          </a:p>
          <a:p>
            <a:r>
              <a:rPr lang="en-US" sz="1700"/>
              <a:t>Rich Colors and Symbolism (gold for divine light, specific color meanings).</a:t>
            </a:r>
          </a:p>
          <a:p>
            <a:r>
              <a:rPr lang="en-US" sz="1700"/>
              <a:t>Mandorlas and Halos (divine glory, sanctity).</a:t>
            </a:r>
          </a:p>
          <a:p>
            <a:r>
              <a:rPr lang="en-US" sz="1700"/>
              <a:t>Symbolic Gestures and Inscriptions.</a:t>
            </a:r>
          </a:p>
          <a:p>
            <a:r>
              <a:rPr lang="en-US" sz="1700" b="1"/>
              <a:t>Anti-naturalism:</a:t>
            </a:r>
            <a:r>
              <a:rPr lang="en-US" sz="1700"/>
              <a:t> Purposeful choice to convey transcendent reality.</a:t>
            </a:r>
          </a:p>
          <a:p>
            <a:endParaRPr lang="en-US" sz="1700"/>
          </a:p>
        </p:txBody>
      </p:sp>
      <p:pic>
        <p:nvPicPr>
          <p:cNvPr id="6146" name="Picture 2" descr="Icon of Christ the Pantocrator (detail) - 6th c. Mt. Sinai - (11S02)">
            <a:extLst>
              <a:ext uri="{FF2B5EF4-FFF2-40B4-BE49-F238E27FC236}">
                <a16:creationId xmlns:a16="http://schemas.microsoft.com/office/drawing/2014/main" id="{412D1067-ED26-9488-8186-CF59BC49C3C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0" r="2" b="4221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CCF20-2338-5FCC-EB0F-55061F9FD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E576B-2A65-C24F-9DC9-A15F57B362CF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23497-976E-DBC0-3428-B23FD78A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8AF92F-A788-5ABE-B288-9CC32582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62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C32659-D2EA-2356-1272-E2FC3D63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70852" cy="16715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The Incarnation as Justification for Icons</a:t>
            </a:r>
            <a:br>
              <a:rPr lang="en-US" sz="3700" b="1"/>
            </a:b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324A9-F57F-77CF-FEEC-8859FD534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398030"/>
            <a:ext cx="5180245" cy="373105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b="1"/>
              <a:t> The Core Argument:</a:t>
            </a:r>
            <a:r>
              <a:rPr lang="en-US" sz="1600"/>
              <a:t> God Became Visible, Therefore Depictable. </a:t>
            </a:r>
          </a:p>
          <a:p>
            <a:r>
              <a:rPr lang="en-US" sz="1600"/>
              <a:t>Iconodules: Images affirm God's enfleshment.</a:t>
            </a:r>
          </a:p>
          <a:p>
            <a:pPr marL="742950" lvl="1"/>
            <a:r>
              <a:rPr lang="en-US" sz="1600"/>
              <a:t>St. John of Damascus: "I make an image of the God whom I see."</a:t>
            </a:r>
          </a:p>
          <a:p>
            <a:pPr marL="742950" lvl="1"/>
            <a:r>
              <a:rPr lang="en-US" sz="1600"/>
              <a:t>Counter-argument to idolatry: Prohibition against </a:t>
            </a:r>
            <a:r>
              <a:rPr lang="en-US" sz="1600" i="1"/>
              <a:t>idolatrous use</a:t>
            </a:r>
            <a:r>
              <a:rPr lang="en-US" sz="1600"/>
              <a:t> of images.</a:t>
            </a:r>
          </a:p>
          <a:p>
            <a:r>
              <a:rPr lang="en-US" sz="1600" b="1"/>
              <a:t> The Iconoclastic Controversies (8th-9th Centuries):</a:t>
            </a:r>
            <a:r>
              <a:rPr lang="en-US" sz="1600"/>
              <a:t> </a:t>
            </a:r>
          </a:p>
          <a:p>
            <a:pPr lvl="1"/>
            <a:r>
              <a:rPr lang="en-US" sz="1600" b="1"/>
              <a:t>Iconoclast Arguments:</a:t>
            </a:r>
            <a:r>
              <a:rPr lang="en-US" sz="1600"/>
              <a:t> Old Testament prohibition, God invisible, Christological concerns (heresy).</a:t>
            </a:r>
          </a:p>
          <a:p>
            <a:pPr marL="742950" lvl="1"/>
            <a:r>
              <a:rPr lang="en-US" sz="1600" b="1"/>
              <a:t>Iconodule Arguments:</a:t>
            </a:r>
            <a:r>
              <a:rPr lang="en-US" sz="1600"/>
              <a:t> Incarnation changed premise, distinction between </a:t>
            </a:r>
            <a:r>
              <a:rPr lang="en-US" sz="1600" i="1"/>
              <a:t>veneration</a:t>
            </a:r>
            <a:r>
              <a:rPr lang="en-US" sz="1600"/>
              <a:t> and </a:t>
            </a:r>
            <a:r>
              <a:rPr lang="en-US" sz="1600" i="1"/>
              <a:t>worship</a:t>
            </a:r>
            <a:r>
              <a:rPr lang="en-US" sz="1600"/>
              <a:t>, honor passes to prototype.</a:t>
            </a:r>
          </a:p>
        </p:txBody>
      </p:sp>
      <p:pic>
        <p:nvPicPr>
          <p:cNvPr id="9218" name="Picture 2" descr="Christ &quot;the Bridegroom&quot; Extreme Humility (Clark) Icon - X127">
            <a:extLst>
              <a:ext uri="{FF2B5EF4-FFF2-40B4-BE49-F238E27FC236}">
                <a16:creationId xmlns:a16="http://schemas.microsoft.com/office/drawing/2014/main" id="{28428E52-19A7-2520-D9C9-23B01D9082E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 r="6101" b="2"/>
          <a:stretch>
            <a:fillRect/>
          </a:stretch>
        </p:blipFill>
        <p:spPr bwMode="auto">
          <a:xfrm>
            <a:off x="6182944" y="557189"/>
            <a:ext cx="5170852" cy="55718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B2B82-123D-0679-1D8C-2E9B833BC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C6C3-15BD-7441-984B-156160077EB6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E26BA-8E49-2F95-8434-C9F709917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7B30B-AFEF-289B-E157-3952DB58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7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F9775B-243C-1F11-B569-3067B89B1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70852" cy="16715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/>
              <a:t>The Incarnation as Justification for Icons </a:t>
            </a:r>
            <a:br>
              <a:rPr lang="en-US" sz="3700" b="1"/>
            </a:b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8B627-0126-D1FC-FBD9-9FB91A13F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398030"/>
            <a:ext cx="5180245" cy="373105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/>
              <a:t>. The Triumph of Orthodoxy:</a:t>
            </a:r>
            <a:r>
              <a:rPr lang="en-US" sz="2000"/>
              <a:t> Second Council of Nicaea (787 AD).)</a:t>
            </a:r>
          </a:p>
          <a:p>
            <a:pPr marL="742950" lvl="1"/>
            <a:r>
              <a:rPr lang="en-US" sz="2000"/>
              <a:t>Formal restoration of icons.</a:t>
            </a:r>
          </a:p>
          <a:p>
            <a:pPr marL="742950" lvl="1"/>
            <a:r>
              <a:rPr lang="en-US" sz="2000"/>
              <a:t>Established distinction: </a:t>
            </a:r>
            <a:r>
              <a:rPr lang="en-US" sz="2000" i="1"/>
              <a:t>timētikē proskynēsis</a:t>
            </a:r>
            <a:r>
              <a:rPr lang="en-US" sz="2000"/>
              <a:t> (veneration) vs. </a:t>
            </a:r>
            <a:r>
              <a:rPr lang="en-US" sz="2000" i="1"/>
              <a:t>alēthinē latreia</a:t>
            </a:r>
            <a:r>
              <a:rPr lang="en-US" sz="2000"/>
              <a:t> (worship).</a:t>
            </a:r>
          </a:p>
          <a:p>
            <a:pPr marL="742950" lvl="1"/>
            <a:r>
              <a:rPr lang="en-US" sz="2000"/>
              <a:t>Honor paid to icon passes to the prototype.</a:t>
            </a:r>
          </a:p>
          <a:p>
            <a:endParaRPr lang="en-US" sz="200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B36A1AF-BCFC-EF41-FB58-010B3E4373C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51"/>
          <a:stretch>
            <a:fillRect/>
          </a:stretch>
        </p:blipFill>
        <p:spPr bwMode="auto">
          <a:xfrm>
            <a:off x="6182944" y="557189"/>
            <a:ext cx="5170852" cy="55718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45FC7-0AFE-BF7D-49C7-393A3293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2ACF-C9F3-DF4F-9F46-530627EE4EDC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7794C-2E18-6835-6E0D-B08C9DBA9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5A094-B918-5AED-BFF6-3A62EB794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13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6" name="Rectangle 7185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2B86B-E5AA-1F40-C2AB-F9E9FD51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7883"/>
            <a:ext cx="4783697" cy="19428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Conclusion</a:t>
            </a: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27F04-1515-4B38-F1F7-2FF8C015D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86323"/>
            <a:ext cx="4783697" cy="3433583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2000" b="1" dirty="0"/>
          </a:p>
          <a:p>
            <a:r>
              <a:rPr lang="en-US" sz="2000" b="1" dirty="0"/>
              <a:t> Summary:</a:t>
            </a:r>
            <a:r>
              <a:rPr lang="en-US" sz="2000" dirty="0"/>
              <a:t> Incarnation is the foundational truth for Christian iconography.</a:t>
            </a:r>
          </a:p>
          <a:p>
            <a:r>
              <a:rPr lang="en-US" sz="2000" b="1" dirty="0"/>
              <a:t> Icons as:</a:t>
            </a:r>
            <a:r>
              <a:rPr lang="en-US" sz="2000" dirty="0"/>
              <a:t> Tangible expressions of doctrine, aids to worship, tools for contemplation, visual catechisms.</a:t>
            </a:r>
          </a:p>
          <a:p>
            <a:r>
              <a:rPr lang="en-US" sz="2000" b="1" dirty="0"/>
              <a:t> Final Thought:</a:t>
            </a:r>
            <a:r>
              <a:rPr lang="en-US" sz="2000" dirty="0"/>
              <a:t> Bridging the earthly and divine through the visible Christ.</a:t>
            </a:r>
          </a:p>
          <a:p>
            <a:endParaRPr lang="en-US" sz="2000" dirty="0"/>
          </a:p>
        </p:txBody>
      </p:sp>
      <p:pic>
        <p:nvPicPr>
          <p:cNvPr id="7172" name="Picture 4" descr="rublev hospitality of abraham from en.wikipedia.org">
            <a:extLst>
              <a:ext uri="{FF2B5EF4-FFF2-40B4-BE49-F238E27FC236}">
                <a16:creationId xmlns:a16="http://schemas.microsoft.com/office/drawing/2014/main" id="{5B093BCC-32A6-488C-5C82-AB1D9238BA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>
            <a:fillRect/>
          </a:stretch>
        </p:blipFill>
        <p:spPr bwMode="auto">
          <a:xfrm>
            <a:off x="5988424" y="646206"/>
            <a:ext cx="5365375" cy="5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5E72F9-95A9-193A-9571-5CE1E64A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381DD-84C2-E045-A5CE-524A1E7BFEBD}" type="datetime1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65FDF-E28A-6D4D-C56B-A36F4A0A2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Windows to Heavan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0DA03-61DB-0285-6DCA-0D9880B1F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AB11-3D1E-5F44-A487-6737F6E24A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15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8088</TotalTime>
  <Words>619</Words>
  <Application>Microsoft Macintosh PowerPoint</Application>
  <PresentationFormat>Widescreen</PresentationFormat>
  <Paragraphs>84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Windows to Heaven</vt:lpstr>
      <vt:lpstr>I. Introduction: Unveiling the Divine in Form </vt:lpstr>
      <vt:lpstr> Introduction: Unveiling the Divine </vt:lpstr>
      <vt:lpstr> The Doctrine of the Incarnation</vt:lpstr>
      <vt:lpstr>The Doctrine of the Incarnation</vt:lpstr>
      <vt:lpstr>Christian Iconography: Windows to the Divine  </vt:lpstr>
      <vt:lpstr>Christian Iconography: Windows to the Divine</vt:lpstr>
      <vt:lpstr>The Incarnation as Justification for Icons </vt:lpstr>
      <vt:lpstr>The Incarnation as Justification for Icons 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Koscinski, Mark</dc:creator>
  <cp:lastModifiedBy>Koscinski, Mark</cp:lastModifiedBy>
  <cp:revision>4</cp:revision>
  <dcterms:created xsi:type="dcterms:W3CDTF">2025-05-21T19:24:26Z</dcterms:created>
  <dcterms:modified xsi:type="dcterms:W3CDTF">2025-06-02T08:35:17Z</dcterms:modified>
</cp:coreProperties>
</file>